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k-S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evt.sk/firstnews-referencie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Relationship Id="rId4" Type="http://schemas.openxmlformats.org/officeDocument/2006/relationships/image" Target="../media/image21.png"/><Relationship Id="rId5" Type="http://schemas.openxmlformats.org/officeDocument/2006/relationships/image" Target="../media/image27.jpg"/><Relationship Id="rId6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sevt.sk/firstnew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8.png"/><Relationship Id="rId9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sk-SK" sz="3600"/>
              <a:t>Informačné zdroje na zlepšenie výuky anglického jazyka</a:t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Mgr. Danica Súkupová</a:t>
            </a:r>
            <a:endParaRPr/>
          </a:p>
          <a:p>
            <a:pPr indent="0" lvl="0" marL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Ing. Jana Vašková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     Rôzne formy využitia</a:t>
            </a:r>
            <a:endParaRPr/>
          </a:p>
        </p:txBody>
      </p:sp>
      <p:pic>
        <p:nvPicPr>
          <p:cNvPr descr="C:\Users\ciskova\Desktop\Casopisy\Barcamp\Domace_pocuvanie.JPG" id="154" name="Google Shape;154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9237" y="1484784"/>
            <a:ext cx="6425666" cy="4531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6.png" id="155" name="Google Shape;15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5856" y="5407912"/>
            <a:ext cx="5095875" cy="102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Referencie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None/>
            </a:pPr>
            <a:r>
              <a:rPr b="1" lang="sk-SK" sz="1400">
                <a:solidFill>
                  <a:srgbClr val="00B0F0"/>
                </a:solidFill>
              </a:rPr>
              <a:t>Ben Gwillim, UK</a:t>
            </a:r>
            <a:endParaRPr/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sk-SK" sz="1000"/>
              <a:t>„Pre učiteľov angličtiny sú noviny First News </a:t>
            </a:r>
            <a:r>
              <a:rPr b="1" lang="sk-SK" sz="1000"/>
              <a:t>bohatým zdrojom materiálov a pre študentov poskytujú širokú škálu podnetov</a:t>
            </a:r>
            <a:r>
              <a:rPr lang="sk-SK" sz="1000"/>
              <a:t>. Z novín sa dá využiť doslova každý aspekt. Ako zahrievacie aktivity alebo na opakovanie výborne poslúžia krížovky a kvízy. Doslova zlatou baňou pre konverzáciu a hodiny písania sú obrázky. Hranicou vo využití článkov a správ je snáď iba lektorova fantázia. Z titulkov môžeme vytvárať príbehy a z príbehov titulky. Články vieme sumarizovať alebo zjednodušovať a reklamy zasa využiť pri kreatívnom písaní či diskusiách.“</a:t>
            </a:r>
            <a:endParaRPr/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b="1" lang="sk-SK" sz="1000"/>
              <a:t>Dobré noviny sú plnohodnotným pracovným zošitom študenta aj učiteľa a ich veľkou výhodou je, že takmer nič nestoja.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FF9933"/>
              </a:buClr>
              <a:buSzPts val="1400"/>
              <a:buNone/>
            </a:pPr>
            <a:r>
              <a:rPr b="1" lang="sk-SK" sz="1400">
                <a:solidFill>
                  <a:srgbClr val="FF9933"/>
                </a:solidFill>
              </a:rPr>
              <a:t>Ondrej Koščík</a:t>
            </a:r>
            <a:endParaRPr b="1" sz="1400">
              <a:solidFill>
                <a:srgbClr val="FF9933"/>
              </a:solidFill>
            </a:endParaRPr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sk-SK" sz="1000"/>
              <a:t>„Naozaj vítam nápad, akým sú First News, keďže pri práci so študentami novinové články pravidelne využívam. Je to pre nich niečo, čo je </a:t>
            </a:r>
            <a:r>
              <a:rPr b="1" lang="sk-SK" sz="1000"/>
              <a:t>reálne, relevantné a praktické.</a:t>
            </a:r>
            <a:r>
              <a:rPr lang="sk-SK" sz="1000"/>
              <a:t> Zvyknem používať napríklad BBC News, Slovak Spectator, a podobne. Výhodou First News je, že sú jednoduchšie na použitie a to vďaka tomu, že sú tematicky zrozumiteľné a obsahujú tiež audio nahrávky. Plánujem pravidelne využívať First News pri všetkých mojich študentoch.“</a:t>
            </a:r>
            <a:endParaRPr/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just">
              <a:spcBef>
                <a:spcPts val="280"/>
              </a:spcBef>
              <a:spcAft>
                <a:spcPts val="0"/>
              </a:spcAft>
              <a:buClr>
                <a:srgbClr val="AC0051"/>
              </a:buClr>
              <a:buSzPts val="1400"/>
              <a:buNone/>
            </a:pPr>
            <a:r>
              <a:rPr b="1" lang="sk-SK" sz="1400">
                <a:solidFill>
                  <a:srgbClr val="AC0051"/>
                </a:solidFill>
              </a:rPr>
              <a:t>Laura Cabada, Argentina</a:t>
            </a:r>
            <a:endParaRPr b="1" sz="1400">
              <a:solidFill>
                <a:srgbClr val="AC0051"/>
              </a:solidFill>
            </a:endParaRPr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sk-SK" sz="1000"/>
              <a:t>„First News používam na hodinách s mojimi teenagermi. </a:t>
            </a:r>
            <a:r>
              <a:rPr b="1" lang="sk-SK" sz="1000"/>
              <a:t>Sú to noviny dobrej kvality s originálnymi článkami</a:t>
            </a:r>
            <a:r>
              <a:rPr lang="sk-SK" sz="1000"/>
              <a:t> a som presvedčená, že sú užitočnou pomôckou v triede. Jednou z relatívne jednoduchých aktivít, ktorú som so študentami nedávno zrealizovala bolo, že každý študent dostal jeden výtlačok novín. Ich úlohou bolo noviny prelistovať a vybrať si jeden článok, ktorý sa im zdal zaujímavý a následne porozprávať o jeho obsahu ostatným.“</a:t>
            </a:r>
            <a:endParaRPr/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just">
              <a:spcBef>
                <a:spcPts val="280"/>
              </a:spcBef>
              <a:spcAft>
                <a:spcPts val="0"/>
              </a:spcAft>
              <a:buClr>
                <a:srgbClr val="6DAA2D"/>
              </a:buClr>
              <a:buSzPts val="1400"/>
              <a:buNone/>
            </a:pPr>
            <a:r>
              <a:rPr b="1" lang="sk-SK" sz="1400">
                <a:solidFill>
                  <a:srgbClr val="6DAA2D"/>
                </a:solidFill>
              </a:rPr>
              <a:t>účastníčka konferencie pre učiteľov angličtiny ELTFORUM </a:t>
            </a:r>
            <a:endParaRPr/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sk-SK" sz="1000"/>
              <a:t>Je to perfektné, že sa k nám dostali originálne britské noviny s aktuálnymi informáciami pre mladých ľudí. Konečne tu bude niečo nové…</a:t>
            </a:r>
            <a:endParaRPr/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/>
              <a:t>Ďalšie referencie nájdete na </a:t>
            </a:r>
            <a:r>
              <a:rPr lang="sk-SK" sz="1800" u="sng">
                <a:solidFill>
                  <a:schemeClr val="hlink"/>
                </a:solidFill>
                <a:hlinkClick r:id="rId3"/>
              </a:rPr>
              <a:t>https://www.sevt.sk/firstnews-referencie/</a:t>
            </a:r>
            <a:endParaRPr sz="1800"/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Precvičovanie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 sz="2800"/>
              <a:t>Ďalším benefitom sú rôzne aktivity a cvičenia zamerané na čítanie s porozumením, kvízy, tajničky a hádanky rozdelené do 3 úrovní:</a:t>
            </a:r>
            <a:endParaRPr sz="2800"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 b="10311" l="6283" r="24768" t="25878"/>
          <a:stretch/>
        </p:blipFill>
        <p:spPr>
          <a:xfrm>
            <a:off x="1043608" y="2996357"/>
            <a:ext cx="6696744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457200" y="548680"/>
            <a:ext cx="822960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k-SK"/>
              <a:t>	</a:t>
            </a:r>
            <a:r>
              <a:rPr lang="sk-SK">
                <a:latin typeface="Calibri"/>
                <a:ea typeface="Calibri"/>
                <a:cs typeface="Calibri"/>
                <a:sym typeface="Calibri"/>
              </a:rPr>
              <a:t>	 Angličtina hravo – </a:t>
            </a:r>
            <a:br>
              <a:rPr lang="sk-SK">
                <a:latin typeface="Calibri"/>
                <a:ea typeface="Calibri"/>
                <a:cs typeface="Calibri"/>
                <a:sym typeface="Calibri"/>
              </a:rPr>
            </a:br>
            <a:r>
              <a:rPr lang="sk-SK">
                <a:latin typeface="Calibri"/>
                <a:ea typeface="Calibri"/>
                <a:cs typeface="Calibri"/>
                <a:sym typeface="Calibri"/>
              </a:rPr>
              <a:t>                   anglické knihy v origináli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549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čítanie anglických kníh je efektívny, zábavný a najmä prirodzený spôsob učenia jazyka...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pútavý obsah a nádherné obrázky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bohatá slovná zásoba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aktivity na celé hodiny skvelej zábavy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knihy, ktoré nepochybne obohatia každú knižnicu doma, v škôlke či v škole 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Doprajte deťom príjemný zážitok z čítania! 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         Každý si nájde to svoje...</a:t>
            </a:r>
            <a:endParaRPr/>
          </a:p>
        </p:txBody>
      </p:sp>
      <p:pic>
        <p:nvPicPr>
          <p:cNvPr descr="C:\Users\ciskova\Desktop\Casopisy\Barcamp\knihy1.JPG" id="180" name="Google Shape;180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412776"/>
            <a:ext cx="82296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knihy2.JPG" id="181" name="Google Shape;18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4005064"/>
            <a:ext cx="8208912" cy="256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           Každý si nájde to svoje...</a:t>
            </a:r>
            <a:endParaRPr/>
          </a:p>
        </p:txBody>
      </p:sp>
      <p:pic>
        <p:nvPicPr>
          <p:cNvPr descr="C:\Users\ciskova\Desktop\Casopisy\Barcamp\knihy3.JPG" id="187" name="Google Shape;18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772816"/>
            <a:ext cx="8147248" cy="3972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              Každý si nájde to svoje...</a:t>
            </a:r>
            <a:endParaRPr/>
          </a:p>
        </p:txBody>
      </p:sp>
      <p:pic>
        <p:nvPicPr>
          <p:cNvPr descr="C:\Users\ciskova\Desktop\Casopisy\Barcamp\knihy4.JPG" id="193" name="Google Shape;193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484784"/>
            <a:ext cx="8280920" cy="250616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539552" y="4324454"/>
            <a:ext cx="65527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bonus - nahovorený audio text pre detský obrázkový slovník </a:t>
            </a:r>
            <a:endParaRPr/>
          </a:p>
        </p:txBody>
      </p:sp>
      <p:pic>
        <p:nvPicPr>
          <p:cNvPr descr="C:\Users\ciskova\Desktop\Casopisy\Barcamp\kniha.png" id="195" name="Google Shape;19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192" y="4068415"/>
            <a:ext cx="244827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kniha2.jpg" id="196" name="Google Shape;19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6" y="4846229"/>
            <a:ext cx="2448272" cy="1582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kniha3.jpg" id="197" name="Google Shape;19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79912" y="4818204"/>
            <a:ext cx="2520280" cy="163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           Každý si nájde to svoje...</a:t>
            </a:r>
            <a:endParaRPr/>
          </a:p>
        </p:txBody>
      </p:sp>
      <p:pic>
        <p:nvPicPr>
          <p:cNvPr descr="C:\Users\ciskova\Desktop\Casopisy\Barcamp\knihy6.JPG" id="203" name="Google Shape;20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104" y="4149080"/>
            <a:ext cx="7920880" cy="2382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knihy5.JPG" id="204" name="Google Shape;204;p2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880" y="1556792"/>
            <a:ext cx="7992888" cy="2486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457200" y="274638"/>
            <a:ext cx="8229600" cy="1498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Extra veľké plagáty </a:t>
            </a:r>
            <a:br>
              <a:rPr lang="sk-SK"/>
            </a:br>
            <a:r>
              <a:rPr lang="sk-SK"/>
              <a:t>                     v anglickom jazyku</a:t>
            </a:r>
            <a:endParaRPr/>
          </a:p>
        </p:txBody>
      </p:sp>
      <p:pic>
        <p:nvPicPr>
          <p:cNvPr descr="C:\Users\ciskova\Desktop\Casopisy\Barcamp\plagaty_2.JPG" id="210" name="Google Shape;210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700808"/>
            <a:ext cx="7846749" cy="466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k-SK"/>
              <a:t>Všetky potrebné informácie nájdete aj na našich stránkach </a:t>
            </a:r>
            <a:r>
              <a:rPr lang="sk-SK" u="sng">
                <a:solidFill>
                  <a:schemeClr val="hlink"/>
                </a:solidFill>
                <a:hlinkClick r:id="rId3"/>
              </a:rPr>
              <a:t>https://www.sevt.sk/firstnews/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/>
              <a:t>Kontakt: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/>
              <a:t>Mgr. Danica Súkupová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/>
              <a:t>02/35416181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/>
              <a:t>0905 406 487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/>
              <a:t>sukupova@sevt.sk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ciskova\Desktop\Casopisy\Barcamp\plagat1.JP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16057">
            <a:off x="6017784" y="2108834"/>
            <a:ext cx="2760623" cy="4284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AppData\Local\Microsoft\Windows\Temporary Internet Files\Content.Outlook\6YAKR24R\4-knihy.jpg"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8052" y="3068778"/>
            <a:ext cx="2653493" cy="353593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type="title"/>
          </p:nvPr>
        </p:nvSpPr>
        <p:spPr>
          <a:xfrm>
            <a:off x="457200" y="274638"/>
            <a:ext cx="8229600" cy="2290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sk-SK"/>
            </a:br>
            <a:br>
              <a:rPr lang="sk-SK"/>
            </a:br>
            <a:r>
              <a:rPr lang="sk-SK"/>
              <a:t>Učenie jazyka nemá byť mučenie, ale zábava ☺ Preto prinášame hravé novinky...</a:t>
            </a:r>
            <a:endParaRPr/>
          </a:p>
        </p:txBody>
      </p:sp>
      <p:pic>
        <p:nvPicPr>
          <p:cNvPr descr="C:\Users\ciskova\Desktop\Casopisy\Barcamp\noviny4.png" id="97" name="Google Shape;97;p14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431" y="3861804"/>
            <a:ext cx="3312368" cy="2886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7.png" id="98" name="Google Shape;9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196" y="2668190"/>
            <a:ext cx="2819115" cy="1314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8.png" id="99" name="Google Shape;9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88220" y="2817204"/>
            <a:ext cx="3365500" cy="111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k-SK"/>
              <a:t>Ďakujeme za pozornosť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k-SK"/>
              <a:t>☺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    Čo je to First News?</a:t>
            </a:r>
            <a:endParaRPr/>
          </a:p>
        </p:txBody>
      </p:sp>
      <p:pic>
        <p:nvPicPr>
          <p:cNvPr descr="C:\Users\ciskova\Desktop\Casopisy\Barcamp\noviny1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6137" y="3589941"/>
            <a:ext cx="3240360" cy="305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noviny3.png"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980728"/>
            <a:ext cx="4623470" cy="3316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noviny2.png" id="107" name="Google Shape;107;p15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2024" y="2799783"/>
            <a:ext cx="3189353" cy="301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1.png" id="108" name="Google Shape;10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9976" y="1268760"/>
            <a:ext cx="2923045" cy="1082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5.png" id="109" name="Google Shape;10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92624" y="2026652"/>
            <a:ext cx="2927387" cy="1042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3.png" id="110" name="Google Shape;11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129" y="4063158"/>
            <a:ext cx="2465834" cy="1056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2.png" id="111" name="Google Shape;11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19239" y="4869160"/>
            <a:ext cx="1930676" cy="125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4.png" id="112" name="Google Shape;112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8556" y="5105922"/>
            <a:ext cx="2245754" cy="127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E8F5D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Pre Vašu školskú knižnicu môžu byť noviny </a:t>
            </a:r>
            <a:r>
              <a:rPr b="1" lang="sk-SK" sz="2400">
                <a:solidFill>
                  <a:srgbClr val="538CD5"/>
                </a:solidFill>
              </a:rPr>
              <a:t>vhodným nástrojom </a:t>
            </a:r>
            <a:r>
              <a:rPr lang="sk-SK" sz="2400"/>
              <a:t>pre rôzne druhy aktivít </a:t>
            </a:r>
            <a:r>
              <a:rPr b="1" lang="sk-SK" sz="2400">
                <a:solidFill>
                  <a:srgbClr val="538CD5"/>
                </a:solidFill>
              </a:rPr>
              <a:t>zážitkového vzdelávania a pre prípravu čitateľov na reálnu komunikáciu v angličtine v každodennom živote</a:t>
            </a:r>
            <a:r>
              <a:rPr lang="sk-SK" sz="2400"/>
              <a:t>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k-SK" sz="2000"/>
              <a:t> formou jazykových podujatí organizovaných na pôde Vašej školy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k-SK" sz="2000"/>
              <a:t> rôznymi diskusiami vedenými v školskej knižnici na aktuálne témy z novín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k-SK" sz="2000"/>
              <a:t> zapožičiavaním novín First News čitateľskej verejnosti (do tried, domov, na   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k-SK" sz="2000"/>
              <a:t>       voľný čas)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            Fakty a čísla o First News</a:t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Char char="•"/>
            </a:pPr>
            <a:r>
              <a:rPr b="1" lang="sk-SK">
                <a:solidFill>
                  <a:srgbClr val="00B050"/>
                </a:solidFill>
              </a:rPr>
              <a:t>jediné noviny pre deti a mladých ľudí vo Veľkej Británii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sú určené primárne pre vekovú kategóriu </a:t>
            </a:r>
            <a:r>
              <a:rPr b="1" lang="sk-SK">
                <a:solidFill>
                  <a:srgbClr val="0084B4"/>
                </a:solidFill>
              </a:rPr>
              <a:t>7 – 14 rokov</a:t>
            </a:r>
            <a:r>
              <a:rPr lang="sk-SK"/>
              <a:t>, avšak sú vhodným doplnkovým materiálom aj na vzdelávanie tínedžerov a mnoho zaujímavého sa v nich dozvedia i dospelí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na trhu vo Veľkej Británii pôsobia už </a:t>
            </a:r>
            <a:r>
              <a:rPr b="1" lang="sk-SK">
                <a:solidFill>
                  <a:srgbClr val="AC0051"/>
                </a:solidFill>
              </a:rPr>
              <a:t>10 rokov </a:t>
            </a:r>
            <a:r>
              <a:rPr lang="sk-SK"/>
              <a:t>a má ich predplatené viac ako polovica britských škôl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vďaka tomu, že sú jedinečné svojím obsahom aj spracovaním, </a:t>
            </a:r>
            <a:r>
              <a:rPr b="1" lang="sk-SK">
                <a:solidFill>
                  <a:srgbClr val="FF0000"/>
                </a:solidFill>
              </a:rPr>
              <a:t>získali už niekoľko prestížnych ocenení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457200" y="274638"/>
            <a:ext cx="8291264" cy="1282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sk-SK"/>
              <a:t>         </a:t>
            </a:r>
            <a:br>
              <a:rPr lang="sk-SK"/>
            </a:br>
            <a:r>
              <a:rPr lang="sk-SK"/>
              <a:t>               Čo je ich hlavným poslaním? </a:t>
            </a:r>
            <a:br>
              <a:rPr lang="sk-SK"/>
            </a:b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AC0051"/>
              </a:buClr>
              <a:buSzPts val="3200"/>
              <a:buChar char="•"/>
            </a:pPr>
            <a:r>
              <a:rPr b="1" lang="sk-SK">
                <a:solidFill>
                  <a:srgbClr val="AC0051"/>
                </a:solidFill>
              </a:rPr>
              <a:t>otvárať deťom a mladým ľuďom oči </a:t>
            </a:r>
            <a:r>
              <a:rPr lang="sk-SK"/>
              <a:t>a cestu do sveta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Char char="•"/>
            </a:pPr>
            <a:r>
              <a:rPr b="1" lang="sk-SK">
                <a:solidFill>
                  <a:srgbClr val="00B0F0"/>
                </a:solidFill>
              </a:rPr>
              <a:t>informovať</a:t>
            </a:r>
            <a:r>
              <a:rPr lang="sk-SK"/>
              <a:t> o situácii a aktuálnych udalostiach doma aj vo svete, a to spôsobom a formou, ktorá je jasná, zrozumiteľná, ale zároveň aj zábavná a prispôsobená danej vekovej kategórii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             Čo vo First News nájdete?</a:t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0070C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b="1" lang="sk-SK" sz="1800">
                <a:solidFill>
                  <a:srgbClr val="0070C0"/>
                </a:solidFill>
              </a:rPr>
              <a:t>čerstvé správy </a:t>
            </a:r>
            <a:r>
              <a:rPr lang="sk-SK" sz="1800"/>
              <a:t>o aktuálnom dianí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/>
              <a:t>nahliadnutie do rôznych krajín a štátov sveta a ich priblíženie čitateľom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AC0051"/>
              </a:buClr>
              <a:buSzPts val="1800"/>
              <a:buChar char="•"/>
            </a:pPr>
            <a:r>
              <a:rPr b="1" lang="sk-SK" sz="1800">
                <a:solidFill>
                  <a:srgbClr val="AC0051"/>
                </a:solidFill>
              </a:rPr>
              <a:t>fakty a zaujímavosti </a:t>
            </a:r>
            <a:r>
              <a:rPr lang="sk-SK" sz="1800"/>
              <a:t>zo sféry prírody a ríše zvierat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/>
              <a:t>pohľad do života známych i menej známych osobností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</a:pPr>
            <a:r>
              <a:rPr b="1" lang="sk-SK" sz="1800">
                <a:solidFill>
                  <a:srgbClr val="00B050"/>
                </a:solidFill>
              </a:rPr>
              <a:t>rozhovory</a:t>
            </a:r>
            <a:r>
              <a:rPr lang="sk-SK" sz="1800"/>
              <a:t> s ľuďmi z rôznych oblastí pôsobenia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E36C09"/>
              </a:buClr>
              <a:buSzPts val="1800"/>
              <a:buChar char="•"/>
            </a:pPr>
            <a:r>
              <a:rPr b="1" lang="sk-SK" sz="1800">
                <a:solidFill>
                  <a:srgbClr val="E36C09"/>
                </a:solidFill>
              </a:rPr>
              <a:t>debaty a polemiky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Char char="•"/>
            </a:pPr>
            <a:r>
              <a:rPr b="1" lang="sk-SK" sz="1800">
                <a:solidFill>
                  <a:srgbClr val="366092"/>
                </a:solidFill>
              </a:rPr>
              <a:t>novinky z oblasti vedy a techniky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/>
              <a:t>špeciálne </a:t>
            </a:r>
            <a:r>
              <a:rPr b="1" lang="sk-SK" sz="1800">
                <a:solidFill>
                  <a:srgbClr val="974806"/>
                </a:solidFill>
              </a:rPr>
              <a:t>reportáže</a:t>
            </a:r>
            <a:r>
              <a:rPr lang="sk-SK" sz="1800"/>
              <a:t> na vybrané témy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31859B"/>
              </a:buClr>
              <a:buSzPts val="1800"/>
              <a:buChar char="•"/>
            </a:pPr>
            <a:r>
              <a:rPr b="1" lang="sk-SK" sz="1800">
                <a:solidFill>
                  <a:srgbClr val="31859B"/>
                </a:solidFill>
              </a:rPr>
              <a:t>športové správy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/>
              <a:t>pútavé </a:t>
            </a:r>
            <a:r>
              <a:rPr b="1" lang="sk-SK" sz="1800">
                <a:solidFill>
                  <a:srgbClr val="FF57A4"/>
                </a:solidFill>
              </a:rPr>
              <a:t>fotografie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/>
              <a:t>zábavné kvízy, krížovky, hry, úlohy, puzzle, vtipy, komiksy aj súťaže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800"/>
              <a:t>pravidelné rubriky, ale aj mimoriadne informácie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     Rôzne formy využitia</a:t>
            </a:r>
            <a:endParaRPr/>
          </a:p>
        </p:txBody>
      </p:sp>
      <p:pic>
        <p:nvPicPr>
          <p:cNvPr descr="C:\Users\ciskova\Desktop\Casopisy\Barcamp\Timova_praca.JPG" id="142" name="Google Shape;14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484784"/>
            <a:ext cx="6624736" cy="506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k-SK"/>
              <a:t>          Rôzne formy využitia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	</a:t>
            </a:r>
            <a:endParaRPr/>
          </a:p>
          <a:p>
            <a:pPr indent="0" lvl="0" marL="0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200">
              <a:solidFill>
                <a:srgbClr val="AC0051"/>
              </a:solidFill>
            </a:endParaRPr>
          </a:p>
          <a:p>
            <a:pPr indent="0" lvl="0" marL="0" rtl="0" algn="l">
              <a:spcBef>
                <a:spcPts val="399"/>
              </a:spcBef>
              <a:spcAft>
                <a:spcPts val="0"/>
              </a:spcAft>
              <a:buClr>
                <a:srgbClr val="AC0051"/>
              </a:buClr>
              <a:buSzPct val="100000"/>
              <a:buNone/>
            </a:pPr>
            <a:r>
              <a:rPr b="1" lang="sk-SK" sz="4200">
                <a:solidFill>
                  <a:srgbClr val="AC0051"/>
                </a:solidFill>
              </a:rPr>
              <a:t>	10 tipov na aktivity v triede s použitím First News: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 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1. Študenti vytvoria článok k vybranému titulku a porovnajú si ho s pôvodným textom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2. Opačná aktivita – študenti vytvoria titulok, ktorý bude zodpovedať významu zvoleného článku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3. Študent prerozpráva zvolený článok v 1. osobe a ostatní mu v roli novinárov budú klásť otázky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4. Debata na kontroverznú tému v článku, v ktorej jedna polovica študentov bude zastávať „pre“ názor a druhá „proti“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5. Študenti skrátia článok na presne definovaný počet slov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6. Študenti rozšíria krátky článok doplnením prídavných mien, prísloviek, spojok, a pod.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7. Študenti si vyberú 10 slov z článku, ktoré sa chcú naučiť, a použijú ich pri písaní názoru na danú tému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8. Študenti zosumarizujú článok do sms správy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9. Študenti v skupinách vytvoria kvíz z informácii v novinách pre ostatné skupiny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10. Študenti vyhľadajú frázové slovesá/idiómy a nahradia ich synonymami.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 </a:t>
            </a:r>
            <a:endParaRPr/>
          </a:p>
          <a:p>
            <a:pPr indent="0" lvl="0" marL="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Bonusová aktivita: študenti vytvoria svoje vlastné číslo novín/časopisu</a:t>
            </a:r>
            <a:endParaRPr/>
          </a:p>
          <a:p>
            <a:pPr indent="-246380" lvl="0" marL="342900" rtl="0" algn="l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Vlastná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E6006C"/>
      </a:accent2>
      <a:accent3>
        <a:srgbClr val="00B0F0"/>
      </a:accent3>
      <a:accent4>
        <a:srgbClr val="92D05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