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305" r:id="rId5"/>
    <p:sldId id="273" r:id="rId6"/>
    <p:sldId id="274" r:id="rId7"/>
    <p:sldId id="258" r:id="rId8"/>
    <p:sldId id="302" r:id="rId9"/>
    <p:sldId id="303" r:id="rId10"/>
    <p:sldId id="304" r:id="rId11"/>
    <p:sldId id="301" r:id="rId12"/>
    <p:sldId id="296" r:id="rId13"/>
    <p:sldId id="292" r:id="rId14"/>
    <p:sldId id="293" r:id="rId15"/>
    <p:sldId id="268" r:id="rId16"/>
    <p:sldId id="269" r:id="rId17"/>
    <p:sldId id="28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CD843-D5DA-471C-A965-CE25F75C5C5A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254E-2EAB-4D3D-BED8-84CAC6249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032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53B11-015E-43DE-9C59-2E9C4A6A01A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229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69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07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38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4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42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62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25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3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43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55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1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lumMod val="86000"/>
                <a:lumOff val="14000"/>
              </a:schemeClr>
            </a:gs>
            <a:gs pos="85000">
              <a:srgbClr val="FDFBED"/>
            </a:gs>
            <a:gs pos="1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E236-3174-4A2C-9D8A-DAEFE63481BB}" type="datetimeFigureOut">
              <a:rPr lang="sk-SK" smtClean="0"/>
              <a:t>5. 1. 2011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0CE5-74B9-4909-96BD-CBDC3FCB7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0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sk-SK" sz="7300" b="1" dirty="0" smtClean="0">
                <a:solidFill>
                  <a:srgbClr val="0070C0"/>
                </a:solidFill>
              </a:rPr>
              <a:t>ČÍTANIE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– </a:t>
            </a:r>
            <a:r>
              <a:rPr lang="sk-SK" b="1" dirty="0">
                <a:solidFill>
                  <a:srgbClr val="0070C0"/>
                </a:solidFill>
              </a:rPr>
              <a:t>mentálna výživa a tréning mozgu: </a:t>
            </a:r>
            <a:r>
              <a:rPr lang="sk-SK" b="1" dirty="0" smtClean="0">
                <a:solidFill>
                  <a:srgbClr val="0070C0"/>
                </a:solidFill>
              </a:rPr>
              <a:t/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sz="2000" b="1" dirty="0" smtClean="0">
                <a:solidFill>
                  <a:srgbClr val="0070C0"/>
                </a:solidFill>
              </a:rPr>
              <a:t/>
            </a:r>
            <a:br>
              <a:rPr lang="sk-SK" sz="2000" b="1" dirty="0" smtClean="0">
                <a:solidFill>
                  <a:srgbClr val="0070C0"/>
                </a:solidFill>
              </a:rPr>
            </a:br>
            <a:r>
              <a:rPr lang="sk-SK" sz="3600" b="1" dirty="0" smtClean="0">
                <a:solidFill>
                  <a:srgbClr val="0070C0"/>
                </a:solidFill>
              </a:rPr>
              <a:t>ako </a:t>
            </a:r>
            <a:r>
              <a:rPr lang="sk-SK" sz="3600" b="1" dirty="0">
                <a:solidFill>
                  <a:srgbClr val="0070C0"/>
                </a:solidFill>
              </a:rPr>
              <a:t>čítanie rozvíja schopnosti poznávať </a:t>
            </a:r>
            <a:r>
              <a:rPr lang="sk-SK" sz="3600" b="1" dirty="0" smtClean="0">
                <a:solidFill>
                  <a:srgbClr val="0070C0"/>
                </a:solidFill>
              </a:rPr>
              <a:t/>
            </a:r>
            <a:br>
              <a:rPr lang="sk-SK" sz="3600" b="1" dirty="0" smtClean="0">
                <a:solidFill>
                  <a:srgbClr val="0070C0"/>
                </a:solidFill>
              </a:rPr>
            </a:br>
            <a:r>
              <a:rPr lang="sk-SK" sz="3600" b="1" dirty="0" smtClean="0">
                <a:solidFill>
                  <a:srgbClr val="0070C0"/>
                </a:solidFill>
              </a:rPr>
              <a:t>a</a:t>
            </a:r>
            <a:r>
              <a:rPr lang="sk-SK" sz="3600" b="1" dirty="0">
                <a:solidFill>
                  <a:srgbClr val="0070C0"/>
                </a:solidFill>
              </a:rPr>
              <a:t> učiť sa v mediálnej ére</a:t>
            </a:r>
            <a:endParaRPr lang="sk-SK" sz="36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920880" cy="2376264"/>
          </a:xfr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r>
              <a:rPr lang="sk-SK" dirty="0" smtClean="0">
                <a:solidFill>
                  <a:srgbClr val="0070C0"/>
                </a:solidFill>
              </a:rPr>
              <a:t>PhDr. Ľudmila </a:t>
            </a:r>
            <a:r>
              <a:rPr lang="sk-SK" dirty="0" err="1" smtClean="0">
                <a:solidFill>
                  <a:srgbClr val="0070C0"/>
                </a:solidFill>
              </a:rPr>
              <a:t>Hrdináková</a:t>
            </a:r>
            <a:r>
              <a:rPr lang="sk-SK" dirty="0" smtClean="0">
                <a:solidFill>
                  <a:srgbClr val="0070C0"/>
                </a:solidFill>
              </a:rPr>
              <a:t>, PhD.</a:t>
            </a:r>
          </a:p>
          <a:p>
            <a:endParaRPr lang="sk-SK" dirty="0" smtClean="0">
              <a:solidFill>
                <a:srgbClr val="0070C0"/>
              </a:solidFill>
            </a:endParaRPr>
          </a:p>
          <a:p>
            <a:r>
              <a:rPr lang="sk-SK" dirty="0" smtClean="0">
                <a:solidFill>
                  <a:srgbClr val="0070C0"/>
                </a:solidFill>
              </a:rPr>
              <a:t>Katedra </a:t>
            </a:r>
            <a:r>
              <a:rPr lang="sk-SK" dirty="0">
                <a:solidFill>
                  <a:srgbClr val="0070C0"/>
                </a:solidFill>
              </a:rPr>
              <a:t>knižničnej a informačnej vedy </a:t>
            </a:r>
            <a:r>
              <a:rPr lang="sk-SK" dirty="0" smtClean="0">
                <a:solidFill>
                  <a:srgbClr val="0070C0"/>
                </a:solidFill>
              </a:rPr>
              <a:t/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smtClean="0">
                <a:solidFill>
                  <a:srgbClr val="0070C0"/>
                </a:solidFill>
              </a:rPr>
              <a:t>Filozofickej </a:t>
            </a:r>
            <a:r>
              <a:rPr lang="sk-SK" dirty="0">
                <a:solidFill>
                  <a:srgbClr val="0070C0"/>
                </a:solidFill>
              </a:rPr>
              <a:t>fakulty Univerzity </a:t>
            </a:r>
            <a:r>
              <a:rPr lang="sk-SK" dirty="0" smtClean="0">
                <a:solidFill>
                  <a:srgbClr val="0070C0"/>
                </a:solidFill>
              </a:rPr>
              <a:t>Komenského v Bratislave</a:t>
            </a:r>
          </a:p>
          <a:p>
            <a:r>
              <a:rPr lang="sk-SK" dirty="0" err="1">
                <a:solidFill>
                  <a:srgbClr val="0070C0"/>
                </a:solidFill>
              </a:rPr>
              <a:t>h</a:t>
            </a:r>
            <a:r>
              <a:rPr lang="sk-SK" dirty="0" err="1" smtClean="0">
                <a:solidFill>
                  <a:srgbClr val="0070C0"/>
                </a:solidFill>
              </a:rPr>
              <a:t>rdinakova</a:t>
            </a:r>
            <a:r>
              <a:rPr lang="sk-SK" dirty="0" smtClean="0">
                <a:solidFill>
                  <a:srgbClr val="0070C0"/>
                </a:solidFill>
              </a:rPr>
              <a:t>(a)</a:t>
            </a:r>
            <a:r>
              <a:rPr lang="sk-SK" dirty="0" err="1" smtClean="0">
                <a:solidFill>
                  <a:srgbClr val="0070C0"/>
                </a:solidFill>
              </a:rPr>
              <a:t>fphil.uniba.sk</a:t>
            </a:r>
            <a:endParaRPr lang="sk-SK" dirty="0">
              <a:solidFill>
                <a:srgbClr val="0070C0"/>
              </a:solidFill>
            </a:endParaRPr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8884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2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6000" b="1" dirty="0" smtClean="0">
                <a:solidFill>
                  <a:srgbClr val="0070C0"/>
                </a:solidFill>
              </a:rPr>
              <a:t>Čítanie</a:t>
            </a:r>
            <a:r>
              <a:rPr lang="sk-SK" b="1" dirty="0" smtClean="0">
                <a:solidFill>
                  <a:srgbClr val="0070C0"/>
                </a:solidFill>
              </a:rPr>
              <a:t/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ako ho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nepoznáme 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832722"/>
            <a:ext cx="8424936" cy="4012761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čítanie formuje schopnosť používať </a:t>
            </a:r>
            <a:r>
              <a:rPr lang="sk-SK" dirty="0" err="1" smtClean="0"/>
              <a:t>dekontextualizovaný</a:t>
            </a:r>
            <a:r>
              <a:rPr lang="sk-SK" dirty="0" smtClean="0"/>
              <a:t> jazyk</a:t>
            </a:r>
          </a:p>
          <a:p>
            <a:r>
              <a:rPr lang="sk-SK" dirty="0"/>
              <a:t>čítanie formuje </a:t>
            </a:r>
            <a:r>
              <a:rPr lang="sk-SK" dirty="0" smtClean="0"/>
              <a:t>schopnosť </a:t>
            </a:r>
            <a:r>
              <a:rPr lang="sk-SK" dirty="0"/>
              <a:t>mentálneho </a:t>
            </a:r>
            <a:r>
              <a:rPr lang="sk-SK" dirty="0" smtClean="0"/>
              <a:t>modelovania (tvorba predstáv) </a:t>
            </a:r>
          </a:p>
          <a:p>
            <a:r>
              <a:rPr lang="sk-SK" dirty="0"/>
              <a:t>čítanie formuje </a:t>
            </a:r>
            <a:r>
              <a:rPr lang="sk-SK" dirty="0" smtClean="0"/>
              <a:t>schopnosť </a:t>
            </a:r>
            <a:r>
              <a:rPr lang="sk-SK" dirty="0"/>
              <a:t>porozumieť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vzťahom </a:t>
            </a:r>
            <a:r>
              <a:rPr lang="sk-SK" b="1" i="1" dirty="0"/>
              <a:t>príčiny a následku </a:t>
            </a:r>
            <a:r>
              <a:rPr lang="sk-SK" dirty="0" smtClean="0"/>
              <a:t>medzi udalosťami (kauzálne myslenie)</a:t>
            </a:r>
          </a:p>
          <a:p>
            <a:r>
              <a:rPr lang="sk-SK" dirty="0"/>
              <a:t>naratívne myslenie (</a:t>
            </a:r>
            <a:r>
              <a:rPr lang="sk-SK" dirty="0" err="1" smtClean="0"/>
              <a:t>Crawford</a:t>
            </a:r>
            <a:r>
              <a:rPr lang="sk-SK" dirty="0" smtClean="0"/>
              <a:t>, </a:t>
            </a:r>
            <a:r>
              <a:rPr lang="sk-SK" dirty="0" err="1" smtClean="0"/>
              <a:t>Brunner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89166" cy="26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8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sk-SK" sz="4800" b="1" dirty="0">
                <a:solidFill>
                  <a:srgbClr val="0070C0"/>
                </a:solidFill>
              </a:rPr>
              <a:t>Obrazovkové</a:t>
            </a:r>
            <a:br>
              <a:rPr lang="sk-SK" sz="4800" b="1" dirty="0">
                <a:solidFill>
                  <a:srgbClr val="0070C0"/>
                </a:solidFill>
              </a:rPr>
            </a:br>
            <a:r>
              <a:rPr lang="sk-SK" sz="4800" b="1" dirty="0">
                <a:solidFill>
                  <a:srgbClr val="0070C0"/>
                </a:solidFill>
              </a:rPr>
              <a:t>deti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5157192"/>
          </a:xfrm>
        </p:spPr>
        <p:txBody>
          <a:bodyPr>
            <a:normAutofit fontScale="70000" lnSpcReduction="20000"/>
          </a:bodyPr>
          <a:lstStyle/>
          <a:p>
            <a:r>
              <a:rPr lang="sk-SK" sz="3900" dirty="0" smtClean="0"/>
              <a:t>redukcia </a:t>
            </a:r>
            <a:r>
              <a:rPr lang="sk-SK" sz="3900" dirty="0"/>
              <a:t>reči</a:t>
            </a:r>
          </a:p>
          <a:p>
            <a:r>
              <a:rPr lang="sk-SK" sz="3900" dirty="0" smtClean="0"/>
              <a:t>nervozita </a:t>
            </a:r>
            <a:br>
              <a:rPr lang="sk-SK" sz="3900" dirty="0" smtClean="0"/>
            </a:br>
            <a:r>
              <a:rPr lang="sk-SK" sz="3900" dirty="0" smtClean="0"/>
              <a:t>a výbušnosť </a:t>
            </a:r>
            <a:r>
              <a:rPr lang="sk-SK" sz="3900" dirty="0" smtClean="0"/>
              <a:t/>
            </a:r>
            <a:br>
              <a:rPr lang="sk-SK" sz="3900" dirty="0" smtClean="0"/>
            </a:br>
            <a:r>
              <a:rPr lang="sk-SK" sz="3900" dirty="0" smtClean="0"/>
              <a:t>(</a:t>
            </a:r>
            <a:r>
              <a:rPr lang="sk-SK" sz="3900" dirty="0"/>
              <a:t>hlavne pri odobratí média / zákaze)</a:t>
            </a:r>
          </a:p>
          <a:p>
            <a:r>
              <a:rPr lang="sk-SK" sz="3900" dirty="0"/>
              <a:t>precitlivenosť, </a:t>
            </a:r>
            <a:r>
              <a:rPr lang="sk-SK" sz="3900" dirty="0" err="1"/>
              <a:t>viktimizácia</a:t>
            </a:r>
            <a:r>
              <a:rPr lang="sk-SK" sz="3900" dirty="0"/>
              <a:t>, agresivita</a:t>
            </a:r>
          </a:p>
          <a:p>
            <a:r>
              <a:rPr lang="sk-SK" sz="3900" dirty="0"/>
              <a:t>znudenosť, otrávenosť – nezáujem o bežné aktivity</a:t>
            </a:r>
          </a:p>
          <a:p>
            <a:r>
              <a:rPr lang="sk-SK" sz="3900" dirty="0"/>
              <a:t>nedočkavé, nepokojné vnímanie a mozog</a:t>
            </a:r>
          </a:p>
          <a:p>
            <a:r>
              <a:rPr lang="sk-SK" sz="3900" dirty="0"/>
              <a:t>prelietavosť mysle, permanentne prerušovaná pozornosť</a:t>
            </a:r>
          </a:p>
          <a:p>
            <a:r>
              <a:rPr lang="sk-SK" sz="3900" dirty="0"/>
              <a:t>fragmentárne </a:t>
            </a:r>
            <a:r>
              <a:rPr lang="sk-SK" sz="3900" dirty="0" smtClean="0"/>
              <a:t>myslenie</a:t>
            </a:r>
            <a:endParaRPr lang="sk-SK" sz="3900" dirty="0"/>
          </a:p>
          <a:p>
            <a:r>
              <a:rPr lang="sk-SK" sz="3900" dirty="0" smtClean="0"/>
              <a:t>mentálna pasivita</a:t>
            </a:r>
            <a:endParaRPr lang="sk-SK" sz="3900" dirty="0"/>
          </a:p>
          <a:p>
            <a:r>
              <a:rPr lang="sk-SK" sz="3900" dirty="0"/>
              <a:t>nespavosť</a:t>
            </a:r>
          </a:p>
          <a:p>
            <a:r>
              <a:rPr lang="sk-SK" sz="3900" dirty="0"/>
              <a:t>závislosť = </a:t>
            </a:r>
            <a:r>
              <a:rPr lang="sk-SK" sz="3900" b="1" i="1" dirty="0">
                <a:solidFill>
                  <a:srgbClr val="FF0000"/>
                </a:solidFill>
              </a:rPr>
              <a:t>Chcú svoju dennú dávku obrazovkovej zábavy!</a:t>
            </a:r>
          </a:p>
          <a:p>
            <a:endParaRPr lang="sk-SK" dirty="0"/>
          </a:p>
        </p:txBody>
      </p:sp>
      <p:pic>
        <p:nvPicPr>
          <p:cNvPr id="5" name="Obrázok 4" descr="Výsledok vyh&amp;lcaron;adávania obrázkov pre dopyt tableta d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7193"/>
            <a:ext cx="5477838" cy="2599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00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0070C0"/>
                </a:solidFill>
              </a:rPr>
              <a:t/>
            </a:r>
            <a:br>
              <a:rPr lang="sk-SK" sz="5400" b="1" dirty="0" smtClean="0">
                <a:solidFill>
                  <a:srgbClr val="0070C0"/>
                </a:solidFill>
              </a:rPr>
            </a:br>
            <a:r>
              <a:rPr lang="sk-SK" sz="5400" b="1" dirty="0">
                <a:solidFill>
                  <a:srgbClr val="0070C0"/>
                </a:solidFill>
              </a:rPr>
              <a:t/>
            </a:r>
            <a:br>
              <a:rPr lang="sk-SK" sz="5400" b="1" dirty="0">
                <a:solidFill>
                  <a:srgbClr val="0070C0"/>
                </a:solidFill>
              </a:rPr>
            </a:br>
            <a:r>
              <a:rPr lang="sk-SK" sz="5400" b="1" dirty="0" smtClean="0">
                <a:solidFill>
                  <a:srgbClr val="0070C0"/>
                </a:solidFill>
              </a:rPr>
              <a:t/>
            </a:r>
            <a:br>
              <a:rPr lang="sk-SK" sz="5400" b="1" dirty="0" smtClean="0">
                <a:solidFill>
                  <a:srgbClr val="0070C0"/>
                </a:solidFill>
              </a:rPr>
            </a:br>
            <a:r>
              <a:rPr lang="sk-SK" sz="5400" b="1" dirty="0">
                <a:solidFill>
                  <a:srgbClr val="0070C0"/>
                </a:solidFill>
              </a:rPr>
              <a:t/>
            </a:r>
            <a:br>
              <a:rPr lang="sk-SK" sz="5400" b="1" dirty="0">
                <a:solidFill>
                  <a:srgbClr val="0070C0"/>
                </a:solidFill>
              </a:rPr>
            </a:br>
            <a:r>
              <a:rPr lang="sk-SK" sz="5400" b="1" dirty="0" smtClean="0">
                <a:solidFill>
                  <a:srgbClr val="0070C0"/>
                </a:solidFill>
              </a:rPr>
              <a:t/>
            </a:r>
            <a:br>
              <a:rPr lang="sk-SK" sz="5400" b="1" dirty="0" smtClean="0">
                <a:solidFill>
                  <a:srgbClr val="0070C0"/>
                </a:solidFill>
              </a:rPr>
            </a:br>
            <a:r>
              <a:rPr lang="sk-SK" sz="5400" b="1" dirty="0">
                <a:solidFill>
                  <a:srgbClr val="0070C0"/>
                </a:solidFill>
              </a:rPr>
              <a:t/>
            </a:r>
            <a:br>
              <a:rPr lang="sk-SK" sz="5400" b="1" dirty="0">
                <a:solidFill>
                  <a:srgbClr val="0070C0"/>
                </a:solidFill>
              </a:rPr>
            </a:br>
            <a:r>
              <a:rPr lang="sk-SK" sz="5400" b="1" dirty="0" smtClean="0">
                <a:solidFill>
                  <a:srgbClr val="0070C0"/>
                </a:solidFill>
              </a:rPr>
              <a:t>Proces </a:t>
            </a:r>
            <a:r>
              <a:rPr lang="sk-SK" sz="5400" b="1" dirty="0">
                <a:solidFill>
                  <a:srgbClr val="0070C0"/>
                </a:solidFill>
              </a:rPr>
              <a:t>čítania</a:t>
            </a:r>
          </a:p>
        </p:txBody>
      </p:sp>
      <p:pic>
        <p:nvPicPr>
          <p:cNvPr id="6" name="Picture 2" descr="Výsledok vyh&amp;lcaron;adávania obrázkov pre dopyt strong brain and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544044" cy="35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5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1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02"/>
            <a:ext cx="7704856" cy="654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Proces</a:t>
            </a:r>
            <a:r>
              <a:rPr lang="sk-SK" dirty="0"/>
              <a:t> </a:t>
            </a:r>
            <a:r>
              <a:rPr lang="sk-SK" b="1" dirty="0">
                <a:solidFill>
                  <a:srgbClr val="0070C0"/>
                </a:solidFill>
              </a:rPr>
              <a:t>čítania</a:t>
            </a:r>
            <a:r>
              <a:rPr lang="sk-SK" dirty="0"/>
              <a:t> </a:t>
            </a:r>
            <a:r>
              <a:rPr lang="sk-SK" b="1" dirty="0">
                <a:solidFill>
                  <a:srgbClr val="0070C0"/>
                </a:solidFill>
              </a:rPr>
              <a:t>a mozog</a:t>
            </a:r>
            <a:endParaRPr lang="sk-SK" dirty="0"/>
          </a:p>
        </p:txBody>
      </p:sp>
      <p:pic>
        <p:nvPicPr>
          <p:cNvPr id="4" name="Obrázok 3" descr="Výsledok vyh&amp;lcaron;adávania obrázkov pre dopyt oblasti mozku a funk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29" y="1892299"/>
            <a:ext cx="576072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cdn.psychologytoday.com/sites/default/files/styles/article-inline-half/public/blogs/75174/2014/01/141098-141960.jpg?itok=zHdJfz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4" y="2571749"/>
            <a:ext cx="28860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5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7C098-64F7-4F0B-8B05-8627C2E5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Efekty čítania</a:t>
            </a:r>
          </a:p>
        </p:txBody>
      </p:sp>
      <p:pic>
        <p:nvPicPr>
          <p:cNvPr id="5" name="Content Placeholder 4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CA6EC28-6FA1-4399-A0E2-16CD56DE6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3221"/>
            <a:ext cx="7912454" cy="5599415"/>
          </a:xfrm>
        </p:spPr>
      </p:pic>
    </p:spTree>
    <p:extLst>
      <p:ext uri="{BB962C8B-B14F-4D97-AF65-F5344CB8AC3E}">
        <p14:creationId xmlns:p14="http://schemas.microsoft.com/office/powerpoint/2010/main" val="307634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000" b="1" dirty="0">
                <a:solidFill>
                  <a:srgbClr val="0070C0"/>
                </a:solidFill>
              </a:rPr>
              <a:t>Ďakujem za pozornosť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9290"/>
            <a:ext cx="5303863" cy="53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8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rgbClr val="0070C0"/>
                </a:solidFill>
              </a:rPr>
              <a:t>ČÍTANIE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sk-SK" dirty="0" smtClean="0"/>
              <a:t>prenos 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sk-SK" dirty="0" smtClean="0"/>
              <a:t>sprostredkovanie informácií prostredníctvom graficky zachytenej reči </a:t>
            </a:r>
          </a:p>
          <a:p>
            <a:endParaRPr lang="sk-SK" sz="800" dirty="0" smtClean="0"/>
          </a:p>
          <a:p>
            <a:r>
              <a:rPr lang="sk-SK" dirty="0" smtClean="0"/>
              <a:t>zložitý psychický proces, ktorý je ovplyvnený:</a:t>
            </a:r>
          </a:p>
          <a:p>
            <a:pPr lvl="1"/>
            <a:r>
              <a:rPr lang="sk-SK" dirty="0" smtClean="0"/>
              <a:t>vnútornými predpokladmi –</a:t>
            </a:r>
            <a:r>
              <a:rPr lang="en-US" dirty="0" smtClean="0"/>
              <a:t>&gt;</a:t>
            </a:r>
            <a:r>
              <a:rPr lang="sk-SK" dirty="0" smtClean="0"/>
              <a:t> vlohy</a:t>
            </a:r>
          </a:p>
          <a:p>
            <a:pPr lvl="1"/>
            <a:r>
              <a:rPr lang="sk-SK" dirty="0" smtClean="0"/>
              <a:t>vonkajšími predpokladmi</a:t>
            </a:r>
            <a:r>
              <a:rPr lang="sk-SK" b="1" dirty="0" smtClean="0"/>
              <a:t>  </a:t>
            </a:r>
            <a:r>
              <a:rPr lang="sk-SK" dirty="0" smtClean="0"/>
              <a:t>–</a:t>
            </a:r>
            <a:r>
              <a:rPr lang="en-US" dirty="0" smtClean="0"/>
              <a:t>&gt;</a:t>
            </a:r>
            <a:r>
              <a:rPr lang="sk-SK" dirty="0" smtClean="0"/>
              <a:t> prostredie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SOCIALIZÁCIA ČÍTANIA:</a:t>
            </a:r>
          </a:p>
          <a:p>
            <a:pPr marL="457200" lvl="1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rodina</a:t>
            </a:r>
          </a:p>
          <a:p>
            <a:pPr marL="457200" lvl="1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škola</a:t>
            </a:r>
          </a:p>
          <a:p>
            <a:pPr marL="457200" lvl="1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kultúra a médiá</a:t>
            </a:r>
          </a:p>
        </p:txBody>
      </p:sp>
    </p:spTree>
    <p:extLst>
      <p:ext uri="{BB962C8B-B14F-4D97-AF65-F5344CB8AC3E}">
        <p14:creationId xmlns:p14="http://schemas.microsoft.com/office/powerpoint/2010/main" val="37573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rgbClr val="0070C0"/>
                </a:solidFill>
              </a:rPr>
              <a:t>Čítanie ako problém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sz="3400" dirty="0" smtClean="0"/>
              <a:t>moderné technológie a médiá</a:t>
            </a:r>
          </a:p>
          <a:p>
            <a:pPr lvl="1"/>
            <a:r>
              <a:rPr lang="sk-SK" dirty="0" smtClean="0"/>
              <a:t>nové možnosti </a:t>
            </a:r>
            <a:r>
              <a:rPr lang="sk-SK" dirty="0" smtClean="0"/>
              <a:t>zábavy</a:t>
            </a:r>
            <a:r>
              <a:rPr lang="en-US" dirty="0" smtClean="0"/>
              <a:t>	</a:t>
            </a:r>
            <a:r>
              <a:rPr lang="sk-SK" dirty="0"/>
              <a:t> – absorpcia </a:t>
            </a:r>
            <a:r>
              <a:rPr lang="sk-SK" dirty="0" smtClean="0"/>
              <a:t>obsahov</a:t>
            </a:r>
          </a:p>
          <a:p>
            <a:pPr lvl="1"/>
            <a:r>
              <a:rPr lang="sk-SK" dirty="0" smtClean="0"/>
              <a:t>výrazná dávka </a:t>
            </a:r>
            <a:r>
              <a:rPr lang="sk-SK" dirty="0" smtClean="0"/>
              <a:t>atraktivity</a:t>
            </a:r>
            <a:r>
              <a:rPr lang="sk-SK" dirty="0"/>
              <a:t>	 – dôležitý </a:t>
            </a:r>
            <a:r>
              <a:rPr lang="sk-SK" dirty="0" smtClean="0"/>
              <a:t>znak prestíže</a:t>
            </a:r>
          </a:p>
          <a:p>
            <a:pPr lvl="1"/>
            <a:r>
              <a:rPr lang="sk-SK" b="1" dirty="0" smtClean="0"/>
              <a:t>získavanie informácií</a:t>
            </a:r>
            <a:endParaRPr lang="sk-SK" dirty="0" smtClean="0"/>
          </a:p>
          <a:p>
            <a:pPr lvl="0"/>
            <a:r>
              <a:rPr lang="sk-SK" sz="3400" dirty="0" err="1" smtClean="0"/>
              <a:t>technofília</a:t>
            </a:r>
            <a:endParaRPr lang="sk-SK" sz="3400" dirty="0" smtClean="0"/>
          </a:p>
          <a:p>
            <a:pPr lvl="0"/>
            <a:r>
              <a:rPr lang="sk-SK" sz="3400" dirty="0" smtClean="0"/>
              <a:t>obrazovková </a:t>
            </a:r>
            <a:r>
              <a:rPr lang="sk-SK" sz="3400" dirty="0" smtClean="0"/>
              <a:t>pažravosť </a:t>
            </a:r>
            <a:endParaRPr lang="sk-SK" sz="3400" dirty="0" smtClean="0"/>
          </a:p>
          <a:p>
            <a:pPr lvl="0"/>
            <a:r>
              <a:rPr lang="sk-SK" sz="3400" dirty="0" smtClean="0"/>
              <a:t>multitasking</a:t>
            </a:r>
          </a:p>
          <a:p>
            <a:pPr lvl="0"/>
            <a:r>
              <a:rPr lang="sk-SK" sz="3400" dirty="0" smtClean="0"/>
              <a:t>„vizuálny obrat“ / deti konzumentmi čohokoľvek audiovizuálneho </a:t>
            </a:r>
          </a:p>
          <a:p>
            <a:endParaRPr lang="sk-SK" sz="1400" dirty="0" smtClean="0"/>
          </a:p>
          <a:p>
            <a:r>
              <a:rPr lang="sk-SK" sz="3400" dirty="0" smtClean="0"/>
              <a:t>podpora v reklame a kultúre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199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Čítanie ako problém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3400" dirty="0"/>
              <a:t>kríza čítania:</a:t>
            </a:r>
          </a:p>
          <a:p>
            <a:pPr lvl="1"/>
            <a:r>
              <a:rPr lang="sk-SK" dirty="0" err="1"/>
              <a:t>bibliofóbia</a:t>
            </a:r>
            <a:r>
              <a:rPr lang="sk-SK" dirty="0"/>
              <a:t> (</a:t>
            </a:r>
            <a:r>
              <a:rPr lang="sk-SK" dirty="0" err="1"/>
              <a:t>Mark</a:t>
            </a:r>
            <a:r>
              <a:rPr lang="sk-SK" dirty="0"/>
              <a:t> </a:t>
            </a:r>
            <a:r>
              <a:rPr lang="sk-SK" dirty="0" err="1"/>
              <a:t>Bauerlein</a:t>
            </a:r>
            <a:r>
              <a:rPr lang="sk-SK" dirty="0"/>
              <a:t>) </a:t>
            </a:r>
          </a:p>
          <a:p>
            <a:pPr lvl="1"/>
            <a:r>
              <a:rPr lang="sk-SK" dirty="0"/>
              <a:t>nový jav – </a:t>
            </a:r>
            <a:r>
              <a:rPr lang="sk-SK" dirty="0" err="1"/>
              <a:t>a-gramotnosť</a:t>
            </a:r>
            <a:r>
              <a:rPr lang="sk-SK" dirty="0"/>
              <a:t>  </a:t>
            </a:r>
            <a:r>
              <a:rPr lang="sk-SK" dirty="0" smtClean="0"/>
              <a:t>(</a:t>
            </a:r>
            <a:r>
              <a:rPr lang="en-US" dirty="0" smtClean="0"/>
              <a:t>s</a:t>
            </a:r>
            <a:r>
              <a:rPr lang="sk-SK" dirty="0" err="1" smtClean="0"/>
              <a:t>loboda</a:t>
            </a:r>
            <a:r>
              <a:rPr lang="sk-SK" dirty="0" smtClean="0"/>
              <a:t> </a:t>
            </a:r>
            <a:r>
              <a:rPr lang="sk-SK" dirty="0"/>
              <a:t>v čítaní alebo boj za hlúposť</a:t>
            </a:r>
            <a:r>
              <a:rPr lang="sk-SK" dirty="0" smtClean="0"/>
              <a:t>?)</a:t>
            </a:r>
          </a:p>
          <a:p>
            <a:pPr marL="457200" lvl="1" indent="0">
              <a:buNone/>
            </a:pPr>
            <a:endParaRPr lang="sk-SK" dirty="0" smtClean="0"/>
          </a:p>
          <a:p>
            <a:r>
              <a:rPr lang="sk-SK" dirty="0"/>
              <a:t>n</a:t>
            </a:r>
            <a:r>
              <a:rPr lang="sk-SK" dirty="0" smtClean="0"/>
              <a:t>edostatočná podpora </a:t>
            </a:r>
            <a:r>
              <a:rPr lang="sk-SK" dirty="0"/>
              <a:t>v reklame a kultúre</a:t>
            </a:r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91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Konkurenčné pole médií 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>
                <a:solidFill>
                  <a:srgbClr val="00B050"/>
                </a:solidFill>
              </a:rPr>
              <a:t>Konvergencia </a:t>
            </a:r>
          </a:p>
          <a:p>
            <a:r>
              <a:rPr lang="sk-SK" dirty="0"/>
              <a:t>schopnosť </a:t>
            </a:r>
            <a:r>
              <a:rPr lang="sk-SK" dirty="0" smtClean="0"/>
              <a:t>uchovávať,</a:t>
            </a:r>
          </a:p>
          <a:p>
            <a:r>
              <a:rPr lang="sk-SK" dirty="0" smtClean="0"/>
              <a:t>odovzdávať </a:t>
            </a:r>
          </a:p>
          <a:p>
            <a:r>
              <a:rPr lang="sk-SK" dirty="0" smtClean="0"/>
              <a:t>a </a:t>
            </a:r>
            <a:r>
              <a:rPr lang="sk-SK" dirty="0"/>
              <a:t>komunikovať informácie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76056" y="1556792"/>
            <a:ext cx="388843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>
                <a:solidFill>
                  <a:srgbClr val="FF0000"/>
                </a:solidFill>
              </a:rPr>
              <a:t>Konkurencia </a:t>
            </a:r>
          </a:p>
          <a:p>
            <a:r>
              <a:rPr lang="sk-SK" dirty="0"/>
              <a:t>trávenie voľného času</a:t>
            </a:r>
          </a:p>
          <a:p>
            <a:r>
              <a:rPr lang="sk-SK" dirty="0"/>
              <a:t>získavanie informácií</a:t>
            </a:r>
          </a:p>
          <a:p>
            <a:r>
              <a:rPr lang="sk-SK" dirty="0"/>
              <a:t>komunikácia príbehov </a:t>
            </a:r>
          </a:p>
          <a:p>
            <a:r>
              <a:rPr lang="sk-SK" dirty="0"/>
              <a:t>zamestnanie detí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1252"/>
            <a:ext cx="7128792" cy="25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Konkurenčné pole </a:t>
            </a:r>
            <a:r>
              <a:rPr lang="sk-SK" b="1" dirty="0" smtClean="0">
                <a:solidFill>
                  <a:srgbClr val="0070C0"/>
                </a:solidFill>
              </a:rPr>
              <a:t>médií: výskumy 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sk-SK" dirty="0"/>
              <a:t>t</a:t>
            </a:r>
            <a:r>
              <a:rPr lang="sk-SK" dirty="0" smtClean="0"/>
              <a:t>endencia </a:t>
            </a:r>
            <a:r>
              <a:rPr lang="sk-SK" dirty="0" err="1" smtClean="0"/>
              <a:t>facilitácie</a:t>
            </a:r>
            <a:r>
              <a:rPr lang="sk-SK" dirty="0" smtClean="0"/>
              <a:t> – médiá podporujú čítanie</a:t>
            </a:r>
          </a:p>
          <a:p>
            <a:r>
              <a:rPr lang="sk-SK" dirty="0"/>
              <a:t>t</a:t>
            </a:r>
            <a:r>
              <a:rPr lang="sk-SK" dirty="0" smtClean="0"/>
              <a:t>endencia inhibície – médiá brzdia, </a:t>
            </a:r>
            <a:r>
              <a:rPr lang="sk-SK" dirty="0"/>
              <a:t>rušia čítanie</a:t>
            </a:r>
            <a:endParaRPr lang="sk-SK" dirty="0" smtClean="0"/>
          </a:p>
          <a:p>
            <a:r>
              <a:rPr lang="sk-SK" dirty="0"/>
              <a:t>b</a:t>
            </a:r>
            <a:r>
              <a:rPr lang="sk-SK" dirty="0" smtClean="0"/>
              <a:t>ezefektová </a:t>
            </a:r>
            <a:r>
              <a:rPr lang="sk-SK" dirty="0" smtClean="0"/>
              <a:t>tendencia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327156" cy="26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rgbClr val="0070C0"/>
                </a:solidFill>
              </a:rPr>
              <a:t>Efekty čítania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výnimočný prostriedok presahu za vlastnú existenciu (</a:t>
            </a:r>
            <a:r>
              <a:rPr lang="sk-SK" dirty="0" err="1" smtClean="0"/>
              <a:t>Tolkien</a:t>
            </a:r>
            <a:r>
              <a:rPr lang="sk-SK" dirty="0" smtClean="0"/>
              <a:t>)</a:t>
            </a:r>
          </a:p>
          <a:p>
            <a:r>
              <a:rPr lang="sk-SK" dirty="0"/>
              <a:t>kompenzačné a terapeutické efekty</a:t>
            </a:r>
          </a:p>
          <a:p>
            <a:r>
              <a:rPr lang="sk-SK" dirty="0" smtClean="0"/>
              <a:t>estetické efekty</a:t>
            </a:r>
          </a:p>
          <a:p>
            <a:r>
              <a:rPr lang="sk-SK" dirty="0"/>
              <a:t>p</a:t>
            </a:r>
            <a:r>
              <a:rPr lang="sk-SK" dirty="0" smtClean="0"/>
              <a:t>ragmatické efekty </a:t>
            </a:r>
          </a:p>
          <a:p>
            <a:r>
              <a:rPr lang="sk-SK" dirty="0" smtClean="0"/>
              <a:t>potvrdzovacie efekty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hlavný nástroj sofistikovaného nadobúdania poznatkov, vzdelávania </a:t>
            </a:r>
          </a:p>
          <a:p>
            <a:r>
              <a:rPr lang="sk-SK" b="1" dirty="0">
                <a:solidFill>
                  <a:srgbClr val="00B050"/>
                </a:solidFill>
              </a:rPr>
              <a:t>prostriedok formovania špecifických funkcií a procesov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09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6000" b="1" dirty="0" smtClean="0">
                <a:solidFill>
                  <a:srgbClr val="0070C0"/>
                </a:solidFill>
              </a:rPr>
              <a:t>Čítanie</a:t>
            </a:r>
            <a:r>
              <a:rPr lang="sk-SK" b="1" dirty="0" smtClean="0">
                <a:solidFill>
                  <a:srgbClr val="0070C0"/>
                </a:solidFill>
              </a:rPr>
              <a:t/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ako ho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nepoznáme 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36912"/>
            <a:ext cx="8424936" cy="4208572"/>
          </a:xfrm>
        </p:spPr>
        <p:txBody>
          <a:bodyPr>
            <a:normAutofit/>
          </a:bodyPr>
          <a:lstStyle/>
          <a:p>
            <a:r>
              <a:rPr lang="sk-SK" dirty="0" smtClean="0"/>
              <a:t>čítanie znižuje stres</a:t>
            </a:r>
            <a:br>
              <a:rPr lang="sk-SK" dirty="0" smtClean="0"/>
            </a:br>
            <a:r>
              <a:rPr lang="sk-SK" dirty="0" smtClean="0"/>
              <a:t>(Dr</a:t>
            </a:r>
            <a:r>
              <a:rPr lang="sk-SK" dirty="0"/>
              <a:t>. </a:t>
            </a:r>
            <a:r>
              <a:rPr lang="sk-SK" dirty="0" err="1"/>
              <a:t>David</a:t>
            </a:r>
            <a:r>
              <a:rPr lang="sk-SK" dirty="0"/>
              <a:t> </a:t>
            </a:r>
            <a:r>
              <a:rPr lang="sk-SK" dirty="0" err="1" smtClean="0"/>
              <a:t>Lewi</a:t>
            </a:r>
            <a:r>
              <a:rPr lang="sk-SK" dirty="0" smtClean="0"/>
              <a:t>, </a:t>
            </a:r>
            <a:r>
              <a:rPr lang="sk-SK" dirty="0" err="1" smtClean="0"/>
              <a:t>University</a:t>
            </a:r>
            <a:r>
              <a:rPr lang="sk-SK" dirty="0" smtClean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 smtClean="0"/>
              <a:t>Sussex</a:t>
            </a:r>
            <a:r>
              <a:rPr lang="sk-SK" dirty="0" smtClean="0"/>
              <a:t>)</a:t>
            </a:r>
          </a:p>
          <a:p>
            <a:r>
              <a:rPr lang="sk-SK" dirty="0" smtClean="0"/>
              <a:t>čitatelia </a:t>
            </a:r>
            <a:r>
              <a:rPr lang="sk-SK" dirty="0"/>
              <a:t>sú šťastní </a:t>
            </a:r>
            <a:r>
              <a:rPr lang="sk-SK" dirty="0" smtClean="0"/>
              <a:t>ľudia (</a:t>
            </a:r>
            <a:r>
              <a:rPr lang="en-US" dirty="0" smtClean="0"/>
              <a:t>University </a:t>
            </a:r>
            <a:r>
              <a:rPr lang="en-US" dirty="0"/>
              <a:t>of Chicago’s General Social Survey</a:t>
            </a:r>
            <a:r>
              <a:rPr lang="sk-SK" dirty="0"/>
              <a:t>, </a:t>
            </a:r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Maryland)</a:t>
            </a:r>
          </a:p>
          <a:p>
            <a:r>
              <a:rPr lang="sk-SK" dirty="0"/>
              <a:t>„Príbehy formujú náš život a v niektorých prípadoch pomáhajú definovať osobnosť</a:t>
            </a:r>
            <a:r>
              <a:rPr lang="sk-SK" dirty="0" smtClean="0"/>
              <a:t>“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/>
              <a:t>Dr. </a:t>
            </a:r>
            <a:r>
              <a:rPr lang="sk-SK" dirty="0" err="1"/>
              <a:t>Berns</a:t>
            </a:r>
            <a:r>
              <a:rPr lang="sk-SK" dirty="0"/>
              <a:t>, </a:t>
            </a:r>
            <a:r>
              <a:rPr lang="en-US" dirty="0"/>
              <a:t>The New School in New York </a:t>
            </a:r>
            <a:r>
              <a:rPr lang="en-US" dirty="0" smtClean="0"/>
              <a:t>City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89166" cy="26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1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6000" b="1" dirty="0" smtClean="0">
                <a:solidFill>
                  <a:srgbClr val="0070C0"/>
                </a:solidFill>
              </a:rPr>
              <a:t>Čítanie</a:t>
            </a:r>
            <a:r>
              <a:rPr lang="sk-SK" b="1" dirty="0" smtClean="0">
                <a:solidFill>
                  <a:srgbClr val="0070C0"/>
                </a:solidFill>
              </a:rPr>
              <a:t/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ako ho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b="1" dirty="0" smtClean="0">
                <a:solidFill>
                  <a:srgbClr val="0070C0"/>
                </a:solidFill>
              </a:rPr>
              <a:t>nepoznáme 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832722"/>
            <a:ext cx="8424936" cy="4012761"/>
          </a:xfrm>
        </p:spPr>
        <p:txBody>
          <a:bodyPr>
            <a:normAutofit/>
          </a:bodyPr>
          <a:lstStyle/>
          <a:p>
            <a:r>
              <a:rPr lang="sk-SK" dirty="0" smtClean="0"/>
              <a:t>čítanie formuje teóriu </a:t>
            </a:r>
            <a:r>
              <a:rPr lang="sk-SK" dirty="0"/>
              <a:t>mysle </a:t>
            </a:r>
            <a:r>
              <a:rPr lang="sk-SK" dirty="0" smtClean="0"/>
              <a:t>(schopnosť predvídať </a:t>
            </a:r>
            <a:r>
              <a:rPr lang="sk-SK" dirty="0"/>
              <a:t>akcie </a:t>
            </a:r>
            <a:r>
              <a:rPr lang="sk-SK" dirty="0" smtClean="0"/>
              <a:t>/ reakcie </a:t>
            </a:r>
            <a:r>
              <a:rPr lang="sk-SK" dirty="0"/>
              <a:t>druhých a sčasti odvodzovať, čo si myslia, </a:t>
            </a:r>
            <a:r>
              <a:rPr lang="sk-SK" dirty="0" smtClean="0"/>
              <a:t>cítia, </a:t>
            </a:r>
            <a:r>
              <a:rPr lang="sk-SK" dirty="0"/>
              <a:t>majú v </a:t>
            </a:r>
            <a:r>
              <a:rPr lang="sk-SK" dirty="0" smtClean="0"/>
              <a:t>úmysle)</a:t>
            </a:r>
          </a:p>
          <a:p>
            <a:r>
              <a:rPr lang="sk-SK" dirty="0"/>
              <a:t>čítanie </a:t>
            </a:r>
            <a:r>
              <a:rPr lang="sk-SK" dirty="0" smtClean="0"/>
              <a:t>formuje empatiu (</a:t>
            </a:r>
            <a:r>
              <a:rPr lang="sk-SK" dirty="0" err="1"/>
              <a:t>Emory</a:t>
            </a:r>
            <a:r>
              <a:rPr lang="sk-SK" dirty="0"/>
              <a:t> </a:t>
            </a:r>
            <a:r>
              <a:rPr lang="sk-SK" dirty="0" err="1" smtClean="0"/>
              <a:t>University</a:t>
            </a:r>
            <a:r>
              <a:rPr lang="sk-SK" dirty="0" smtClean="0"/>
              <a:t>)</a:t>
            </a:r>
          </a:p>
          <a:p>
            <a:r>
              <a:rPr lang="sk-SK" dirty="0"/>
              <a:t>čítanie formuje jazykové a kognitívne </a:t>
            </a:r>
            <a:r>
              <a:rPr lang="sk-SK" dirty="0" smtClean="0"/>
              <a:t>schopnosti: </a:t>
            </a:r>
            <a:r>
              <a:rPr lang="sk-SK" i="1" dirty="0"/>
              <a:t>rozmanitý </a:t>
            </a:r>
            <a:r>
              <a:rPr lang="sk-SK" i="1" dirty="0" smtClean="0"/>
              <a:t>jazyk, pozornosť, počúvanie, schémy </a:t>
            </a:r>
            <a:r>
              <a:rPr lang="sk-SK" i="1" dirty="0"/>
              <a:t>a </a:t>
            </a:r>
            <a:r>
              <a:rPr lang="sk-SK" i="1" dirty="0" smtClean="0"/>
              <a:t>štýl </a:t>
            </a:r>
            <a:r>
              <a:rPr lang="sk-SK" i="1" dirty="0"/>
              <a:t>myslenia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89166" cy="26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12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227</Words>
  <Application>Microsoft Office PowerPoint</Application>
  <PresentationFormat>Prezentácia na obrazovke (4:3)</PresentationFormat>
  <Paragraphs>98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ČÍTANIE  – mentálna výživa a tréning mozgu:   ako čítanie rozvíja schopnosti poznávať  a učiť sa v mediálnej ére</vt:lpstr>
      <vt:lpstr>ČÍTANIE</vt:lpstr>
      <vt:lpstr>Čítanie ako problém </vt:lpstr>
      <vt:lpstr>Čítanie ako problém </vt:lpstr>
      <vt:lpstr>Konkurenčné pole médií </vt:lpstr>
      <vt:lpstr>Konkurenčné pole médií: výskumy </vt:lpstr>
      <vt:lpstr>Efekty čítania</vt:lpstr>
      <vt:lpstr>Čítanie ako ho  nepoznáme </vt:lpstr>
      <vt:lpstr>Čítanie ako ho  nepoznáme </vt:lpstr>
      <vt:lpstr>Čítanie ako ho  nepoznáme </vt:lpstr>
      <vt:lpstr>Obrazovkové deti </vt:lpstr>
      <vt:lpstr>      Proces čítania</vt:lpstr>
      <vt:lpstr>Prezentácia programu PowerPoint</vt:lpstr>
      <vt:lpstr>Prezentácia programu PowerPoint</vt:lpstr>
      <vt:lpstr>Proces čítania a mozog</vt:lpstr>
      <vt:lpstr>Efekty čítania</vt:lpstr>
      <vt:lpstr>Ďakujem za pozornosť </vt:lpstr>
    </vt:vector>
  </TitlesOfParts>
  <Company>Uniba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Ludmila Hrdinakova</dc:creator>
  <cp:lastModifiedBy>Hrdinakova</cp:lastModifiedBy>
  <cp:revision>27</cp:revision>
  <dcterms:created xsi:type="dcterms:W3CDTF">2018-03-14T18:58:21Z</dcterms:created>
  <dcterms:modified xsi:type="dcterms:W3CDTF">2011-01-05T19:21:58Z</dcterms:modified>
</cp:coreProperties>
</file>