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9" r:id="rId3"/>
    <p:sldId id="262" r:id="rId4"/>
    <p:sldId id="264" r:id="rId5"/>
    <p:sldId id="265" r:id="rId6"/>
    <p:sldId id="266" r:id="rId7"/>
    <p:sldId id="267" r:id="rId8"/>
    <p:sldId id="268" r:id="rId9"/>
    <p:sldId id="269" r:id="rId10"/>
    <p:sldId id="270" r:id="rId11"/>
    <p:sldId id="271" r:id="rId12"/>
    <p:sldId id="272" r:id="rId13"/>
    <p:sldId id="273" r:id="rId14"/>
    <p:sldId id="257" r:id="rId15"/>
  </p:sldIdLst>
  <p:sldSz cx="12192000" cy="6858000"/>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82235-DBC5-CF9D-A4F2-AB232A793E84}" name="Baranovičová Zuzana" initials="BZ" userId="S::zuzana.baranovicova@minedu.sk::7ad0f654-10b3-43a5-81b8-a83c465aae6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BC9"/>
    <a:srgbClr val="A02B93"/>
    <a:srgbClr val="45B4DF"/>
    <a:srgbClr val="196B24"/>
    <a:srgbClr val="8ED973"/>
    <a:srgbClr val="FF6500"/>
    <a:srgbClr val="000EC7"/>
    <a:srgbClr val="FF5900"/>
    <a:srgbClr val="DED158"/>
    <a:srgbClr val="F5C5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2A1668-0809-47EF-A84C-853D51004393}" v="150" dt="2026-09-07T13:14:20.810"/>
    <p1510:client id="{5F3123A9-EDCC-4D5C-A200-04725653F006}" v="4" dt="2026-09-07T13:14:17.7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3"/>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https://minedu4-my.sharepoint.com/personal/jakub_valovic_minedu_sk/Documents/Pracovn&#225;%20plocha/pisa_launch_25/grafy_prez.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inedu4-my.sharepoint.com/personal/jakub_valovic_minedu_sk/Documents/Pracovn&#225;%20plocha/pisa_launch_25/grafy_prez.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inedu4-my.sharepoint.com/personal/jakub_valovic_minedu_sk/Documents/Pracovn&#225;%20plocha/pisa_launch_25/grafy_prez.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inedu4-my.sharepoint.com/personal/jakub_valovic_minedu_sk/Documents/Pracovn&#225;%20plocha/pisa_launch_25/grafy_prez.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minedu4-my.sharepoint.com/personal/jakub_valovic_minedu_sk/Documents/Pracovn&#225;%20plocha/pisa_launch_25/pisa_launch_analysi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minedu4-my.sharepoint.com/personal/jakub_valovic_minedu_sk/Documents/Pracovn&#225;%20plocha/pisa_launch_25/pisa_launch_analysi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minedu4-my.sharepoint.com/personal/jakub_valovic_minedu_sk/Documents/Pracovn&#225;%20plocha/pisa_launch_25/pisa_launch_analysi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xlsx"/></Relationships>
</file>

<file path=ppt/charts/_rels/chart9.xml.rels><?xml version="1.0" encoding="UTF-8" standalone="yes"?>
<Relationships xmlns="http://schemas.openxmlformats.org/package/2006/relationships"><Relationship Id="rId3" Type="http://schemas.openxmlformats.org/officeDocument/2006/relationships/oleObject" Target="https://minedu4-my.sharepoint.com/personal/jakub_valovic_minedu_sk/Documents/Pracovn&#225;%20plocha/pisa_launch_25/pisa_launch_analysi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sk-SK" sz="2000" b="1" noProof="1"/>
              <a:t>Science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sk-SK"/>
        </a:p>
      </c:txPr>
    </c:title>
    <c:autoTitleDeleted val="0"/>
    <c:plotArea>
      <c:layout>
        <c:manualLayout>
          <c:layoutTarget val="inner"/>
          <c:xMode val="edge"/>
          <c:yMode val="edge"/>
          <c:x val="6.8766111111111111E-2"/>
          <c:y val="9.8222603609191508E-2"/>
          <c:w val="0.90536351851851848"/>
          <c:h val="0.64443174057451591"/>
        </c:manualLayout>
      </c:layout>
      <c:lineChart>
        <c:grouping val="standard"/>
        <c:varyColors val="0"/>
        <c:ser>
          <c:idx val="0"/>
          <c:order val="0"/>
          <c:tx>
            <c:strRef>
              <c:f>Hárok1!$W$4</c:f>
              <c:strCache>
                <c:ptCount val="1"/>
                <c:pt idx="0">
                  <c:v>Slovakia</c:v>
                </c:pt>
              </c:strCache>
            </c:strRef>
          </c:tx>
          <c:spPr>
            <a:ln w="28575" cap="rnd">
              <a:solidFill>
                <a:srgbClr val="000EC7"/>
              </a:solidFill>
              <a:round/>
            </a:ln>
            <a:effectLst/>
          </c:spPr>
          <c:marker>
            <c:symbol val="x"/>
            <c:size val="10"/>
            <c:spPr>
              <a:solidFill>
                <a:srgbClr val="000EC7"/>
              </a:solidFill>
              <a:ln w="9525">
                <a:solidFill>
                  <a:srgbClr val="000EC7"/>
                </a:solidFill>
              </a:ln>
              <a:effectLst/>
            </c:spPr>
          </c:marker>
          <c:cat>
            <c:numRef>
              <c:f>Hárok1!$X$3:$AA$3</c:f>
              <c:numCache>
                <c:formatCode>General</c:formatCode>
                <c:ptCount val="4"/>
                <c:pt idx="0">
                  <c:v>2015</c:v>
                </c:pt>
                <c:pt idx="1">
                  <c:v>2018</c:v>
                </c:pt>
                <c:pt idx="2">
                  <c:v>2022</c:v>
                </c:pt>
                <c:pt idx="3">
                  <c:v>2025</c:v>
                </c:pt>
              </c:numCache>
            </c:numRef>
          </c:cat>
          <c:val>
            <c:numRef>
              <c:f>Hárok1!$X$4:$AA$4</c:f>
              <c:numCache>
                <c:formatCode>General</c:formatCode>
                <c:ptCount val="4"/>
                <c:pt idx="0">
                  <c:v>461</c:v>
                </c:pt>
                <c:pt idx="1">
                  <c:v>464</c:v>
                </c:pt>
                <c:pt idx="2">
                  <c:v>462</c:v>
                </c:pt>
                <c:pt idx="3">
                  <c:v>475</c:v>
                </c:pt>
              </c:numCache>
            </c:numRef>
          </c:val>
          <c:smooth val="0"/>
          <c:extLst>
            <c:ext xmlns:c16="http://schemas.microsoft.com/office/drawing/2014/chart" uri="{C3380CC4-5D6E-409C-BE32-E72D297353CC}">
              <c16:uniqueId val="{00000000-2B2B-472D-AFFE-158FAC9B76A3}"/>
            </c:ext>
          </c:extLst>
        </c:ser>
        <c:ser>
          <c:idx val="1"/>
          <c:order val="1"/>
          <c:tx>
            <c:strRef>
              <c:f>Hárok1!$W$5</c:f>
              <c:strCache>
                <c:ptCount val="1"/>
                <c:pt idx="0">
                  <c:v>Czech Republic</c:v>
                </c:pt>
              </c:strCache>
            </c:strRef>
          </c:tx>
          <c:spPr>
            <a:ln w="28575" cap="rnd">
              <a:solidFill>
                <a:schemeClr val="accent6">
                  <a:lumMod val="60000"/>
                  <a:lumOff val="40000"/>
                </a:schemeClr>
              </a:solidFill>
              <a:round/>
            </a:ln>
            <a:effectLst/>
          </c:spPr>
          <c:marker>
            <c:symbol val="circle"/>
            <c:size val="5"/>
            <c:spPr>
              <a:solidFill>
                <a:schemeClr val="accent6">
                  <a:lumMod val="60000"/>
                  <a:lumOff val="40000"/>
                </a:schemeClr>
              </a:solidFill>
              <a:ln w="9525">
                <a:solidFill>
                  <a:schemeClr val="accent6">
                    <a:lumMod val="60000"/>
                    <a:lumOff val="40000"/>
                  </a:schemeClr>
                </a:solidFill>
              </a:ln>
              <a:effectLst/>
            </c:spPr>
          </c:marker>
          <c:cat>
            <c:numRef>
              <c:f>Hárok1!$X$3:$AA$3</c:f>
              <c:numCache>
                <c:formatCode>General</c:formatCode>
                <c:ptCount val="4"/>
                <c:pt idx="0">
                  <c:v>2015</c:v>
                </c:pt>
                <c:pt idx="1">
                  <c:v>2018</c:v>
                </c:pt>
                <c:pt idx="2">
                  <c:v>2022</c:v>
                </c:pt>
                <c:pt idx="3">
                  <c:v>2025</c:v>
                </c:pt>
              </c:numCache>
            </c:numRef>
          </c:cat>
          <c:val>
            <c:numRef>
              <c:f>Hárok1!$X$5:$AA$5</c:f>
              <c:numCache>
                <c:formatCode>General</c:formatCode>
                <c:ptCount val="4"/>
                <c:pt idx="0">
                  <c:v>493</c:v>
                </c:pt>
                <c:pt idx="1">
                  <c:v>497</c:v>
                </c:pt>
                <c:pt idx="2">
                  <c:v>498</c:v>
                </c:pt>
                <c:pt idx="3">
                  <c:v>490</c:v>
                </c:pt>
              </c:numCache>
            </c:numRef>
          </c:val>
          <c:smooth val="0"/>
          <c:extLst>
            <c:ext xmlns:c16="http://schemas.microsoft.com/office/drawing/2014/chart" uri="{C3380CC4-5D6E-409C-BE32-E72D297353CC}">
              <c16:uniqueId val="{00000001-2B2B-472D-AFFE-158FAC9B76A3}"/>
            </c:ext>
          </c:extLst>
        </c:ser>
        <c:ser>
          <c:idx val="2"/>
          <c:order val="2"/>
          <c:tx>
            <c:strRef>
              <c:f>Hárok1!$W$6</c:f>
              <c:strCache>
                <c:ptCount val="1"/>
                <c:pt idx="0">
                  <c:v>Poland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Hárok1!$X$3:$AA$3</c:f>
              <c:numCache>
                <c:formatCode>General</c:formatCode>
                <c:ptCount val="4"/>
                <c:pt idx="0">
                  <c:v>2015</c:v>
                </c:pt>
                <c:pt idx="1">
                  <c:v>2018</c:v>
                </c:pt>
                <c:pt idx="2">
                  <c:v>2022</c:v>
                </c:pt>
                <c:pt idx="3">
                  <c:v>2025</c:v>
                </c:pt>
              </c:numCache>
            </c:numRef>
          </c:cat>
          <c:val>
            <c:numRef>
              <c:f>Hárok1!$X$6:$AA$6</c:f>
              <c:numCache>
                <c:formatCode>General</c:formatCode>
                <c:ptCount val="4"/>
                <c:pt idx="0">
                  <c:v>501</c:v>
                </c:pt>
                <c:pt idx="1">
                  <c:v>511</c:v>
                </c:pt>
                <c:pt idx="2">
                  <c:v>499</c:v>
                </c:pt>
                <c:pt idx="3">
                  <c:v>495</c:v>
                </c:pt>
              </c:numCache>
            </c:numRef>
          </c:val>
          <c:smooth val="0"/>
          <c:extLst>
            <c:ext xmlns:c16="http://schemas.microsoft.com/office/drawing/2014/chart" uri="{C3380CC4-5D6E-409C-BE32-E72D297353CC}">
              <c16:uniqueId val="{00000002-2B2B-472D-AFFE-158FAC9B76A3}"/>
            </c:ext>
          </c:extLst>
        </c:ser>
        <c:ser>
          <c:idx val="3"/>
          <c:order val="3"/>
          <c:tx>
            <c:strRef>
              <c:f>Hárok1!$W$7</c:f>
              <c:strCache>
                <c:ptCount val="1"/>
                <c:pt idx="0">
                  <c:v>Hungary</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Hárok1!$X$3:$AA$3</c:f>
              <c:numCache>
                <c:formatCode>General</c:formatCode>
                <c:ptCount val="4"/>
                <c:pt idx="0">
                  <c:v>2015</c:v>
                </c:pt>
                <c:pt idx="1">
                  <c:v>2018</c:v>
                </c:pt>
                <c:pt idx="2">
                  <c:v>2022</c:v>
                </c:pt>
                <c:pt idx="3">
                  <c:v>2025</c:v>
                </c:pt>
              </c:numCache>
            </c:numRef>
          </c:cat>
          <c:val>
            <c:numRef>
              <c:f>Hárok1!$X$7:$AA$7</c:f>
              <c:numCache>
                <c:formatCode>General</c:formatCode>
                <c:ptCount val="4"/>
                <c:pt idx="0">
                  <c:v>477</c:v>
                </c:pt>
                <c:pt idx="1">
                  <c:v>481</c:v>
                </c:pt>
                <c:pt idx="2">
                  <c:v>486</c:v>
                </c:pt>
                <c:pt idx="3">
                  <c:v>480</c:v>
                </c:pt>
              </c:numCache>
            </c:numRef>
          </c:val>
          <c:smooth val="0"/>
          <c:extLst>
            <c:ext xmlns:c16="http://schemas.microsoft.com/office/drawing/2014/chart" uri="{C3380CC4-5D6E-409C-BE32-E72D297353CC}">
              <c16:uniqueId val="{00000003-2B2B-472D-AFFE-158FAC9B76A3}"/>
            </c:ext>
          </c:extLst>
        </c:ser>
        <c:ser>
          <c:idx val="4"/>
          <c:order val="4"/>
          <c:tx>
            <c:strRef>
              <c:f>Hárok1!$W$8</c:f>
              <c:strCache>
                <c:ptCount val="1"/>
                <c:pt idx="0">
                  <c:v>Austria</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Hárok1!$X$3:$AA$3</c:f>
              <c:numCache>
                <c:formatCode>General</c:formatCode>
                <c:ptCount val="4"/>
                <c:pt idx="0">
                  <c:v>2015</c:v>
                </c:pt>
                <c:pt idx="1">
                  <c:v>2018</c:v>
                </c:pt>
                <c:pt idx="2">
                  <c:v>2022</c:v>
                </c:pt>
                <c:pt idx="3">
                  <c:v>2025</c:v>
                </c:pt>
              </c:numCache>
            </c:numRef>
          </c:cat>
          <c:val>
            <c:numRef>
              <c:f>Hárok1!$X$8:$AA$8</c:f>
              <c:numCache>
                <c:formatCode>General</c:formatCode>
                <c:ptCount val="4"/>
                <c:pt idx="0">
                  <c:v>495</c:v>
                </c:pt>
                <c:pt idx="1">
                  <c:v>490</c:v>
                </c:pt>
                <c:pt idx="2">
                  <c:v>491</c:v>
                </c:pt>
                <c:pt idx="3">
                  <c:v>497</c:v>
                </c:pt>
              </c:numCache>
            </c:numRef>
          </c:val>
          <c:smooth val="0"/>
          <c:extLst>
            <c:ext xmlns:c16="http://schemas.microsoft.com/office/drawing/2014/chart" uri="{C3380CC4-5D6E-409C-BE32-E72D297353CC}">
              <c16:uniqueId val="{00000004-2B2B-472D-AFFE-158FAC9B76A3}"/>
            </c:ext>
          </c:extLst>
        </c:ser>
        <c:ser>
          <c:idx val="5"/>
          <c:order val="5"/>
          <c:tx>
            <c:strRef>
              <c:f>Hárok1!$W$9</c:f>
              <c:strCache>
                <c:ptCount val="1"/>
                <c:pt idx="0">
                  <c:v>OECD-23</c:v>
                </c:pt>
              </c:strCache>
            </c:strRef>
          </c:tx>
          <c:spPr>
            <a:ln w="28575" cap="rnd">
              <a:solidFill>
                <a:srgbClr val="FF5900"/>
              </a:solidFill>
              <a:prstDash val="sysDash"/>
              <a:round/>
            </a:ln>
            <a:effectLst/>
          </c:spPr>
          <c:marker>
            <c:symbol val="triangle"/>
            <c:size val="10"/>
            <c:spPr>
              <a:solidFill>
                <a:srgbClr val="FF5900"/>
              </a:solidFill>
              <a:ln w="9525">
                <a:solidFill>
                  <a:srgbClr val="FF5900"/>
                </a:solidFill>
              </a:ln>
              <a:effectLst/>
            </c:spPr>
          </c:marker>
          <c:cat>
            <c:numRef>
              <c:f>Hárok1!$X$3:$AA$3</c:f>
              <c:numCache>
                <c:formatCode>General</c:formatCode>
                <c:ptCount val="4"/>
                <c:pt idx="0">
                  <c:v>2015</c:v>
                </c:pt>
                <c:pt idx="1">
                  <c:v>2018</c:v>
                </c:pt>
                <c:pt idx="2">
                  <c:v>2022</c:v>
                </c:pt>
                <c:pt idx="3">
                  <c:v>2025</c:v>
                </c:pt>
              </c:numCache>
            </c:numRef>
          </c:cat>
          <c:val>
            <c:numRef>
              <c:f>Hárok1!$X$9:$AA$9</c:f>
              <c:numCache>
                <c:formatCode>General</c:formatCode>
                <c:ptCount val="4"/>
                <c:pt idx="0">
                  <c:v>497</c:v>
                </c:pt>
                <c:pt idx="1">
                  <c:v>493</c:v>
                </c:pt>
                <c:pt idx="2">
                  <c:v>491</c:v>
                </c:pt>
                <c:pt idx="3">
                  <c:v>486</c:v>
                </c:pt>
              </c:numCache>
            </c:numRef>
          </c:val>
          <c:smooth val="0"/>
          <c:extLst>
            <c:ext xmlns:c16="http://schemas.microsoft.com/office/drawing/2014/chart" uri="{C3380CC4-5D6E-409C-BE32-E72D297353CC}">
              <c16:uniqueId val="{00000005-2B2B-472D-AFFE-158FAC9B76A3}"/>
            </c:ext>
          </c:extLst>
        </c:ser>
        <c:dLbls>
          <c:showLegendKey val="0"/>
          <c:showVal val="0"/>
          <c:showCatName val="0"/>
          <c:showSerName val="0"/>
          <c:showPercent val="0"/>
          <c:showBubbleSize val="0"/>
        </c:dLbls>
        <c:marker val="1"/>
        <c:smooth val="0"/>
        <c:axId val="183730415"/>
        <c:axId val="183724655"/>
      </c:lineChart>
      <c:catAx>
        <c:axId val="183730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183724655"/>
        <c:crosses val="autoZero"/>
        <c:auto val="1"/>
        <c:lblAlgn val="ctr"/>
        <c:lblOffset val="100"/>
        <c:noMultiLvlLbl val="0"/>
      </c:catAx>
      <c:valAx>
        <c:axId val="183724655"/>
        <c:scaling>
          <c:orientation val="minMax"/>
          <c:max val="520"/>
          <c:min val="44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183730415"/>
        <c:crosses val="autoZero"/>
        <c:crossBetween val="between"/>
      </c:valAx>
      <c:spPr>
        <a:noFill/>
        <a:ln>
          <a:noFill/>
        </a:ln>
        <a:effectLst/>
      </c:spPr>
    </c:plotArea>
    <c:legend>
      <c:legendPos val="b"/>
      <c:layout>
        <c:manualLayout>
          <c:xMode val="edge"/>
          <c:yMode val="edge"/>
          <c:x val="5.3094814814814817E-2"/>
          <c:y val="0.79525341550488948"/>
          <c:w val="0.92203259259259263"/>
          <c:h val="0.1896276055751376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k-S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sk-SK" sz="2000" b="1" noProof="1"/>
              <a:t>Mathematics</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sk-SK"/>
        </a:p>
      </c:txPr>
    </c:title>
    <c:autoTitleDeleted val="0"/>
    <c:plotArea>
      <c:layout>
        <c:manualLayout>
          <c:layoutTarget val="inner"/>
          <c:xMode val="edge"/>
          <c:yMode val="edge"/>
          <c:x val="6.8766111111111111E-2"/>
          <c:y val="9.8222603609191508E-2"/>
          <c:w val="0.90536351851851848"/>
          <c:h val="0.640008797130032"/>
        </c:manualLayout>
      </c:layout>
      <c:lineChart>
        <c:grouping val="standard"/>
        <c:varyColors val="0"/>
        <c:ser>
          <c:idx val="0"/>
          <c:order val="0"/>
          <c:tx>
            <c:strRef>
              <c:f>Hárok1!$W$20</c:f>
              <c:strCache>
                <c:ptCount val="1"/>
                <c:pt idx="0">
                  <c:v>Slovakia</c:v>
                </c:pt>
              </c:strCache>
            </c:strRef>
          </c:tx>
          <c:spPr>
            <a:ln w="28575" cap="rnd">
              <a:solidFill>
                <a:srgbClr val="000EC7"/>
              </a:solidFill>
              <a:round/>
            </a:ln>
            <a:effectLst/>
          </c:spPr>
          <c:marker>
            <c:symbol val="x"/>
            <c:size val="10"/>
            <c:spPr>
              <a:solidFill>
                <a:srgbClr val="000EC7"/>
              </a:solidFill>
              <a:ln w="9525">
                <a:solidFill>
                  <a:srgbClr val="000EC7"/>
                </a:solidFill>
              </a:ln>
              <a:effectLst/>
            </c:spPr>
          </c:marker>
          <c:cat>
            <c:numRef>
              <c:f>Hárok1!$X$19:$AA$19</c:f>
              <c:numCache>
                <c:formatCode>General</c:formatCode>
                <c:ptCount val="4"/>
                <c:pt idx="0">
                  <c:v>2015</c:v>
                </c:pt>
                <c:pt idx="1">
                  <c:v>2018</c:v>
                </c:pt>
                <c:pt idx="2">
                  <c:v>2022</c:v>
                </c:pt>
                <c:pt idx="3">
                  <c:v>2025</c:v>
                </c:pt>
              </c:numCache>
            </c:numRef>
          </c:cat>
          <c:val>
            <c:numRef>
              <c:f>Hárok1!$X$20:$AA$20</c:f>
              <c:numCache>
                <c:formatCode>General</c:formatCode>
                <c:ptCount val="4"/>
                <c:pt idx="0">
                  <c:v>475</c:v>
                </c:pt>
                <c:pt idx="1">
                  <c:v>486</c:v>
                </c:pt>
                <c:pt idx="2">
                  <c:v>464</c:v>
                </c:pt>
                <c:pt idx="3">
                  <c:v>469</c:v>
                </c:pt>
              </c:numCache>
            </c:numRef>
          </c:val>
          <c:smooth val="0"/>
          <c:extLst>
            <c:ext xmlns:c16="http://schemas.microsoft.com/office/drawing/2014/chart" uri="{C3380CC4-5D6E-409C-BE32-E72D297353CC}">
              <c16:uniqueId val="{00000000-CA3B-4D8B-981C-4B7FFDCAB45E}"/>
            </c:ext>
          </c:extLst>
        </c:ser>
        <c:ser>
          <c:idx val="1"/>
          <c:order val="1"/>
          <c:tx>
            <c:strRef>
              <c:f>Hárok1!$W$21</c:f>
              <c:strCache>
                <c:ptCount val="1"/>
                <c:pt idx="0">
                  <c:v>Czech Republic</c:v>
                </c:pt>
              </c:strCache>
            </c:strRef>
          </c:tx>
          <c:spPr>
            <a:ln w="28575" cap="rnd">
              <a:solidFill>
                <a:schemeClr val="accent6">
                  <a:lumMod val="60000"/>
                  <a:lumOff val="40000"/>
                </a:schemeClr>
              </a:solidFill>
              <a:round/>
            </a:ln>
            <a:effectLst/>
          </c:spPr>
          <c:marker>
            <c:symbol val="circle"/>
            <c:size val="5"/>
            <c:spPr>
              <a:solidFill>
                <a:schemeClr val="accent6">
                  <a:lumMod val="60000"/>
                  <a:lumOff val="40000"/>
                </a:schemeClr>
              </a:solidFill>
              <a:ln w="9525">
                <a:solidFill>
                  <a:schemeClr val="accent6">
                    <a:lumMod val="60000"/>
                    <a:lumOff val="40000"/>
                  </a:schemeClr>
                </a:solidFill>
              </a:ln>
              <a:effectLst/>
            </c:spPr>
          </c:marker>
          <c:cat>
            <c:numRef>
              <c:f>Hárok1!$X$19:$AA$19</c:f>
              <c:numCache>
                <c:formatCode>General</c:formatCode>
                <c:ptCount val="4"/>
                <c:pt idx="0">
                  <c:v>2015</c:v>
                </c:pt>
                <c:pt idx="1">
                  <c:v>2018</c:v>
                </c:pt>
                <c:pt idx="2">
                  <c:v>2022</c:v>
                </c:pt>
                <c:pt idx="3">
                  <c:v>2025</c:v>
                </c:pt>
              </c:numCache>
            </c:numRef>
          </c:cat>
          <c:val>
            <c:numRef>
              <c:f>Hárok1!$X$21:$AA$21</c:f>
              <c:numCache>
                <c:formatCode>General</c:formatCode>
                <c:ptCount val="4"/>
                <c:pt idx="0">
                  <c:v>492</c:v>
                </c:pt>
                <c:pt idx="1">
                  <c:v>499</c:v>
                </c:pt>
                <c:pt idx="2">
                  <c:v>487</c:v>
                </c:pt>
                <c:pt idx="3">
                  <c:v>477</c:v>
                </c:pt>
              </c:numCache>
            </c:numRef>
          </c:val>
          <c:smooth val="0"/>
          <c:extLst>
            <c:ext xmlns:c16="http://schemas.microsoft.com/office/drawing/2014/chart" uri="{C3380CC4-5D6E-409C-BE32-E72D297353CC}">
              <c16:uniqueId val="{00000001-CA3B-4D8B-981C-4B7FFDCAB45E}"/>
            </c:ext>
          </c:extLst>
        </c:ser>
        <c:ser>
          <c:idx val="2"/>
          <c:order val="2"/>
          <c:tx>
            <c:strRef>
              <c:f>Hárok1!$W$22</c:f>
              <c:strCache>
                <c:ptCount val="1"/>
                <c:pt idx="0">
                  <c:v>Poland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Hárok1!$X$19:$AA$19</c:f>
              <c:numCache>
                <c:formatCode>General</c:formatCode>
                <c:ptCount val="4"/>
                <c:pt idx="0">
                  <c:v>2015</c:v>
                </c:pt>
                <c:pt idx="1">
                  <c:v>2018</c:v>
                </c:pt>
                <c:pt idx="2">
                  <c:v>2022</c:v>
                </c:pt>
                <c:pt idx="3">
                  <c:v>2025</c:v>
                </c:pt>
              </c:numCache>
            </c:numRef>
          </c:cat>
          <c:val>
            <c:numRef>
              <c:f>Hárok1!$X$22:$AA$22</c:f>
              <c:numCache>
                <c:formatCode>General</c:formatCode>
                <c:ptCount val="4"/>
                <c:pt idx="0">
                  <c:v>504</c:v>
                </c:pt>
                <c:pt idx="1">
                  <c:v>516</c:v>
                </c:pt>
                <c:pt idx="2">
                  <c:v>489</c:v>
                </c:pt>
                <c:pt idx="3">
                  <c:v>484</c:v>
                </c:pt>
              </c:numCache>
            </c:numRef>
          </c:val>
          <c:smooth val="0"/>
          <c:extLst>
            <c:ext xmlns:c16="http://schemas.microsoft.com/office/drawing/2014/chart" uri="{C3380CC4-5D6E-409C-BE32-E72D297353CC}">
              <c16:uniqueId val="{00000002-CA3B-4D8B-981C-4B7FFDCAB45E}"/>
            </c:ext>
          </c:extLst>
        </c:ser>
        <c:ser>
          <c:idx val="3"/>
          <c:order val="3"/>
          <c:tx>
            <c:strRef>
              <c:f>Hárok1!$W$23</c:f>
              <c:strCache>
                <c:ptCount val="1"/>
                <c:pt idx="0">
                  <c:v>Hungary</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Hárok1!$X$19:$AA$19</c:f>
              <c:numCache>
                <c:formatCode>General</c:formatCode>
                <c:ptCount val="4"/>
                <c:pt idx="0">
                  <c:v>2015</c:v>
                </c:pt>
                <c:pt idx="1">
                  <c:v>2018</c:v>
                </c:pt>
                <c:pt idx="2">
                  <c:v>2022</c:v>
                </c:pt>
                <c:pt idx="3">
                  <c:v>2025</c:v>
                </c:pt>
              </c:numCache>
            </c:numRef>
          </c:cat>
          <c:val>
            <c:numRef>
              <c:f>Hárok1!$X$23:$AA$23</c:f>
              <c:numCache>
                <c:formatCode>General</c:formatCode>
                <c:ptCount val="4"/>
                <c:pt idx="0">
                  <c:v>477</c:v>
                </c:pt>
                <c:pt idx="1">
                  <c:v>481</c:v>
                </c:pt>
                <c:pt idx="2">
                  <c:v>473</c:v>
                </c:pt>
                <c:pt idx="3">
                  <c:v>459</c:v>
                </c:pt>
              </c:numCache>
            </c:numRef>
          </c:val>
          <c:smooth val="0"/>
          <c:extLst>
            <c:ext xmlns:c16="http://schemas.microsoft.com/office/drawing/2014/chart" uri="{C3380CC4-5D6E-409C-BE32-E72D297353CC}">
              <c16:uniqueId val="{00000003-CA3B-4D8B-981C-4B7FFDCAB45E}"/>
            </c:ext>
          </c:extLst>
        </c:ser>
        <c:ser>
          <c:idx val="4"/>
          <c:order val="4"/>
          <c:tx>
            <c:strRef>
              <c:f>Hárok1!$W$24</c:f>
              <c:strCache>
                <c:ptCount val="1"/>
                <c:pt idx="0">
                  <c:v>Austria</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Hárok1!$X$19:$AA$19</c:f>
              <c:numCache>
                <c:formatCode>General</c:formatCode>
                <c:ptCount val="4"/>
                <c:pt idx="0">
                  <c:v>2015</c:v>
                </c:pt>
                <c:pt idx="1">
                  <c:v>2018</c:v>
                </c:pt>
                <c:pt idx="2">
                  <c:v>2022</c:v>
                </c:pt>
                <c:pt idx="3">
                  <c:v>2025</c:v>
                </c:pt>
              </c:numCache>
            </c:numRef>
          </c:cat>
          <c:val>
            <c:numRef>
              <c:f>Hárok1!$X$24:$AA$24</c:f>
              <c:numCache>
                <c:formatCode>General</c:formatCode>
                <c:ptCount val="4"/>
                <c:pt idx="0">
                  <c:v>497</c:v>
                </c:pt>
                <c:pt idx="1">
                  <c:v>499</c:v>
                </c:pt>
                <c:pt idx="2">
                  <c:v>487</c:v>
                </c:pt>
                <c:pt idx="3">
                  <c:v>477</c:v>
                </c:pt>
              </c:numCache>
            </c:numRef>
          </c:val>
          <c:smooth val="0"/>
          <c:extLst>
            <c:ext xmlns:c16="http://schemas.microsoft.com/office/drawing/2014/chart" uri="{C3380CC4-5D6E-409C-BE32-E72D297353CC}">
              <c16:uniqueId val="{00000004-CA3B-4D8B-981C-4B7FFDCAB45E}"/>
            </c:ext>
          </c:extLst>
        </c:ser>
        <c:ser>
          <c:idx val="5"/>
          <c:order val="5"/>
          <c:tx>
            <c:strRef>
              <c:f>Hárok1!$W$25</c:f>
              <c:strCache>
                <c:ptCount val="1"/>
                <c:pt idx="0">
                  <c:v>OECD-23</c:v>
                </c:pt>
              </c:strCache>
            </c:strRef>
          </c:tx>
          <c:spPr>
            <a:ln w="28575" cap="rnd">
              <a:solidFill>
                <a:srgbClr val="FF5900"/>
              </a:solidFill>
              <a:prstDash val="sysDash"/>
              <a:round/>
            </a:ln>
            <a:effectLst/>
          </c:spPr>
          <c:marker>
            <c:symbol val="triangle"/>
            <c:size val="10"/>
            <c:spPr>
              <a:solidFill>
                <a:srgbClr val="FF5900"/>
              </a:solidFill>
              <a:ln w="9525">
                <a:solidFill>
                  <a:srgbClr val="FF5900"/>
                </a:solidFill>
              </a:ln>
              <a:effectLst/>
            </c:spPr>
          </c:marker>
          <c:cat>
            <c:numRef>
              <c:f>Hárok1!$X$19:$AA$19</c:f>
              <c:numCache>
                <c:formatCode>General</c:formatCode>
                <c:ptCount val="4"/>
                <c:pt idx="0">
                  <c:v>2015</c:v>
                </c:pt>
                <c:pt idx="1">
                  <c:v>2018</c:v>
                </c:pt>
                <c:pt idx="2">
                  <c:v>2022</c:v>
                </c:pt>
                <c:pt idx="3">
                  <c:v>2025</c:v>
                </c:pt>
              </c:numCache>
            </c:numRef>
          </c:cat>
          <c:val>
            <c:numRef>
              <c:f>Hárok1!$X$25:$AA$25</c:f>
              <c:numCache>
                <c:formatCode>General</c:formatCode>
                <c:ptCount val="4"/>
                <c:pt idx="0">
                  <c:v>496</c:v>
                </c:pt>
                <c:pt idx="1">
                  <c:v>496</c:v>
                </c:pt>
                <c:pt idx="2">
                  <c:v>480</c:v>
                </c:pt>
                <c:pt idx="3">
                  <c:v>469</c:v>
                </c:pt>
              </c:numCache>
            </c:numRef>
          </c:val>
          <c:smooth val="0"/>
          <c:extLst>
            <c:ext xmlns:c16="http://schemas.microsoft.com/office/drawing/2014/chart" uri="{C3380CC4-5D6E-409C-BE32-E72D297353CC}">
              <c16:uniqueId val="{00000005-CA3B-4D8B-981C-4B7FFDCAB45E}"/>
            </c:ext>
          </c:extLst>
        </c:ser>
        <c:dLbls>
          <c:showLegendKey val="0"/>
          <c:showVal val="0"/>
          <c:showCatName val="0"/>
          <c:showSerName val="0"/>
          <c:showPercent val="0"/>
          <c:showBubbleSize val="0"/>
        </c:dLbls>
        <c:marker val="1"/>
        <c:smooth val="0"/>
        <c:axId val="238256207"/>
        <c:axId val="238249487"/>
      </c:lineChart>
      <c:catAx>
        <c:axId val="2382562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238249487"/>
        <c:crosses val="autoZero"/>
        <c:auto val="1"/>
        <c:lblAlgn val="ctr"/>
        <c:lblOffset val="100"/>
        <c:noMultiLvlLbl val="0"/>
      </c:catAx>
      <c:valAx>
        <c:axId val="238249487"/>
        <c:scaling>
          <c:orientation val="minMax"/>
          <c:max val="520"/>
          <c:min val="44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238256207"/>
        <c:crosses val="autoZero"/>
        <c:crossBetween val="between"/>
      </c:valAx>
      <c:spPr>
        <a:noFill/>
        <a:ln>
          <a:noFill/>
        </a:ln>
        <a:effectLst/>
      </c:spPr>
    </c:plotArea>
    <c:legend>
      <c:legendPos val="b"/>
      <c:layout>
        <c:manualLayout>
          <c:xMode val="edge"/>
          <c:yMode val="edge"/>
          <c:x val="5.5446666666666665E-2"/>
          <c:y val="0.79304194378264747"/>
          <c:w val="0.92103481481481486"/>
          <c:h val="0.1918390772973795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k-S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sk-SK" sz="2000" b="1" noProof="1"/>
              <a:t>Reading</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sk-SK"/>
        </a:p>
      </c:txPr>
    </c:title>
    <c:autoTitleDeleted val="0"/>
    <c:plotArea>
      <c:layout>
        <c:manualLayout>
          <c:layoutTarget val="inner"/>
          <c:xMode val="edge"/>
          <c:yMode val="edge"/>
          <c:x val="6.8766111111111111E-2"/>
          <c:y val="9.8222603609191508E-2"/>
          <c:w val="0.90536351851851848"/>
          <c:h val="0.640008797130032"/>
        </c:manualLayout>
      </c:layout>
      <c:lineChart>
        <c:grouping val="standard"/>
        <c:varyColors val="0"/>
        <c:ser>
          <c:idx val="0"/>
          <c:order val="0"/>
          <c:tx>
            <c:strRef>
              <c:f>Hárok1!$W$12</c:f>
              <c:strCache>
                <c:ptCount val="1"/>
                <c:pt idx="0">
                  <c:v>Slovakia</c:v>
                </c:pt>
              </c:strCache>
            </c:strRef>
          </c:tx>
          <c:spPr>
            <a:ln w="28575" cap="rnd">
              <a:solidFill>
                <a:srgbClr val="000EC7"/>
              </a:solidFill>
              <a:round/>
            </a:ln>
            <a:effectLst/>
          </c:spPr>
          <c:marker>
            <c:symbol val="x"/>
            <c:size val="10"/>
            <c:spPr>
              <a:solidFill>
                <a:srgbClr val="000EC7"/>
              </a:solidFill>
              <a:ln w="9525">
                <a:solidFill>
                  <a:srgbClr val="000EC7"/>
                </a:solidFill>
              </a:ln>
              <a:effectLst/>
            </c:spPr>
          </c:marker>
          <c:cat>
            <c:numRef>
              <c:f>Hárok1!$X$11:$AA$11</c:f>
              <c:numCache>
                <c:formatCode>General</c:formatCode>
                <c:ptCount val="4"/>
                <c:pt idx="0">
                  <c:v>2015</c:v>
                </c:pt>
                <c:pt idx="1">
                  <c:v>2018</c:v>
                </c:pt>
                <c:pt idx="2">
                  <c:v>2022</c:v>
                </c:pt>
                <c:pt idx="3">
                  <c:v>2025</c:v>
                </c:pt>
              </c:numCache>
            </c:numRef>
          </c:cat>
          <c:val>
            <c:numRef>
              <c:f>Hárok1!$X$12:$AA$12</c:f>
              <c:numCache>
                <c:formatCode>General</c:formatCode>
                <c:ptCount val="4"/>
                <c:pt idx="0">
                  <c:v>453</c:v>
                </c:pt>
                <c:pt idx="1">
                  <c:v>458</c:v>
                </c:pt>
                <c:pt idx="2">
                  <c:v>447</c:v>
                </c:pt>
                <c:pt idx="3">
                  <c:v>448</c:v>
                </c:pt>
              </c:numCache>
            </c:numRef>
          </c:val>
          <c:smooth val="0"/>
          <c:extLst>
            <c:ext xmlns:c16="http://schemas.microsoft.com/office/drawing/2014/chart" uri="{C3380CC4-5D6E-409C-BE32-E72D297353CC}">
              <c16:uniqueId val="{00000000-F3A4-4C16-9FCB-DB0448D09ECC}"/>
            </c:ext>
          </c:extLst>
        </c:ser>
        <c:ser>
          <c:idx val="1"/>
          <c:order val="1"/>
          <c:tx>
            <c:strRef>
              <c:f>Hárok1!$W$13</c:f>
              <c:strCache>
                <c:ptCount val="1"/>
                <c:pt idx="0">
                  <c:v>Czech Republic</c:v>
                </c:pt>
              </c:strCache>
            </c:strRef>
          </c:tx>
          <c:spPr>
            <a:ln w="28575" cap="rnd">
              <a:solidFill>
                <a:schemeClr val="accent6">
                  <a:lumMod val="60000"/>
                  <a:lumOff val="40000"/>
                </a:schemeClr>
              </a:solidFill>
              <a:round/>
            </a:ln>
            <a:effectLst/>
          </c:spPr>
          <c:marker>
            <c:symbol val="circle"/>
            <c:size val="5"/>
            <c:spPr>
              <a:solidFill>
                <a:schemeClr val="accent6">
                  <a:lumMod val="60000"/>
                  <a:lumOff val="40000"/>
                </a:schemeClr>
              </a:solidFill>
              <a:ln w="9525">
                <a:solidFill>
                  <a:schemeClr val="accent6">
                    <a:lumMod val="60000"/>
                    <a:lumOff val="40000"/>
                  </a:schemeClr>
                </a:solidFill>
              </a:ln>
              <a:effectLst/>
            </c:spPr>
          </c:marker>
          <c:cat>
            <c:numRef>
              <c:f>Hárok1!$X$11:$AA$11</c:f>
              <c:numCache>
                <c:formatCode>General</c:formatCode>
                <c:ptCount val="4"/>
                <c:pt idx="0">
                  <c:v>2015</c:v>
                </c:pt>
                <c:pt idx="1">
                  <c:v>2018</c:v>
                </c:pt>
                <c:pt idx="2">
                  <c:v>2022</c:v>
                </c:pt>
                <c:pt idx="3">
                  <c:v>2025</c:v>
                </c:pt>
              </c:numCache>
            </c:numRef>
          </c:cat>
          <c:val>
            <c:numRef>
              <c:f>Hárok1!$X$13:$AA$13</c:f>
              <c:numCache>
                <c:formatCode>General</c:formatCode>
                <c:ptCount val="4"/>
                <c:pt idx="0">
                  <c:v>487</c:v>
                </c:pt>
                <c:pt idx="1">
                  <c:v>490</c:v>
                </c:pt>
                <c:pt idx="2">
                  <c:v>489</c:v>
                </c:pt>
                <c:pt idx="3">
                  <c:v>468</c:v>
                </c:pt>
              </c:numCache>
            </c:numRef>
          </c:val>
          <c:smooth val="0"/>
          <c:extLst>
            <c:ext xmlns:c16="http://schemas.microsoft.com/office/drawing/2014/chart" uri="{C3380CC4-5D6E-409C-BE32-E72D297353CC}">
              <c16:uniqueId val="{00000001-F3A4-4C16-9FCB-DB0448D09ECC}"/>
            </c:ext>
          </c:extLst>
        </c:ser>
        <c:ser>
          <c:idx val="2"/>
          <c:order val="2"/>
          <c:tx>
            <c:strRef>
              <c:f>Hárok1!$W$14</c:f>
              <c:strCache>
                <c:ptCount val="1"/>
                <c:pt idx="0">
                  <c:v>Poland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Hárok1!$X$11:$AA$11</c:f>
              <c:numCache>
                <c:formatCode>General</c:formatCode>
                <c:ptCount val="4"/>
                <c:pt idx="0">
                  <c:v>2015</c:v>
                </c:pt>
                <c:pt idx="1">
                  <c:v>2018</c:v>
                </c:pt>
                <c:pt idx="2">
                  <c:v>2022</c:v>
                </c:pt>
                <c:pt idx="3">
                  <c:v>2025</c:v>
                </c:pt>
              </c:numCache>
            </c:numRef>
          </c:cat>
          <c:val>
            <c:numRef>
              <c:f>Hárok1!$X$14:$AA$14</c:f>
              <c:numCache>
                <c:formatCode>General</c:formatCode>
                <c:ptCount val="4"/>
                <c:pt idx="0">
                  <c:v>506</c:v>
                </c:pt>
                <c:pt idx="1">
                  <c:v>512</c:v>
                </c:pt>
                <c:pt idx="2">
                  <c:v>489</c:v>
                </c:pt>
                <c:pt idx="3">
                  <c:v>482</c:v>
                </c:pt>
              </c:numCache>
            </c:numRef>
          </c:val>
          <c:smooth val="0"/>
          <c:extLst>
            <c:ext xmlns:c16="http://schemas.microsoft.com/office/drawing/2014/chart" uri="{C3380CC4-5D6E-409C-BE32-E72D297353CC}">
              <c16:uniqueId val="{00000002-F3A4-4C16-9FCB-DB0448D09ECC}"/>
            </c:ext>
          </c:extLst>
        </c:ser>
        <c:ser>
          <c:idx val="3"/>
          <c:order val="3"/>
          <c:tx>
            <c:strRef>
              <c:f>Hárok1!$W$15</c:f>
              <c:strCache>
                <c:ptCount val="1"/>
                <c:pt idx="0">
                  <c:v>Hungary</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Hárok1!$X$11:$AA$11</c:f>
              <c:numCache>
                <c:formatCode>General</c:formatCode>
                <c:ptCount val="4"/>
                <c:pt idx="0">
                  <c:v>2015</c:v>
                </c:pt>
                <c:pt idx="1">
                  <c:v>2018</c:v>
                </c:pt>
                <c:pt idx="2">
                  <c:v>2022</c:v>
                </c:pt>
                <c:pt idx="3">
                  <c:v>2025</c:v>
                </c:pt>
              </c:numCache>
            </c:numRef>
          </c:cat>
          <c:val>
            <c:numRef>
              <c:f>Hárok1!$X$15:$AA$15</c:f>
              <c:numCache>
                <c:formatCode>General</c:formatCode>
                <c:ptCount val="4"/>
                <c:pt idx="0">
                  <c:v>470</c:v>
                </c:pt>
                <c:pt idx="1">
                  <c:v>476</c:v>
                </c:pt>
                <c:pt idx="2">
                  <c:v>473</c:v>
                </c:pt>
                <c:pt idx="3">
                  <c:v>452</c:v>
                </c:pt>
              </c:numCache>
            </c:numRef>
          </c:val>
          <c:smooth val="0"/>
          <c:extLst>
            <c:ext xmlns:c16="http://schemas.microsoft.com/office/drawing/2014/chart" uri="{C3380CC4-5D6E-409C-BE32-E72D297353CC}">
              <c16:uniqueId val="{00000003-F3A4-4C16-9FCB-DB0448D09ECC}"/>
            </c:ext>
          </c:extLst>
        </c:ser>
        <c:ser>
          <c:idx val="4"/>
          <c:order val="4"/>
          <c:tx>
            <c:strRef>
              <c:f>Hárok1!$W$16</c:f>
              <c:strCache>
                <c:ptCount val="1"/>
                <c:pt idx="0">
                  <c:v>Austria</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Hárok1!$X$11:$AA$11</c:f>
              <c:numCache>
                <c:formatCode>General</c:formatCode>
                <c:ptCount val="4"/>
                <c:pt idx="0">
                  <c:v>2015</c:v>
                </c:pt>
                <c:pt idx="1">
                  <c:v>2018</c:v>
                </c:pt>
                <c:pt idx="2">
                  <c:v>2022</c:v>
                </c:pt>
                <c:pt idx="3">
                  <c:v>2025</c:v>
                </c:pt>
              </c:numCache>
            </c:numRef>
          </c:cat>
          <c:val>
            <c:numRef>
              <c:f>Hárok1!$X$16:$AA$16</c:f>
              <c:numCache>
                <c:formatCode>General</c:formatCode>
                <c:ptCount val="4"/>
                <c:pt idx="0">
                  <c:v>485</c:v>
                </c:pt>
                <c:pt idx="1">
                  <c:v>484</c:v>
                </c:pt>
                <c:pt idx="2">
                  <c:v>480</c:v>
                </c:pt>
                <c:pt idx="3">
                  <c:v>467</c:v>
                </c:pt>
              </c:numCache>
            </c:numRef>
          </c:val>
          <c:smooth val="0"/>
          <c:extLst>
            <c:ext xmlns:c16="http://schemas.microsoft.com/office/drawing/2014/chart" uri="{C3380CC4-5D6E-409C-BE32-E72D297353CC}">
              <c16:uniqueId val="{00000004-F3A4-4C16-9FCB-DB0448D09ECC}"/>
            </c:ext>
          </c:extLst>
        </c:ser>
        <c:ser>
          <c:idx val="5"/>
          <c:order val="5"/>
          <c:tx>
            <c:strRef>
              <c:f>Hárok1!$W$17</c:f>
              <c:strCache>
                <c:ptCount val="1"/>
                <c:pt idx="0">
                  <c:v>OECD-23</c:v>
                </c:pt>
              </c:strCache>
            </c:strRef>
          </c:tx>
          <c:spPr>
            <a:ln w="28575" cap="rnd">
              <a:solidFill>
                <a:srgbClr val="FF5900"/>
              </a:solidFill>
              <a:prstDash val="sysDash"/>
              <a:round/>
            </a:ln>
            <a:effectLst/>
          </c:spPr>
          <c:marker>
            <c:symbol val="triangle"/>
            <c:size val="10"/>
            <c:spPr>
              <a:solidFill>
                <a:srgbClr val="FF5900"/>
              </a:solidFill>
              <a:ln w="9525">
                <a:solidFill>
                  <a:srgbClr val="FF5900"/>
                </a:solidFill>
              </a:ln>
              <a:effectLst/>
            </c:spPr>
          </c:marker>
          <c:cat>
            <c:numRef>
              <c:f>Hárok1!$X$11:$AA$11</c:f>
              <c:numCache>
                <c:formatCode>General</c:formatCode>
                <c:ptCount val="4"/>
                <c:pt idx="0">
                  <c:v>2015</c:v>
                </c:pt>
                <c:pt idx="1">
                  <c:v>2018</c:v>
                </c:pt>
                <c:pt idx="2">
                  <c:v>2022</c:v>
                </c:pt>
                <c:pt idx="3">
                  <c:v>2025</c:v>
                </c:pt>
              </c:numCache>
            </c:numRef>
          </c:cat>
          <c:val>
            <c:numRef>
              <c:f>Hárok1!$X$17:$AA$17</c:f>
              <c:numCache>
                <c:formatCode>General</c:formatCode>
                <c:ptCount val="4"/>
                <c:pt idx="0">
                  <c:v>497</c:v>
                </c:pt>
                <c:pt idx="1">
                  <c:v>493</c:v>
                </c:pt>
                <c:pt idx="2">
                  <c:v>482</c:v>
                </c:pt>
                <c:pt idx="3">
                  <c:v>466</c:v>
                </c:pt>
              </c:numCache>
            </c:numRef>
          </c:val>
          <c:smooth val="0"/>
          <c:extLst>
            <c:ext xmlns:c16="http://schemas.microsoft.com/office/drawing/2014/chart" uri="{C3380CC4-5D6E-409C-BE32-E72D297353CC}">
              <c16:uniqueId val="{00000005-F3A4-4C16-9FCB-DB0448D09ECC}"/>
            </c:ext>
          </c:extLst>
        </c:ser>
        <c:dLbls>
          <c:showLegendKey val="0"/>
          <c:showVal val="0"/>
          <c:showCatName val="0"/>
          <c:showSerName val="0"/>
          <c:showPercent val="0"/>
          <c:showBubbleSize val="0"/>
        </c:dLbls>
        <c:marker val="1"/>
        <c:smooth val="0"/>
        <c:axId val="212474815"/>
        <c:axId val="212475295"/>
      </c:lineChart>
      <c:catAx>
        <c:axId val="212474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212475295"/>
        <c:crosses val="autoZero"/>
        <c:auto val="1"/>
        <c:lblAlgn val="ctr"/>
        <c:lblOffset val="100"/>
        <c:noMultiLvlLbl val="0"/>
      </c:catAx>
      <c:valAx>
        <c:axId val="212475295"/>
        <c:scaling>
          <c:orientation val="minMax"/>
          <c:max val="520"/>
          <c:min val="44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212474815"/>
        <c:crosses val="autoZero"/>
        <c:crossBetween val="between"/>
      </c:valAx>
      <c:spPr>
        <a:noFill/>
        <a:ln>
          <a:noFill/>
        </a:ln>
        <a:effectLst/>
      </c:spPr>
    </c:plotArea>
    <c:legend>
      <c:legendPos val="b"/>
      <c:layout>
        <c:manualLayout>
          <c:xMode val="edge"/>
          <c:yMode val="edge"/>
          <c:x val="6.7205925925925933E-2"/>
          <c:y val="0.79304194378264747"/>
          <c:w val="0.91262518518518521"/>
          <c:h val="0.1918390772973795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k-S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baseline="0">
                <a:solidFill>
                  <a:schemeClr val="tx1">
                    <a:lumMod val="65000"/>
                    <a:lumOff val="35000"/>
                  </a:schemeClr>
                </a:solidFill>
                <a:latin typeface="+mn-lt"/>
                <a:ea typeface="+mn-ea"/>
                <a:cs typeface="+mn-cs"/>
              </a:defRPr>
            </a:pPr>
            <a:r>
              <a:rPr lang="sk-SK" sz="2000" b="1" i="0" u="none" strike="noStrike" baseline="0" noProof="1">
                <a:solidFill>
                  <a:sysClr val="windowText" lastClr="000000">
                    <a:lumMod val="65000"/>
                    <a:lumOff val="35000"/>
                  </a:sysClr>
                </a:solidFill>
                <a:latin typeface="+mn-lt"/>
              </a:rPr>
              <a:t>Computational problem-solving</a:t>
            </a:r>
          </a:p>
        </c:rich>
      </c:tx>
      <c:overlay val="0"/>
      <c:spPr>
        <a:noFill/>
        <a:ln>
          <a:noFill/>
        </a:ln>
        <a:effectLst/>
      </c:spPr>
      <c:txPr>
        <a:bodyPr rot="0" spcFirstLastPara="1" vertOverflow="ellipsis" vert="horz" wrap="square" anchor="ctr" anchorCtr="1"/>
        <a:lstStyle/>
        <a:p>
          <a:pPr>
            <a:defRPr sz="2000" b="1" i="0" u="none" strike="noStrike" baseline="0">
              <a:solidFill>
                <a:schemeClr val="tx1">
                  <a:lumMod val="65000"/>
                  <a:lumOff val="35000"/>
                </a:schemeClr>
              </a:solidFill>
              <a:latin typeface="+mn-lt"/>
              <a:ea typeface="+mn-ea"/>
              <a:cs typeface="+mn-cs"/>
            </a:defRPr>
          </a:pPr>
          <a:endParaRPr lang="sk-SK"/>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0EC7"/>
              </a:solidFill>
              <a:ln>
                <a:noFill/>
              </a:ln>
              <a:effectLst/>
            </c:spPr>
            <c:extLst>
              <c:ext xmlns:c16="http://schemas.microsoft.com/office/drawing/2014/chart" uri="{C3380CC4-5D6E-409C-BE32-E72D297353CC}">
                <c16:uniqueId val="{00000001-5595-44F7-8835-9A6D5DEC547A}"/>
              </c:ext>
            </c:extLst>
          </c:dPt>
          <c:dPt>
            <c:idx val="1"/>
            <c:invertIfNegative val="0"/>
            <c:bubble3D val="0"/>
            <c:spPr>
              <a:solidFill>
                <a:srgbClr val="8ED973"/>
              </a:solidFill>
              <a:ln>
                <a:noFill/>
              </a:ln>
              <a:effectLst/>
            </c:spPr>
            <c:extLst>
              <c:ext xmlns:c16="http://schemas.microsoft.com/office/drawing/2014/chart" uri="{C3380CC4-5D6E-409C-BE32-E72D297353CC}">
                <c16:uniqueId val="{00000002-5595-44F7-8835-9A6D5DEC547A}"/>
              </c:ext>
            </c:extLst>
          </c:dPt>
          <c:dPt>
            <c:idx val="2"/>
            <c:invertIfNegative val="0"/>
            <c:bubble3D val="0"/>
            <c:spPr>
              <a:solidFill>
                <a:srgbClr val="196B24"/>
              </a:solidFill>
              <a:ln>
                <a:noFill/>
              </a:ln>
              <a:effectLst/>
            </c:spPr>
            <c:extLst>
              <c:ext xmlns:c16="http://schemas.microsoft.com/office/drawing/2014/chart" uri="{C3380CC4-5D6E-409C-BE32-E72D297353CC}">
                <c16:uniqueId val="{00000003-5595-44F7-8835-9A6D5DEC547A}"/>
              </c:ext>
            </c:extLst>
          </c:dPt>
          <c:dPt>
            <c:idx val="3"/>
            <c:invertIfNegative val="0"/>
            <c:bubble3D val="0"/>
            <c:spPr>
              <a:solidFill>
                <a:srgbClr val="45B4DF"/>
              </a:solidFill>
              <a:ln>
                <a:noFill/>
              </a:ln>
              <a:effectLst/>
            </c:spPr>
            <c:extLst>
              <c:ext xmlns:c16="http://schemas.microsoft.com/office/drawing/2014/chart" uri="{C3380CC4-5D6E-409C-BE32-E72D297353CC}">
                <c16:uniqueId val="{00000004-5595-44F7-8835-9A6D5DEC547A}"/>
              </c:ext>
            </c:extLst>
          </c:dPt>
          <c:dPt>
            <c:idx val="4"/>
            <c:invertIfNegative val="0"/>
            <c:bubble3D val="0"/>
            <c:spPr>
              <a:solidFill>
                <a:srgbClr val="A02B93"/>
              </a:solidFill>
              <a:ln>
                <a:noFill/>
              </a:ln>
              <a:effectLst/>
            </c:spPr>
            <c:extLst>
              <c:ext xmlns:c16="http://schemas.microsoft.com/office/drawing/2014/chart" uri="{C3380CC4-5D6E-409C-BE32-E72D297353CC}">
                <c16:uniqueId val="{00000005-5595-44F7-8835-9A6D5DEC547A}"/>
              </c:ext>
            </c:extLst>
          </c:dPt>
          <c:dPt>
            <c:idx val="5"/>
            <c:invertIfNegative val="0"/>
            <c:bubble3D val="0"/>
            <c:spPr>
              <a:solidFill>
                <a:srgbClr val="FF6500"/>
              </a:solidFill>
              <a:ln>
                <a:noFill/>
              </a:ln>
              <a:effectLst/>
            </c:spPr>
            <c:extLst>
              <c:ext xmlns:c16="http://schemas.microsoft.com/office/drawing/2014/chart" uri="{C3380CC4-5D6E-409C-BE32-E72D297353CC}">
                <c16:uniqueId val="{00000006-5595-44F7-8835-9A6D5DEC547A}"/>
              </c:ext>
            </c:extLst>
          </c:dPt>
          <c:cat>
            <c:strRef>
              <c:f>Hárok1!$B$28:$B$33</c:f>
              <c:strCache>
                <c:ptCount val="6"/>
                <c:pt idx="0">
                  <c:v>Slovakia</c:v>
                </c:pt>
                <c:pt idx="1">
                  <c:v>Czech Republic</c:v>
                </c:pt>
                <c:pt idx="2">
                  <c:v>Poland</c:v>
                </c:pt>
                <c:pt idx="3">
                  <c:v>Hungary</c:v>
                </c:pt>
                <c:pt idx="4">
                  <c:v>Austria</c:v>
                </c:pt>
                <c:pt idx="5">
                  <c:v>OECD</c:v>
                </c:pt>
              </c:strCache>
            </c:strRef>
          </c:cat>
          <c:val>
            <c:numRef>
              <c:f>Hárok1!$C$28:$C$33</c:f>
              <c:numCache>
                <c:formatCode>General</c:formatCode>
                <c:ptCount val="6"/>
                <c:pt idx="0">
                  <c:v>497</c:v>
                </c:pt>
                <c:pt idx="1">
                  <c:v>517</c:v>
                </c:pt>
                <c:pt idx="2">
                  <c:v>507</c:v>
                </c:pt>
                <c:pt idx="3">
                  <c:v>495</c:v>
                </c:pt>
                <c:pt idx="4">
                  <c:v>509</c:v>
                </c:pt>
                <c:pt idx="5">
                  <c:v>500</c:v>
                </c:pt>
              </c:numCache>
            </c:numRef>
          </c:val>
          <c:extLst>
            <c:ext xmlns:c16="http://schemas.microsoft.com/office/drawing/2014/chart" uri="{C3380CC4-5D6E-409C-BE32-E72D297353CC}">
              <c16:uniqueId val="{00000000-5595-44F7-8835-9A6D5DEC547A}"/>
            </c:ext>
          </c:extLst>
        </c:ser>
        <c:dLbls>
          <c:showLegendKey val="0"/>
          <c:showVal val="0"/>
          <c:showCatName val="0"/>
          <c:showSerName val="0"/>
          <c:showPercent val="0"/>
          <c:showBubbleSize val="0"/>
        </c:dLbls>
        <c:gapWidth val="100"/>
        <c:axId val="380783568"/>
        <c:axId val="380780688"/>
      </c:barChart>
      <c:catAx>
        <c:axId val="380783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mn-cs"/>
              </a:defRPr>
            </a:pPr>
            <a:endParaRPr lang="sk-SK"/>
          </a:p>
        </c:txPr>
        <c:crossAx val="380780688"/>
        <c:crosses val="autoZero"/>
        <c:auto val="1"/>
        <c:lblAlgn val="ctr"/>
        <c:lblOffset val="100"/>
        <c:noMultiLvlLbl val="0"/>
      </c:catAx>
      <c:valAx>
        <c:axId val="380780688"/>
        <c:scaling>
          <c:orientation val="minMax"/>
          <c:max val="520"/>
          <c:min val="44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mn-cs"/>
              </a:defRPr>
            </a:pPr>
            <a:endParaRPr lang="sk-SK"/>
          </a:p>
        </c:txPr>
        <c:crossAx val="3807835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k-S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sk-SK" b="1"/>
              <a:t>Distribution of socio-oconomic status within performance groups of students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sk-SK"/>
        </a:p>
      </c:txPr>
    </c:title>
    <c:autoTitleDeleted val="0"/>
    <c:plotArea>
      <c:layout/>
      <c:barChart>
        <c:barDir val="col"/>
        <c:grouping val="percentStacked"/>
        <c:varyColors val="0"/>
        <c:ser>
          <c:idx val="0"/>
          <c:order val="0"/>
          <c:tx>
            <c:strRef>
              <c:f>levels_by_escs!$F$71</c:f>
              <c:strCache>
                <c:ptCount val="1"/>
                <c:pt idx="0">
                  <c:v>ESCS quartile 1</c:v>
                </c:pt>
              </c:strCache>
            </c:strRef>
          </c:tx>
          <c:spPr>
            <a:solidFill>
              <a:schemeClr val="accent1">
                <a:tint val="58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k-SK"/>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levels_by_escs!$E$72:$E$74</c:f>
              <c:strCache>
                <c:ptCount val="3"/>
                <c:pt idx="0">
                  <c:v>Science bellow Level 2</c:v>
                </c:pt>
                <c:pt idx="1">
                  <c:v>Science Levels 2-4 </c:v>
                </c:pt>
                <c:pt idx="2">
                  <c:v>Science Level 5 or above</c:v>
                </c:pt>
              </c:strCache>
            </c:strRef>
          </c:cat>
          <c:val>
            <c:numRef>
              <c:f>levels_by_escs!$F$72:$F$74</c:f>
              <c:numCache>
                <c:formatCode>0.00%</c:formatCode>
                <c:ptCount val="3"/>
                <c:pt idx="0">
                  <c:v>0.47510000000000002</c:v>
                </c:pt>
                <c:pt idx="1">
                  <c:v>0.1928</c:v>
                </c:pt>
                <c:pt idx="2">
                  <c:v>4.6199999999999998E-2</c:v>
                </c:pt>
              </c:numCache>
            </c:numRef>
          </c:val>
          <c:extLst>
            <c:ext xmlns:c16="http://schemas.microsoft.com/office/drawing/2014/chart" uri="{C3380CC4-5D6E-409C-BE32-E72D297353CC}">
              <c16:uniqueId val="{00000000-C831-40E6-810D-2EDB8A686959}"/>
            </c:ext>
          </c:extLst>
        </c:ser>
        <c:ser>
          <c:idx val="1"/>
          <c:order val="1"/>
          <c:tx>
            <c:strRef>
              <c:f>levels_by_escs!$G$71</c:f>
              <c:strCache>
                <c:ptCount val="1"/>
                <c:pt idx="0">
                  <c:v>ESCS quartile 2</c:v>
                </c:pt>
              </c:strCache>
            </c:strRef>
          </c:tx>
          <c:spPr>
            <a:solidFill>
              <a:schemeClr val="accent1">
                <a:tint val="86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sk-SK"/>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levels_by_escs!$E$72:$E$74</c:f>
              <c:strCache>
                <c:ptCount val="3"/>
                <c:pt idx="0">
                  <c:v>Science bellow Level 2</c:v>
                </c:pt>
                <c:pt idx="1">
                  <c:v>Science Levels 2-4 </c:v>
                </c:pt>
                <c:pt idx="2">
                  <c:v>Science Level 5 or above</c:v>
                </c:pt>
              </c:strCache>
            </c:strRef>
          </c:cat>
          <c:val>
            <c:numRef>
              <c:f>levels_by_escs!$G$72:$G$74</c:f>
              <c:numCache>
                <c:formatCode>0.00%</c:formatCode>
                <c:ptCount val="3"/>
                <c:pt idx="0">
                  <c:v>0.25319999999999998</c:v>
                </c:pt>
                <c:pt idx="1">
                  <c:v>0.25609999999999999</c:v>
                </c:pt>
                <c:pt idx="2">
                  <c:v>0.1101</c:v>
                </c:pt>
              </c:numCache>
            </c:numRef>
          </c:val>
          <c:extLst>
            <c:ext xmlns:c16="http://schemas.microsoft.com/office/drawing/2014/chart" uri="{C3380CC4-5D6E-409C-BE32-E72D297353CC}">
              <c16:uniqueId val="{00000001-C831-40E6-810D-2EDB8A686959}"/>
            </c:ext>
          </c:extLst>
        </c:ser>
        <c:ser>
          <c:idx val="2"/>
          <c:order val="2"/>
          <c:tx>
            <c:strRef>
              <c:f>levels_by_escs!$H$71</c:f>
              <c:strCache>
                <c:ptCount val="1"/>
                <c:pt idx="0">
                  <c:v>ESCS quartile 3</c:v>
                </c:pt>
              </c:strCache>
            </c:strRef>
          </c:tx>
          <c:spPr>
            <a:solidFill>
              <a:schemeClr val="accent1">
                <a:shade val="86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sk-SK"/>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levels_by_escs!$E$72:$E$74</c:f>
              <c:strCache>
                <c:ptCount val="3"/>
                <c:pt idx="0">
                  <c:v>Science bellow Level 2</c:v>
                </c:pt>
                <c:pt idx="1">
                  <c:v>Science Levels 2-4 </c:v>
                </c:pt>
                <c:pt idx="2">
                  <c:v>Science Level 5 or above</c:v>
                </c:pt>
              </c:strCache>
            </c:strRef>
          </c:cat>
          <c:val>
            <c:numRef>
              <c:f>levels_by_escs!$H$72:$H$74</c:f>
              <c:numCache>
                <c:formatCode>0.00%</c:formatCode>
                <c:ptCount val="3"/>
                <c:pt idx="0">
                  <c:v>0.1855</c:v>
                </c:pt>
                <c:pt idx="1">
                  <c:v>0.26850000000000002</c:v>
                </c:pt>
                <c:pt idx="2">
                  <c:v>0.248</c:v>
                </c:pt>
              </c:numCache>
            </c:numRef>
          </c:val>
          <c:extLst>
            <c:ext xmlns:c16="http://schemas.microsoft.com/office/drawing/2014/chart" uri="{C3380CC4-5D6E-409C-BE32-E72D297353CC}">
              <c16:uniqueId val="{00000002-C831-40E6-810D-2EDB8A686959}"/>
            </c:ext>
          </c:extLst>
        </c:ser>
        <c:ser>
          <c:idx val="3"/>
          <c:order val="3"/>
          <c:tx>
            <c:strRef>
              <c:f>levels_by_escs!$I$71</c:f>
              <c:strCache>
                <c:ptCount val="1"/>
                <c:pt idx="0">
                  <c:v>ESCS quartile 4</c:v>
                </c:pt>
              </c:strCache>
            </c:strRef>
          </c:tx>
          <c:spPr>
            <a:solidFill>
              <a:schemeClr val="accent1">
                <a:shade val="58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sk-SK"/>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levels_by_escs!$E$72:$E$74</c:f>
              <c:strCache>
                <c:ptCount val="3"/>
                <c:pt idx="0">
                  <c:v>Science bellow Level 2</c:v>
                </c:pt>
                <c:pt idx="1">
                  <c:v>Science Levels 2-4 </c:v>
                </c:pt>
                <c:pt idx="2">
                  <c:v>Science Level 5 or above</c:v>
                </c:pt>
              </c:strCache>
            </c:strRef>
          </c:cat>
          <c:val>
            <c:numRef>
              <c:f>levels_by_escs!$I$72:$I$74</c:f>
              <c:numCache>
                <c:formatCode>0.00%</c:formatCode>
                <c:ptCount val="3"/>
                <c:pt idx="0">
                  <c:v>8.6199999999999999E-2</c:v>
                </c:pt>
                <c:pt idx="1">
                  <c:v>0.28249999999999997</c:v>
                </c:pt>
                <c:pt idx="2">
                  <c:v>0.59570000000000001</c:v>
                </c:pt>
              </c:numCache>
            </c:numRef>
          </c:val>
          <c:extLst>
            <c:ext xmlns:c16="http://schemas.microsoft.com/office/drawing/2014/chart" uri="{C3380CC4-5D6E-409C-BE32-E72D297353CC}">
              <c16:uniqueId val="{00000003-C831-40E6-810D-2EDB8A686959}"/>
            </c:ext>
          </c:extLst>
        </c:ser>
        <c:dLbls>
          <c:dLblPos val="ctr"/>
          <c:showLegendKey val="0"/>
          <c:showVal val="1"/>
          <c:showCatName val="0"/>
          <c:showSerName val="0"/>
          <c:showPercent val="0"/>
          <c:showBubbleSize val="0"/>
        </c:dLbls>
        <c:gapWidth val="150"/>
        <c:overlap val="100"/>
        <c:axId val="295770767"/>
        <c:axId val="295776047"/>
      </c:barChart>
      <c:catAx>
        <c:axId val="295770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k-SK"/>
          </a:p>
        </c:txPr>
        <c:crossAx val="295776047"/>
        <c:crosses val="autoZero"/>
        <c:auto val="1"/>
        <c:lblAlgn val="ctr"/>
        <c:lblOffset val="100"/>
        <c:noMultiLvlLbl val="0"/>
      </c:catAx>
      <c:valAx>
        <c:axId val="2957760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k-SK"/>
          </a:p>
        </c:txPr>
        <c:crossAx val="2957707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k-S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k-SK"/>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sk-SK" sz="1800" b="1" noProof="1"/>
              <a:t>„How old were you when you started ISCED</a:t>
            </a:r>
            <a:r>
              <a:rPr lang="sk-SK" sz="1800" b="1" baseline="0" noProof="1"/>
              <a:t> 0?“</a:t>
            </a:r>
            <a:endParaRPr lang="sk-SK" sz="1800" b="1" noProof="1"/>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sk-SK"/>
        </a:p>
      </c:txPr>
    </c:title>
    <c:autoTitleDeleted val="0"/>
    <c:plotArea>
      <c:layout/>
      <c:barChart>
        <c:barDir val="col"/>
        <c:grouping val="clustered"/>
        <c:varyColors val="0"/>
        <c:ser>
          <c:idx val="0"/>
          <c:order val="0"/>
          <c:tx>
            <c:strRef>
              <c:f>Hárok2!$D$9:$D$11</c:f>
              <c:strCache>
                <c:ptCount val="3"/>
                <c:pt idx="0">
                  <c:v>SVK</c:v>
                </c:pt>
                <c:pt idx="1">
                  <c:v>2025</c:v>
                </c:pt>
                <c:pt idx="2">
                  <c:v>%</c:v>
                </c:pt>
              </c:strCache>
            </c:strRef>
          </c:tx>
          <c:spPr>
            <a:solidFill>
              <a:srgbClr val="000EC7"/>
            </a:solidFill>
            <a:ln>
              <a:noFill/>
            </a:ln>
            <a:effectLst/>
          </c:spPr>
          <c:invertIfNegative val="0"/>
          <c:cat>
            <c:strRef>
              <c:f>Hárok2!$C$12:$C$16</c:f>
              <c:strCache>
                <c:ptCount val="5"/>
                <c:pt idx="0">
                  <c:v>2 years</c:v>
                </c:pt>
                <c:pt idx="1">
                  <c:v>3 years</c:v>
                </c:pt>
                <c:pt idx="2">
                  <c:v>4 years</c:v>
                </c:pt>
                <c:pt idx="3">
                  <c:v>5 years or older</c:v>
                </c:pt>
                <c:pt idx="4">
                  <c:v>I did not attend ISCED 0</c:v>
                </c:pt>
              </c:strCache>
            </c:strRef>
          </c:cat>
          <c:val>
            <c:numRef>
              <c:f>Hárok2!$D$12:$D$16</c:f>
              <c:numCache>
                <c:formatCode>0.00%</c:formatCode>
                <c:ptCount val="5"/>
                <c:pt idx="0">
                  <c:v>8.1900000000000001E-2</c:v>
                </c:pt>
                <c:pt idx="1">
                  <c:v>0.49170000000000003</c:v>
                </c:pt>
                <c:pt idx="2">
                  <c:v>0.1129</c:v>
                </c:pt>
                <c:pt idx="3">
                  <c:v>0.1537</c:v>
                </c:pt>
                <c:pt idx="4">
                  <c:v>2.8000000000000001E-2</c:v>
                </c:pt>
              </c:numCache>
            </c:numRef>
          </c:val>
          <c:extLst>
            <c:ext xmlns:c16="http://schemas.microsoft.com/office/drawing/2014/chart" uri="{C3380CC4-5D6E-409C-BE32-E72D297353CC}">
              <c16:uniqueId val="{00000000-189A-4097-98B9-6C5D1DCE739D}"/>
            </c:ext>
          </c:extLst>
        </c:ser>
        <c:ser>
          <c:idx val="2"/>
          <c:order val="2"/>
          <c:tx>
            <c:strRef>
              <c:f>Hárok2!$F$9:$F$11</c:f>
              <c:strCache>
                <c:ptCount val="3"/>
                <c:pt idx="0">
                  <c:v>SVK</c:v>
                </c:pt>
                <c:pt idx="1">
                  <c:v>2015</c:v>
                </c:pt>
                <c:pt idx="2">
                  <c:v>%</c:v>
                </c:pt>
              </c:strCache>
            </c:strRef>
          </c:tx>
          <c:spPr>
            <a:solidFill>
              <a:srgbClr val="FF6500"/>
            </a:solidFill>
            <a:ln>
              <a:noFill/>
            </a:ln>
            <a:effectLst/>
          </c:spPr>
          <c:invertIfNegative val="0"/>
          <c:cat>
            <c:strRef>
              <c:f>Hárok2!$C$12:$C$16</c:f>
              <c:strCache>
                <c:ptCount val="5"/>
                <c:pt idx="0">
                  <c:v>2 years</c:v>
                </c:pt>
                <c:pt idx="1">
                  <c:v>3 years</c:v>
                </c:pt>
                <c:pt idx="2">
                  <c:v>4 years</c:v>
                </c:pt>
                <c:pt idx="3">
                  <c:v>5 years or older</c:v>
                </c:pt>
                <c:pt idx="4">
                  <c:v>I did not attend ISCED 0</c:v>
                </c:pt>
              </c:strCache>
            </c:strRef>
          </c:cat>
          <c:val>
            <c:numRef>
              <c:f>Hárok2!$F$12:$F$16</c:f>
              <c:numCache>
                <c:formatCode>0.00%</c:formatCode>
                <c:ptCount val="5"/>
                <c:pt idx="0">
                  <c:v>8.4599999999999995E-2</c:v>
                </c:pt>
                <c:pt idx="1">
                  <c:v>0.48580000000000001</c:v>
                </c:pt>
                <c:pt idx="2">
                  <c:v>0.14130000000000001</c:v>
                </c:pt>
                <c:pt idx="3">
                  <c:v>0.14230000000000001</c:v>
                </c:pt>
                <c:pt idx="4">
                  <c:v>3.39E-2</c:v>
                </c:pt>
              </c:numCache>
            </c:numRef>
          </c:val>
          <c:extLst>
            <c:ext xmlns:c16="http://schemas.microsoft.com/office/drawing/2014/chart" uri="{C3380CC4-5D6E-409C-BE32-E72D297353CC}">
              <c16:uniqueId val="{00000001-189A-4097-98B9-6C5D1DCE739D}"/>
            </c:ext>
          </c:extLst>
        </c:ser>
        <c:dLbls>
          <c:showLegendKey val="0"/>
          <c:showVal val="0"/>
          <c:showCatName val="0"/>
          <c:showSerName val="0"/>
          <c:showPercent val="0"/>
          <c:showBubbleSize val="0"/>
        </c:dLbls>
        <c:gapWidth val="150"/>
        <c:axId val="258667375"/>
        <c:axId val="258672175"/>
      </c:barChart>
      <c:lineChart>
        <c:grouping val="standard"/>
        <c:varyColors val="0"/>
        <c:ser>
          <c:idx val="1"/>
          <c:order val="1"/>
          <c:tx>
            <c:strRef>
              <c:f>Hárok2!$E$9:$E$11</c:f>
              <c:strCache>
                <c:ptCount val="3"/>
                <c:pt idx="0">
                  <c:v>SVK</c:v>
                </c:pt>
                <c:pt idx="1">
                  <c:v>2025</c:v>
                </c:pt>
                <c:pt idx="2">
                  <c:v>Science</c:v>
                </c:pt>
              </c:strCache>
            </c:strRef>
          </c:tx>
          <c:spPr>
            <a:ln w="28575" cap="rnd">
              <a:solidFill>
                <a:srgbClr val="000EC7"/>
              </a:solidFill>
              <a:round/>
            </a:ln>
            <a:effectLst/>
          </c:spPr>
          <c:marker>
            <c:symbol val="circle"/>
            <c:size val="5"/>
            <c:spPr>
              <a:solidFill>
                <a:srgbClr val="000EC7"/>
              </a:solidFill>
              <a:ln w="9525">
                <a:solidFill>
                  <a:srgbClr val="000EC7"/>
                </a:solidFill>
              </a:ln>
              <a:effectLst/>
            </c:spPr>
          </c:marker>
          <c:cat>
            <c:strRef>
              <c:f>Hárok2!$C$12:$C$16</c:f>
              <c:strCache>
                <c:ptCount val="5"/>
                <c:pt idx="0">
                  <c:v>2 years</c:v>
                </c:pt>
                <c:pt idx="1">
                  <c:v>3 years</c:v>
                </c:pt>
                <c:pt idx="2">
                  <c:v>4 years</c:v>
                </c:pt>
                <c:pt idx="3">
                  <c:v>5 years or older</c:v>
                </c:pt>
                <c:pt idx="4">
                  <c:v>I did not attend ISCED 0</c:v>
                </c:pt>
              </c:strCache>
            </c:strRef>
          </c:cat>
          <c:val>
            <c:numRef>
              <c:f>Hárok2!$E$12:$E$16</c:f>
              <c:numCache>
                <c:formatCode>General</c:formatCode>
                <c:ptCount val="5"/>
                <c:pt idx="0">
                  <c:v>503.55</c:v>
                </c:pt>
                <c:pt idx="1">
                  <c:v>493.67</c:v>
                </c:pt>
                <c:pt idx="2">
                  <c:v>473.28</c:v>
                </c:pt>
                <c:pt idx="3">
                  <c:v>417.94</c:v>
                </c:pt>
                <c:pt idx="4">
                  <c:v>384.45</c:v>
                </c:pt>
              </c:numCache>
            </c:numRef>
          </c:val>
          <c:smooth val="0"/>
          <c:extLst>
            <c:ext xmlns:c16="http://schemas.microsoft.com/office/drawing/2014/chart" uri="{C3380CC4-5D6E-409C-BE32-E72D297353CC}">
              <c16:uniqueId val="{00000002-189A-4097-98B9-6C5D1DCE739D}"/>
            </c:ext>
          </c:extLst>
        </c:ser>
        <c:ser>
          <c:idx val="3"/>
          <c:order val="3"/>
          <c:tx>
            <c:strRef>
              <c:f>Hárok2!$G$9:$G$11</c:f>
              <c:strCache>
                <c:ptCount val="3"/>
                <c:pt idx="0">
                  <c:v>SVK</c:v>
                </c:pt>
                <c:pt idx="1">
                  <c:v>2015</c:v>
                </c:pt>
                <c:pt idx="2">
                  <c:v>Science</c:v>
                </c:pt>
              </c:strCache>
            </c:strRef>
          </c:tx>
          <c:spPr>
            <a:ln w="28575" cap="rnd">
              <a:solidFill>
                <a:srgbClr val="FF6500"/>
              </a:solidFill>
              <a:round/>
            </a:ln>
            <a:effectLst/>
          </c:spPr>
          <c:marker>
            <c:symbol val="circle"/>
            <c:size val="5"/>
            <c:spPr>
              <a:solidFill>
                <a:srgbClr val="FF6500"/>
              </a:solidFill>
              <a:ln w="9525">
                <a:solidFill>
                  <a:srgbClr val="FF6500"/>
                </a:solidFill>
              </a:ln>
              <a:effectLst/>
            </c:spPr>
          </c:marker>
          <c:cat>
            <c:strRef>
              <c:f>Hárok2!$C$12:$C$16</c:f>
              <c:strCache>
                <c:ptCount val="5"/>
                <c:pt idx="0">
                  <c:v>2 years</c:v>
                </c:pt>
                <c:pt idx="1">
                  <c:v>3 years</c:v>
                </c:pt>
                <c:pt idx="2">
                  <c:v>4 years</c:v>
                </c:pt>
                <c:pt idx="3">
                  <c:v>5 years or older</c:v>
                </c:pt>
                <c:pt idx="4">
                  <c:v>I did not attend ISCED 0</c:v>
                </c:pt>
              </c:strCache>
            </c:strRef>
          </c:cat>
          <c:val>
            <c:numRef>
              <c:f>Hárok2!$G$12:$G$16</c:f>
              <c:numCache>
                <c:formatCode>General</c:formatCode>
                <c:ptCount val="5"/>
                <c:pt idx="0">
                  <c:v>489.4</c:v>
                </c:pt>
                <c:pt idx="1">
                  <c:v>476.69</c:v>
                </c:pt>
                <c:pt idx="2">
                  <c:v>455.66</c:v>
                </c:pt>
                <c:pt idx="3">
                  <c:v>416.36</c:v>
                </c:pt>
                <c:pt idx="4">
                  <c:v>409.67</c:v>
                </c:pt>
              </c:numCache>
            </c:numRef>
          </c:val>
          <c:smooth val="0"/>
          <c:extLst>
            <c:ext xmlns:c16="http://schemas.microsoft.com/office/drawing/2014/chart" uri="{C3380CC4-5D6E-409C-BE32-E72D297353CC}">
              <c16:uniqueId val="{00000003-189A-4097-98B9-6C5D1DCE739D}"/>
            </c:ext>
          </c:extLst>
        </c:ser>
        <c:dLbls>
          <c:showLegendKey val="0"/>
          <c:showVal val="0"/>
          <c:showCatName val="0"/>
          <c:showSerName val="0"/>
          <c:showPercent val="0"/>
          <c:showBubbleSize val="0"/>
        </c:dLbls>
        <c:marker val="1"/>
        <c:smooth val="0"/>
        <c:axId val="296638687"/>
        <c:axId val="296650207"/>
      </c:lineChart>
      <c:catAx>
        <c:axId val="258667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sk-SK"/>
          </a:p>
        </c:txPr>
        <c:crossAx val="258672175"/>
        <c:crosses val="autoZero"/>
        <c:auto val="1"/>
        <c:lblAlgn val="ctr"/>
        <c:lblOffset val="100"/>
        <c:noMultiLvlLbl val="0"/>
      </c:catAx>
      <c:valAx>
        <c:axId val="258672175"/>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k-SK" noProof="1"/>
                  <a:t>% of students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258667375"/>
        <c:crosses val="autoZero"/>
        <c:crossBetween val="between"/>
      </c:valAx>
      <c:valAx>
        <c:axId val="296650207"/>
        <c:scaling>
          <c:orientation val="minMax"/>
          <c:max val="505"/>
          <c:min val="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k-SK" noProof="1"/>
                  <a:t>PISA</a:t>
                </a:r>
                <a:r>
                  <a:rPr lang="sk-SK" baseline="0" noProof="1"/>
                  <a:t> science score</a:t>
                </a:r>
                <a:endParaRPr lang="sk-SK" noProof="1"/>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title>
        <c:numFmt formatCode="General" sourceLinked="1"/>
        <c:majorTickMark val="in"/>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296638687"/>
        <c:crosses val="max"/>
        <c:crossBetween val="between"/>
      </c:valAx>
      <c:catAx>
        <c:axId val="296638687"/>
        <c:scaling>
          <c:orientation val="minMax"/>
        </c:scaling>
        <c:delete val="1"/>
        <c:axPos val="b"/>
        <c:numFmt formatCode="General" sourceLinked="1"/>
        <c:majorTickMark val="out"/>
        <c:minorTickMark val="none"/>
        <c:tickLblPos val="nextTo"/>
        <c:crossAx val="29665020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sk-S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k-SK"/>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sk-SK" sz="1800" b="1" noProof="1"/>
              <a:t>„How old were you when you started ISCED 0?“</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sk-SK"/>
        </a:p>
      </c:txPr>
    </c:title>
    <c:autoTitleDeleted val="0"/>
    <c:plotArea>
      <c:layout/>
      <c:barChart>
        <c:barDir val="col"/>
        <c:grouping val="clustered"/>
        <c:varyColors val="0"/>
        <c:ser>
          <c:idx val="0"/>
          <c:order val="0"/>
          <c:tx>
            <c:strRef>
              <c:f>ecec_by_escs!$E$27</c:f>
              <c:strCache>
                <c:ptCount val="1"/>
                <c:pt idx="0">
                  <c:v>ESCS quartile 1</c:v>
                </c:pt>
              </c:strCache>
            </c:strRef>
          </c:tx>
          <c:spPr>
            <a:solidFill>
              <a:schemeClr val="accent2">
                <a:tint val="54000"/>
              </a:schemeClr>
            </a:solidFill>
            <a:ln>
              <a:noFill/>
            </a:ln>
            <a:effectLst/>
          </c:spPr>
          <c:invertIfNegative val="0"/>
          <c:cat>
            <c:strRef>
              <c:f>ecec_by_escs!$D$28:$D$32</c:f>
              <c:strCache>
                <c:ptCount val="5"/>
                <c:pt idx="0">
                  <c:v>2 years</c:v>
                </c:pt>
                <c:pt idx="1">
                  <c:v>3 years</c:v>
                </c:pt>
                <c:pt idx="2">
                  <c:v>4 years</c:v>
                </c:pt>
                <c:pt idx="3">
                  <c:v>5 years or older</c:v>
                </c:pt>
                <c:pt idx="4">
                  <c:v>I did not attend ISCED 0</c:v>
                </c:pt>
              </c:strCache>
            </c:strRef>
          </c:cat>
          <c:val>
            <c:numRef>
              <c:f>ecec_by_escs!$E$28:$E$32</c:f>
              <c:numCache>
                <c:formatCode>0.00%</c:formatCode>
                <c:ptCount val="5"/>
                <c:pt idx="0">
                  <c:v>5.5300000000000002E-2</c:v>
                </c:pt>
                <c:pt idx="1">
                  <c:v>0.38969999999999999</c:v>
                </c:pt>
                <c:pt idx="2">
                  <c:v>0.1221</c:v>
                </c:pt>
                <c:pt idx="3">
                  <c:v>0.24990000000000001</c:v>
                </c:pt>
                <c:pt idx="4">
                  <c:v>6.5600000000000006E-2</c:v>
                </c:pt>
              </c:numCache>
            </c:numRef>
          </c:val>
          <c:extLst>
            <c:ext xmlns:c16="http://schemas.microsoft.com/office/drawing/2014/chart" uri="{C3380CC4-5D6E-409C-BE32-E72D297353CC}">
              <c16:uniqueId val="{00000000-E21B-43A5-9DCC-21476AC5D77B}"/>
            </c:ext>
          </c:extLst>
        </c:ser>
        <c:ser>
          <c:idx val="1"/>
          <c:order val="1"/>
          <c:tx>
            <c:strRef>
              <c:f>ecec_by_escs!$F$27</c:f>
              <c:strCache>
                <c:ptCount val="1"/>
                <c:pt idx="0">
                  <c:v>ESCS quartile 2</c:v>
                </c:pt>
              </c:strCache>
            </c:strRef>
          </c:tx>
          <c:spPr>
            <a:solidFill>
              <a:schemeClr val="accent2">
                <a:tint val="77000"/>
              </a:schemeClr>
            </a:solidFill>
            <a:ln>
              <a:noFill/>
            </a:ln>
            <a:effectLst/>
          </c:spPr>
          <c:invertIfNegative val="0"/>
          <c:cat>
            <c:strRef>
              <c:f>ecec_by_escs!$D$28:$D$32</c:f>
              <c:strCache>
                <c:ptCount val="5"/>
                <c:pt idx="0">
                  <c:v>2 years</c:v>
                </c:pt>
                <c:pt idx="1">
                  <c:v>3 years</c:v>
                </c:pt>
                <c:pt idx="2">
                  <c:v>4 years</c:v>
                </c:pt>
                <c:pt idx="3">
                  <c:v>5 years or older</c:v>
                </c:pt>
                <c:pt idx="4">
                  <c:v>I did not attend ISCED 0</c:v>
                </c:pt>
              </c:strCache>
            </c:strRef>
          </c:cat>
          <c:val>
            <c:numRef>
              <c:f>ecec_by_escs!$F$28:$F$32</c:f>
              <c:numCache>
                <c:formatCode>0.00%</c:formatCode>
                <c:ptCount val="5"/>
                <c:pt idx="0">
                  <c:v>7.0300000000000001E-2</c:v>
                </c:pt>
                <c:pt idx="1">
                  <c:v>0.50349999999999995</c:v>
                </c:pt>
                <c:pt idx="2">
                  <c:v>0.1195</c:v>
                </c:pt>
                <c:pt idx="3">
                  <c:v>0.15090000000000001</c:v>
                </c:pt>
                <c:pt idx="4">
                  <c:v>2.12E-2</c:v>
                </c:pt>
              </c:numCache>
            </c:numRef>
          </c:val>
          <c:extLst>
            <c:ext xmlns:c16="http://schemas.microsoft.com/office/drawing/2014/chart" uri="{C3380CC4-5D6E-409C-BE32-E72D297353CC}">
              <c16:uniqueId val="{00000001-E21B-43A5-9DCC-21476AC5D77B}"/>
            </c:ext>
          </c:extLst>
        </c:ser>
        <c:ser>
          <c:idx val="2"/>
          <c:order val="2"/>
          <c:tx>
            <c:strRef>
              <c:f>ecec_by_escs!$G$27</c:f>
              <c:strCache>
                <c:ptCount val="1"/>
                <c:pt idx="0">
                  <c:v>ESCS quartile 3</c:v>
                </c:pt>
              </c:strCache>
            </c:strRef>
          </c:tx>
          <c:spPr>
            <a:solidFill>
              <a:schemeClr val="accent2"/>
            </a:solidFill>
            <a:ln>
              <a:noFill/>
            </a:ln>
            <a:effectLst/>
          </c:spPr>
          <c:invertIfNegative val="0"/>
          <c:cat>
            <c:strRef>
              <c:f>ecec_by_escs!$D$28:$D$32</c:f>
              <c:strCache>
                <c:ptCount val="5"/>
                <c:pt idx="0">
                  <c:v>2 years</c:v>
                </c:pt>
                <c:pt idx="1">
                  <c:v>3 years</c:v>
                </c:pt>
                <c:pt idx="2">
                  <c:v>4 years</c:v>
                </c:pt>
                <c:pt idx="3">
                  <c:v>5 years or older</c:v>
                </c:pt>
                <c:pt idx="4">
                  <c:v>I did not attend ISCED 0</c:v>
                </c:pt>
              </c:strCache>
            </c:strRef>
          </c:cat>
          <c:val>
            <c:numRef>
              <c:f>ecec_by_escs!$G$28:$G$32</c:f>
              <c:numCache>
                <c:formatCode>0.00%</c:formatCode>
                <c:ptCount val="5"/>
                <c:pt idx="0">
                  <c:v>0.09</c:v>
                </c:pt>
                <c:pt idx="1">
                  <c:v>0.53120000000000001</c:v>
                </c:pt>
                <c:pt idx="2">
                  <c:v>0.11310000000000001</c:v>
                </c:pt>
                <c:pt idx="3">
                  <c:v>0.1172</c:v>
                </c:pt>
                <c:pt idx="4">
                  <c:v>1.35E-2</c:v>
                </c:pt>
              </c:numCache>
            </c:numRef>
          </c:val>
          <c:extLst>
            <c:ext xmlns:c16="http://schemas.microsoft.com/office/drawing/2014/chart" uri="{C3380CC4-5D6E-409C-BE32-E72D297353CC}">
              <c16:uniqueId val="{00000002-E21B-43A5-9DCC-21476AC5D77B}"/>
            </c:ext>
          </c:extLst>
        </c:ser>
        <c:ser>
          <c:idx val="3"/>
          <c:order val="3"/>
          <c:tx>
            <c:strRef>
              <c:f>ecec_by_escs!$H$27</c:f>
              <c:strCache>
                <c:ptCount val="1"/>
                <c:pt idx="0">
                  <c:v>ESCS quartile 4</c:v>
                </c:pt>
              </c:strCache>
            </c:strRef>
          </c:tx>
          <c:spPr>
            <a:solidFill>
              <a:schemeClr val="accent2">
                <a:shade val="76000"/>
              </a:schemeClr>
            </a:solidFill>
            <a:ln>
              <a:noFill/>
            </a:ln>
            <a:effectLst/>
          </c:spPr>
          <c:invertIfNegative val="0"/>
          <c:cat>
            <c:strRef>
              <c:f>ecec_by_escs!$D$28:$D$32</c:f>
              <c:strCache>
                <c:ptCount val="5"/>
                <c:pt idx="0">
                  <c:v>2 years</c:v>
                </c:pt>
                <c:pt idx="1">
                  <c:v>3 years</c:v>
                </c:pt>
                <c:pt idx="2">
                  <c:v>4 years</c:v>
                </c:pt>
                <c:pt idx="3">
                  <c:v>5 years or older</c:v>
                </c:pt>
                <c:pt idx="4">
                  <c:v>I did not attend ISCED 0</c:v>
                </c:pt>
              </c:strCache>
            </c:strRef>
          </c:cat>
          <c:val>
            <c:numRef>
              <c:f>ecec_by_escs!$H$28:$H$32</c:f>
              <c:numCache>
                <c:formatCode>0.00%</c:formatCode>
                <c:ptCount val="5"/>
                <c:pt idx="0">
                  <c:v>0.11219999999999999</c:v>
                </c:pt>
                <c:pt idx="1">
                  <c:v>0.57550000000000001</c:v>
                </c:pt>
                <c:pt idx="2">
                  <c:v>9.5899999999999999E-2</c:v>
                </c:pt>
                <c:pt idx="3">
                  <c:v>8.0199999999999994E-2</c:v>
                </c:pt>
                <c:pt idx="4">
                  <c:v>4.1999999999999997E-3</c:v>
                </c:pt>
              </c:numCache>
            </c:numRef>
          </c:val>
          <c:extLst>
            <c:ext xmlns:c16="http://schemas.microsoft.com/office/drawing/2014/chart" uri="{C3380CC4-5D6E-409C-BE32-E72D297353CC}">
              <c16:uniqueId val="{00000003-E21B-43A5-9DCC-21476AC5D77B}"/>
            </c:ext>
          </c:extLst>
        </c:ser>
        <c:dLbls>
          <c:showLegendKey val="0"/>
          <c:showVal val="0"/>
          <c:showCatName val="0"/>
          <c:showSerName val="0"/>
          <c:showPercent val="0"/>
          <c:showBubbleSize val="0"/>
        </c:dLbls>
        <c:gapWidth val="150"/>
        <c:axId val="474600239"/>
        <c:axId val="2107119311"/>
      </c:barChart>
      <c:lineChart>
        <c:grouping val="standard"/>
        <c:varyColors val="0"/>
        <c:ser>
          <c:idx val="4"/>
          <c:order val="4"/>
          <c:tx>
            <c:strRef>
              <c:f>ecec_by_escs!$I$27</c:f>
              <c:strCache>
                <c:ptCount val="1"/>
                <c:pt idx="0">
                  <c:v>2025 science</c:v>
                </c:pt>
              </c:strCache>
            </c:strRef>
          </c:tx>
          <c:spPr>
            <a:ln w="28575" cap="rnd">
              <a:solidFill>
                <a:srgbClr val="0E1BC9"/>
              </a:solidFill>
              <a:round/>
            </a:ln>
            <a:effectLst/>
          </c:spPr>
          <c:marker>
            <c:symbol val="circle"/>
            <c:size val="5"/>
            <c:spPr>
              <a:solidFill>
                <a:srgbClr val="0E1BC9"/>
              </a:solidFill>
              <a:ln w="9525">
                <a:solidFill>
                  <a:srgbClr val="0E1BC9"/>
                </a:solidFill>
              </a:ln>
              <a:effectLst/>
            </c:spPr>
          </c:marker>
          <c:cat>
            <c:strRef>
              <c:f>ecec_by_escs!$D$28:$D$32</c:f>
              <c:strCache>
                <c:ptCount val="5"/>
                <c:pt idx="0">
                  <c:v>2 years</c:v>
                </c:pt>
                <c:pt idx="1">
                  <c:v>3 years</c:v>
                </c:pt>
                <c:pt idx="2">
                  <c:v>4 years</c:v>
                </c:pt>
                <c:pt idx="3">
                  <c:v>5 years or older</c:v>
                </c:pt>
                <c:pt idx="4">
                  <c:v>I did not attend ISCED 0</c:v>
                </c:pt>
              </c:strCache>
            </c:strRef>
          </c:cat>
          <c:val>
            <c:numRef>
              <c:f>ecec_by_escs!$I$28:$I$32</c:f>
              <c:numCache>
                <c:formatCode>0.00</c:formatCode>
                <c:ptCount val="5"/>
                <c:pt idx="0">
                  <c:v>503.55</c:v>
                </c:pt>
                <c:pt idx="1">
                  <c:v>493.67</c:v>
                </c:pt>
                <c:pt idx="2">
                  <c:v>473.28</c:v>
                </c:pt>
                <c:pt idx="3">
                  <c:v>417.94</c:v>
                </c:pt>
                <c:pt idx="4">
                  <c:v>384.45</c:v>
                </c:pt>
              </c:numCache>
            </c:numRef>
          </c:val>
          <c:smooth val="0"/>
          <c:extLst>
            <c:ext xmlns:c16="http://schemas.microsoft.com/office/drawing/2014/chart" uri="{C3380CC4-5D6E-409C-BE32-E72D297353CC}">
              <c16:uniqueId val="{00000004-E21B-43A5-9DCC-21476AC5D77B}"/>
            </c:ext>
          </c:extLst>
        </c:ser>
        <c:dLbls>
          <c:showLegendKey val="0"/>
          <c:showVal val="0"/>
          <c:showCatName val="0"/>
          <c:showSerName val="0"/>
          <c:showPercent val="0"/>
          <c:showBubbleSize val="0"/>
        </c:dLbls>
        <c:marker val="1"/>
        <c:smooth val="0"/>
        <c:axId val="481828207"/>
        <c:axId val="2106935951"/>
      </c:lineChart>
      <c:catAx>
        <c:axId val="474600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2107119311"/>
        <c:crosses val="autoZero"/>
        <c:auto val="1"/>
        <c:lblAlgn val="ctr"/>
        <c:lblOffset val="100"/>
        <c:noMultiLvlLbl val="0"/>
      </c:catAx>
      <c:valAx>
        <c:axId val="2107119311"/>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k-SK" noProof="1"/>
                  <a:t>%</a:t>
                </a:r>
                <a:r>
                  <a:rPr lang="sk-SK" baseline="0" noProof="1"/>
                  <a:t> of students</a:t>
                </a:r>
                <a:endParaRPr lang="sk-SK" noProof="1"/>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474600239"/>
        <c:crosses val="autoZero"/>
        <c:crossBetween val="between"/>
      </c:valAx>
      <c:valAx>
        <c:axId val="2106935951"/>
        <c:scaling>
          <c:orientation val="minMax"/>
          <c:max val="505"/>
          <c:min val="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k-SK" noProof="1"/>
                  <a:t>PISA science score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title>
        <c:numFmt formatCode="0" sourceLinked="0"/>
        <c:majorTickMark val="in"/>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481828207"/>
        <c:crosses val="max"/>
        <c:crossBetween val="between"/>
      </c:valAx>
      <c:catAx>
        <c:axId val="481828207"/>
        <c:scaling>
          <c:orientation val="minMax"/>
        </c:scaling>
        <c:delete val="1"/>
        <c:axPos val="b"/>
        <c:numFmt formatCode="General" sourceLinked="1"/>
        <c:majorTickMark val="out"/>
        <c:minorTickMark val="none"/>
        <c:tickLblPos val="nextTo"/>
        <c:crossAx val="210693595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k-SK"/>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sk-SK" sz="2000" b="1" i="0" u="none" strike="noStrike" baseline="0" noProof="1">
                <a:effectLst/>
              </a:rPr>
              <a:t>„I was threatened by other students.“ </a:t>
            </a:r>
            <a:endParaRPr lang="sk-SK" sz="2000" b="1" noProof="1"/>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sk-SK"/>
        </a:p>
      </c:txPr>
    </c:title>
    <c:autoTitleDeleted val="0"/>
    <c:plotArea>
      <c:layout/>
      <c:barChart>
        <c:barDir val="col"/>
        <c:grouping val="clustered"/>
        <c:varyColors val="0"/>
        <c:ser>
          <c:idx val="0"/>
          <c:order val="0"/>
          <c:tx>
            <c:strRef>
              <c:f>Bullying!$C$13:$C$14</c:f>
              <c:strCache>
                <c:ptCount val="2"/>
                <c:pt idx="0">
                  <c:v>SVK-2025</c:v>
                </c:pt>
                <c:pt idx="1">
                  <c:v>%</c:v>
                </c:pt>
              </c:strCache>
            </c:strRef>
          </c:tx>
          <c:spPr>
            <a:solidFill>
              <a:srgbClr val="000EC7"/>
            </a:solidFill>
            <a:ln>
              <a:noFill/>
            </a:ln>
            <a:effectLst/>
          </c:spPr>
          <c:invertIfNegative val="0"/>
          <c:cat>
            <c:strRef>
              <c:f>Bullying!$B$15:$B$18</c:f>
              <c:strCache>
                <c:ptCount val="4"/>
                <c:pt idx="0">
                  <c:v>Never or almost never</c:v>
                </c:pt>
                <c:pt idx="1">
                  <c:v>A few times a year</c:v>
                </c:pt>
                <c:pt idx="2">
                  <c:v>A few times a month</c:v>
                </c:pt>
                <c:pt idx="3">
                  <c:v>Once a week or more</c:v>
                </c:pt>
              </c:strCache>
            </c:strRef>
          </c:cat>
          <c:val>
            <c:numRef>
              <c:f>Bullying!$C$15:$C$18</c:f>
              <c:numCache>
                <c:formatCode>0.00%</c:formatCode>
                <c:ptCount val="4"/>
                <c:pt idx="0">
                  <c:v>0.90269999999999995</c:v>
                </c:pt>
                <c:pt idx="1">
                  <c:v>6.0299999999999999E-2</c:v>
                </c:pt>
                <c:pt idx="2">
                  <c:v>1.77E-2</c:v>
                </c:pt>
                <c:pt idx="3">
                  <c:v>1.9300000000000001E-2</c:v>
                </c:pt>
              </c:numCache>
            </c:numRef>
          </c:val>
          <c:extLst>
            <c:ext xmlns:c16="http://schemas.microsoft.com/office/drawing/2014/chart" uri="{C3380CC4-5D6E-409C-BE32-E72D297353CC}">
              <c16:uniqueId val="{00000000-0A6E-419E-A0D4-94FE9F0208CE}"/>
            </c:ext>
          </c:extLst>
        </c:ser>
        <c:ser>
          <c:idx val="4"/>
          <c:order val="2"/>
          <c:tx>
            <c:strRef>
              <c:f>Bullying!$K$13:$K$14</c:f>
              <c:strCache>
                <c:ptCount val="2"/>
                <c:pt idx="0">
                  <c:v>SVK-2018</c:v>
                </c:pt>
                <c:pt idx="1">
                  <c:v>%</c:v>
                </c:pt>
              </c:strCache>
            </c:strRef>
          </c:tx>
          <c:spPr>
            <a:solidFill>
              <a:srgbClr val="FF6500"/>
            </a:solidFill>
            <a:ln>
              <a:noFill/>
            </a:ln>
            <a:effectLst/>
          </c:spPr>
          <c:invertIfNegative val="0"/>
          <c:cat>
            <c:strRef>
              <c:f>Bullying!$B$15:$B$18</c:f>
              <c:strCache>
                <c:ptCount val="4"/>
                <c:pt idx="0">
                  <c:v>Never or almost never</c:v>
                </c:pt>
                <c:pt idx="1">
                  <c:v>A few times a year</c:v>
                </c:pt>
                <c:pt idx="2">
                  <c:v>A few times a month</c:v>
                </c:pt>
                <c:pt idx="3">
                  <c:v>Once a week or more</c:v>
                </c:pt>
              </c:strCache>
            </c:strRef>
          </c:cat>
          <c:val>
            <c:numRef>
              <c:f>Bullying!$K$15:$K$18</c:f>
              <c:numCache>
                <c:formatCode>0.00%</c:formatCode>
                <c:ptCount val="4"/>
                <c:pt idx="0">
                  <c:v>0.77270000000000005</c:v>
                </c:pt>
                <c:pt idx="1">
                  <c:v>0.13220000000000001</c:v>
                </c:pt>
                <c:pt idx="2">
                  <c:v>7.4700000000000003E-2</c:v>
                </c:pt>
                <c:pt idx="3">
                  <c:v>2.0400000000000001E-2</c:v>
                </c:pt>
              </c:numCache>
            </c:numRef>
          </c:val>
          <c:extLst>
            <c:ext xmlns:c16="http://schemas.microsoft.com/office/drawing/2014/chart" uri="{C3380CC4-5D6E-409C-BE32-E72D297353CC}">
              <c16:uniqueId val="{00000001-0A6E-419E-A0D4-94FE9F0208CE}"/>
            </c:ext>
          </c:extLst>
        </c:ser>
        <c:dLbls>
          <c:showLegendKey val="0"/>
          <c:showVal val="0"/>
          <c:showCatName val="0"/>
          <c:showSerName val="0"/>
          <c:showPercent val="0"/>
          <c:showBubbleSize val="0"/>
        </c:dLbls>
        <c:gapWidth val="150"/>
        <c:axId val="208914192"/>
        <c:axId val="208904112"/>
      </c:barChart>
      <c:lineChart>
        <c:grouping val="standard"/>
        <c:varyColors val="0"/>
        <c:ser>
          <c:idx val="1"/>
          <c:order val="1"/>
          <c:tx>
            <c:strRef>
              <c:f>Bullying!$D$13:$D$14</c:f>
              <c:strCache>
                <c:ptCount val="2"/>
                <c:pt idx="0">
                  <c:v>SVK-2025</c:v>
                </c:pt>
                <c:pt idx="1">
                  <c:v>Science</c:v>
                </c:pt>
              </c:strCache>
            </c:strRef>
          </c:tx>
          <c:spPr>
            <a:ln w="28575" cap="rnd">
              <a:solidFill>
                <a:srgbClr val="000EC7"/>
              </a:solidFill>
              <a:round/>
            </a:ln>
            <a:effectLst/>
          </c:spPr>
          <c:marker>
            <c:symbol val="circle"/>
            <c:size val="5"/>
            <c:spPr>
              <a:solidFill>
                <a:srgbClr val="000EC7"/>
              </a:solidFill>
              <a:ln w="9525">
                <a:solidFill>
                  <a:srgbClr val="000EC7"/>
                </a:solidFill>
              </a:ln>
              <a:effectLst/>
            </c:spPr>
          </c:marker>
          <c:cat>
            <c:strRef>
              <c:f>Bullying!$B$15:$B$18</c:f>
              <c:strCache>
                <c:ptCount val="4"/>
                <c:pt idx="0">
                  <c:v>Never or almost never</c:v>
                </c:pt>
                <c:pt idx="1">
                  <c:v>A few times a year</c:v>
                </c:pt>
                <c:pt idx="2">
                  <c:v>A few times a month</c:v>
                </c:pt>
                <c:pt idx="3">
                  <c:v>Once a week or more</c:v>
                </c:pt>
              </c:strCache>
            </c:strRef>
          </c:cat>
          <c:val>
            <c:numRef>
              <c:f>Bullying!$D$15:$D$18</c:f>
              <c:numCache>
                <c:formatCode>General</c:formatCode>
                <c:ptCount val="4"/>
                <c:pt idx="0">
                  <c:v>483.08</c:v>
                </c:pt>
                <c:pt idx="1">
                  <c:v>451.04</c:v>
                </c:pt>
                <c:pt idx="2">
                  <c:v>434.58</c:v>
                </c:pt>
                <c:pt idx="3">
                  <c:v>424.48</c:v>
                </c:pt>
              </c:numCache>
            </c:numRef>
          </c:val>
          <c:smooth val="0"/>
          <c:extLst>
            <c:ext xmlns:c16="http://schemas.microsoft.com/office/drawing/2014/chart" uri="{C3380CC4-5D6E-409C-BE32-E72D297353CC}">
              <c16:uniqueId val="{00000002-0A6E-419E-A0D4-94FE9F0208CE}"/>
            </c:ext>
          </c:extLst>
        </c:ser>
        <c:ser>
          <c:idx val="5"/>
          <c:order val="3"/>
          <c:tx>
            <c:strRef>
              <c:f>Bullying!$L$13:$L$14</c:f>
              <c:strCache>
                <c:ptCount val="2"/>
                <c:pt idx="0">
                  <c:v>SVK-2018</c:v>
                </c:pt>
                <c:pt idx="1">
                  <c:v>Science</c:v>
                </c:pt>
              </c:strCache>
            </c:strRef>
          </c:tx>
          <c:spPr>
            <a:ln w="28575" cap="rnd">
              <a:solidFill>
                <a:srgbClr val="FF6500"/>
              </a:solidFill>
              <a:round/>
            </a:ln>
            <a:effectLst/>
          </c:spPr>
          <c:marker>
            <c:symbol val="circle"/>
            <c:size val="5"/>
            <c:spPr>
              <a:solidFill>
                <a:srgbClr val="FF6500"/>
              </a:solidFill>
              <a:ln w="9525">
                <a:solidFill>
                  <a:srgbClr val="FF6500"/>
                </a:solidFill>
              </a:ln>
              <a:effectLst/>
            </c:spPr>
          </c:marker>
          <c:cat>
            <c:strRef>
              <c:f>Bullying!$B$15:$B$18</c:f>
              <c:strCache>
                <c:ptCount val="4"/>
                <c:pt idx="0">
                  <c:v>Never or almost never</c:v>
                </c:pt>
                <c:pt idx="1">
                  <c:v>A few times a year</c:v>
                </c:pt>
                <c:pt idx="2">
                  <c:v>A few times a month</c:v>
                </c:pt>
                <c:pt idx="3">
                  <c:v>Once a week or more</c:v>
                </c:pt>
              </c:strCache>
            </c:strRef>
          </c:cat>
          <c:val>
            <c:numRef>
              <c:f>Bullying!$L$15:$L$18</c:f>
              <c:numCache>
                <c:formatCode>General</c:formatCode>
                <c:ptCount val="4"/>
                <c:pt idx="0">
                  <c:v>482.11</c:v>
                </c:pt>
                <c:pt idx="1">
                  <c:v>433.36</c:v>
                </c:pt>
                <c:pt idx="2">
                  <c:v>420.14</c:v>
                </c:pt>
                <c:pt idx="3">
                  <c:v>436.95</c:v>
                </c:pt>
              </c:numCache>
            </c:numRef>
          </c:val>
          <c:smooth val="0"/>
          <c:extLst>
            <c:ext xmlns:c16="http://schemas.microsoft.com/office/drawing/2014/chart" uri="{C3380CC4-5D6E-409C-BE32-E72D297353CC}">
              <c16:uniqueId val="{00000003-0A6E-419E-A0D4-94FE9F0208CE}"/>
            </c:ext>
          </c:extLst>
        </c:ser>
        <c:dLbls>
          <c:showLegendKey val="0"/>
          <c:showVal val="0"/>
          <c:showCatName val="0"/>
          <c:showSerName val="0"/>
          <c:showPercent val="0"/>
          <c:showBubbleSize val="0"/>
        </c:dLbls>
        <c:marker val="1"/>
        <c:smooth val="0"/>
        <c:axId val="126734368"/>
        <c:axId val="126740608"/>
      </c:lineChart>
      <c:catAx>
        <c:axId val="208914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crossAx val="208904112"/>
        <c:crosses val="autoZero"/>
        <c:auto val="1"/>
        <c:lblAlgn val="ctr"/>
        <c:lblOffset val="100"/>
        <c:noMultiLvlLbl val="0"/>
      </c:catAx>
      <c:valAx>
        <c:axId val="2089041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k-SK" noProof="1"/>
                  <a:t>% of students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208914192"/>
        <c:crosses val="autoZero"/>
        <c:crossBetween val="between"/>
      </c:valAx>
      <c:valAx>
        <c:axId val="126740608"/>
        <c:scaling>
          <c:orientation val="minMax"/>
          <c:max val="505"/>
          <c:min val="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k-SK" noProof="1"/>
                  <a:t>PISA science score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title>
        <c:numFmt formatCode="General" sourceLinked="1"/>
        <c:majorTickMark val="in"/>
        <c:minorTickMark val="none"/>
        <c:tickLblPos val="nextTo"/>
        <c:spPr>
          <a:noFill/>
          <a:ln>
            <a:solidFill>
              <a:sysClr val="windowText" lastClr="000000">
                <a:lumMod val="50000"/>
                <a:lumOff val="50000"/>
              </a:sys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126734368"/>
        <c:crosses val="max"/>
        <c:crossBetween val="between"/>
      </c:valAx>
      <c:catAx>
        <c:axId val="126734368"/>
        <c:scaling>
          <c:orientation val="minMax"/>
        </c:scaling>
        <c:delete val="1"/>
        <c:axPos val="b"/>
        <c:numFmt formatCode="General" sourceLinked="1"/>
        <c:majorTickMark val="out"/>
        <c:minorTickMark val="none"/>
        <c:tickLblPos val="nextTo"/>
        <c:crossAx val="12674060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sk-S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k-SK"/>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sk-SK" sz="2000" b="1" noProof="1"/>
              <a:t>„There is</a:t>
            </a:r>
            <a:r>
              <a:rPr lang="sk-SK" sz="2000" b="1" baseline="0" noProof="1"/>
              <a:t> noise and disorder.“</a:t>
            </a:r>
            <a:endParaRPr lang="sk-SK" sz="2000" b="1" noProof="1"/>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sk-SK"/>
        </a:p>
      </c:txPr>
    </c:title>
    <c:autoTitleDeleted val="0"/>
    <c:plotArea>
      <c:layout/>
      <c:barChart>
        <c:barDir val="col"/>
        <c:grouping val="clustered"/>
        <c:varyColors val="0"/>
        <c:ser>
          <c:idx val="0"/>
          <c:order val="0"/>
          <c:tx>
            <c:strRef>
              <c:f>'Disciplinary climate'!$D$71:$D$72</c:f>
              <c:strCache>
                <c:ptCount val="2"/>
                <c:pt idx="0">
                  <c:v>SVK - 2025</c:v>
                </c:pt>
                <c:pt idx="1">
                  <c:v>%</c:v>
                </c:pt>
              </c:strCache>
            </c:strRef>
          </c:tx>
          <c:spPr>
            <a:solidFill>
              <a:srgbClr val="000EC7"/>
            </a:solidFill>
            <a:ln>
              <a:noFill/>
            </a:ln>
            <a:effectLst/>
          </c:spPr>
          <c:invertIfNegative val="0"/>
          <c:cat>
            <c:strRef>
              <c:f>'Disciplinary climate'!$C$73:$C$76</c:f>
              <c:strCache>
                <c:ptCount val="4"/>
                <c:pt idx="0">
                  <c:v>Never or almost never</c:v>
                </c:pt>
                <c:pt idx="1">
                  <c:v>Some lessons</c:v>
                </c:pt>
                <c:pt idx="2">
                  <c:v>Most lessons</c:v>
                </c:pt>
                <c:pt idx="3">
                  <c:v>Every lesson</c:v>
                </c:pt>
              </c:strCache>
            </c:strRef>
          </c:cat>
          <c:val>
            <c:numRef>
              <c:f>'Disciplinary climate'!$D$73:$D$76</c:f>
              <c:numCache>
                <c:formatCode>0.00%</c:formatCode>
                <c:ptCount val="4"/>
                <c:pt idx="0">
                  <c:v>0.34610000000000002</c:v>
                </c:pt>
                <c:pt idx="1">
                  <c:v>0.41860000000000003</c:v>
                </c:pt>
                <c:pt idx="2">
                  <c:v>0.16259999999999999</c:v>
                </c:pt>
                <c:pt idx="3">
                  <c:v>7.2700000000000001E-2</c:v>
                </c:pt>
              </c:numCache>
            </c:numRef>
          </c:val>
          <c:extLst>
            <c:ext xmlns:c16="http://schemas.microsoft.com/office/drawing/2014/chart" uri="{C3380CC4-5D6E-409C-BE32-E72D297353CC}">
              <c16:uniqueId val="{00000000-82F1-42F8-A560-17F1C50EB979}"/>
            </c:ext>
          </c:extLst>
        </c:ser>
        <c:ser>
          <c:idx val="2"/>
          <c:order val="2"/>
          <c:tx>
            <c:strRef>
              <c:f>'Disciplinary climate'!$H$71:$H$72</c:f>
              <c:strCache>
                <c:ptCount val="2"/>
                <c:pt idx="0">
                  <c:v>SVK - 2015</c:v>
                </c:pt>
                <c:pt idx="1">
                  <c:v>%</c:v>
                </c:pt>
              </c:strCache>
            </c:strRef>
          </c:tx>
          <c:spPr>
            <a:solidFill>
              <a:srgbClr val="FF6500"/>
            </a:solidFill>
            <a:ln>
              <a:noFill/>
            </a:ln>
            <a:effectLst/>
          </c:spPr>
          <c:invertIfNegative val="0"/>
          <c:cat>
            <c:strRef>
              <c:f>'Disciplinary climate'!$C$73:$C$76</c:f>
              <c:strCache>
                <c:ptCount val="4"/>
                <c:pt idx="0">
                  <c:v>Never or almost never</c:v>
                </c:pt>
                <c:pt idx="1">
                  <c:v>Some lessons</c:v>
                </c:pt>
                <c:pt idx="2">
                  <c:v>Most lessons</c:v>
                </c:pt>
                <c:pt idx="3">
                  <c:v>Every lesson</c:v>
                </c:pt>
              </c:strCache>
            </c:strRef>
          </c:cat>
          <c:val>
            <c:numRef>
              <c:f>'Disciplinary climate'!$H$73:$H$76</c:f>
              <c:numCache>
                <c:formatCode>0.00%</c:formatCode>
                <c:ptCount val="4"/>
                <c:pt idx="0">
                  <c:v>0.21640000000000001</c:v>
                </c:pt>
                <c:pt idx="1">
                  <c:v>0.4375</c:v>
                </c:pt>
                <c:pt idx="2">
                  <c:v>0.2379</c:v>
                </c:pt>
                <c:pt idx="3">
                  <c:v>0.10829999999999999</c:v>
                </c:pt>
              </c:numCache>
            </c:numRef>
          </c:val>
          <c:extLst>
            <c:ext xmlns:c16="http://schemas.microsoft.com/office/drawing/2014/chart" uri="{C3380CC4-5D6E-409C-BE32-E72D297353CC}">
              <c16:uniqueId val="{00000001-82F1-42F8-A560-17F1C50EB979}"/>
            </c:ext>
          </c:extLst>
        </c:ser>
        <c:dLbls>
          <c:showLegendKey val="0"/>
          <c:showVal val="0"/>
          <c:showCatName val="0"/>
          <c:showSerName val="0"/>
          <c:showPercent val="0"/>
          <c:showBubbleSize val="0"/>
        </c:dLbls>
        <c:gapWidth val="150"/>
        <c:axId val="1161701792"/>
        <c:axId val="1161702272"/>
      </c:barChart>
      <c:lineChart>
        <c:grouping val="standard"/>
        <c:varyColors val="0"/>
        <c:ser>
          <c:idx val="1"/>
          <c:order val="1"/>
          <c:tx>
            <c:strRef>
              <c:f>'Disciplinary climate'!$E$71:$E$72</c:f>
              <c:strCache>
                <c:ptCount val="2"/>
                <c:pt idx="0">
                  <c:v>SVK - 2025</c:v>
                </c:pt>
                <c:pt idx="1">
                  <c:v>Science</c:v>
                </c:pt>
              </c:strCache>
            </c:strRef>
          </c:tx>
          <c:spPr>
            <a:ln w="28575" cap="rnd">
              <a:solidFill>
                <a:srgbClr val="000EC7"/>
              </a:solidFill>
              <a:round/>
            </a:ln>
            <a:effectLst/>
          </c:spPr>
          <c:marker>
            <c:symbol val="circle"/>
            <c:size val="5"/>
            <c:spPr>
              <a:solidFill>
                <a:srgbClr val="000EC7"/>
              </a:solidFill>
              <a:ln w="9525">
                <a:solidFill>
                  <a:srgbClr val="000EC7"/>
                </a:solidFill>
              </a:ln>
              <a:effectLst/>
            </c:spPr>
          </c:marker>
          <c:cat>
            <c:strRef>
              <c:f>'Disciplinary climate'!$C$73:$C$76</c:f>
              <c:strCache>
                <c:ptCount val="4"/>
                <c:pt idx="0">
                  <c:v>Never or almost never</c:v>
                </c:pt>
                <c:pt idx="1">
                  <c:v>Some lessons</c:v>
                </c:pt>
                <c:pt idx="2">
                  <c:v>Most lessons</c:v>
                </c:pt>
                <c:pt idx="3">
                  <c:v>Every lesson</c:v>
                </c:pt>
              </c:strCache>
            </c:strRef>
          </c:cat>
          <c:val>
            <c:numRef>
              <c:f>'Disciplinary climate'!$E$73:$E$76</c:f>
              <c:numCache>
                <c:formatCode>General</c:formatCode>
                <c:ptCount val="4"/>
                <c:pt idx="0">
                  <c:v>497.12</c:v>
                </c:pt>
                <c:pt idx="1">
                  <c:v>482.81</c:v>
                </c:pt>
                <c:pt idx="2">
                  <c:v>456.55</c:v>
                </c:pt>
                <c:pt idx="3">
                  <c:v>417.64</c:v>
                </c:pt>
              </c:numCache>
            </c:numRef>
          </c:val>
          <c:smooth val="0"/>
          <c:extLst>
            <c:ext xmlns:c16="http://schemas.microsoft.com/office/drawing/2014/chart" uri="{C3380CC4-5D6E-409C-BE32-E72D297353CC}">
              <c16:uniqueId val="{00000002-82F1-42F8-A560-17F1C50EB979}"/>
            </c:ext>
          </c:extLst>
        </c:ser>
        <c:ser>
          <c:idx val="3"/>
          <c:order val="3"/>
          <c:tx>
            <c:strRef>
              <c:f>'Disciplinary climate'!$I$71:$I$72</c:f>
              <c:strCache>
                <c:ptCount val="2"/>
                <c:pt idx="0">
                  <c:v>SVK - 2015</c:v>
                </c:pt>
                <c:pt idx="1">
                  <c:v>Science</c:v>
                </c:pt>
              </c:strCache>
            </c:strRef>
          </c:tx>
          <c:spPr>
            <a:ln w="28575" cap="rnd">
              <a:solidFill>
                <a:srgbClr val="FF6500"/>
              </a:solidFill>
              <a:round/>
            </a:ln>
            <a:effectLst/>
          </c:spPr>
          <c:marker>
            <c:symbol val="circle"/>
            <c:size val="5"/>
            <c:spPr>
              <a:solidFill>
                <a:srgbClr val="FF6500"/>
              </a:solidFill>
              <a:ln w="9525">
                <a:solidFill>
                  <a:srgbClr val="FF6500"/>
                </a:solidFill>
              </a:ln>
              <a:effectLst/>
            </c:spPr>
          </c:marker>
          <c:cat>
            <c:strRef>
              <c:f>'Disciplinary climate'!$C$73:$C$76</c:f>
              <c:strCache>
                <c:ptCount val="4"/>
                <c:pt idx="0">
                  <c:v>Never or almost never</c:v>
                </c:pt>
                <c:pt idx="1">
                  <c:v>Some lessons</c:v>
                </c:pt>
                <c:pt idx="2">
                  <c:v>Most lessons</c:v>
                </c:pt>
                <c:pt idx="3">
                  <c:v>Every lesson</c:v>
                </c:pt>
              </c:strCache>
            </c:strRef>
          </c:cat>
          <c:val>
            <c:numRef>
              <c:f>'Disciplinary climate'!$I$73:$I$76</c:f>
              <c:numCache>
                <c:formatCode>General</c:formatCode>
                <c:ptCount val="4"/>
                <c:pt idx="0">
                  <c:v>490.18</c:v>
                </c:pt>
                <c:pt idx="1">
                  <c:v>481.07</c:v>
                </c:pt>
                <c:pt idx="2">
                  <c:v>450.17</c:v>
                </c:pt>
                <c:pt idx="3">
                  <c:v>420.23</c:v>
                </c:pt>
              </c:numCache>
            </c:numRef>
          </c:val>
          <c:smooth val="0"/>
          <c:extLst>
            <c:ext xmlns:c16="http://schemas.microsoft.com/office/drawing/2014/chart" uri="{C3380CC4-5D6E-409C-BE32-E72D297353CC}">
              <c16:uniqueId val="{00000003-82F1-42F8-A560-17F1C50EB979}"/>
            </c:ext>
          </c:extLst>
        </c:ser>
        <c:dLbls>
          <c:showLegendKey val="0"/>
          <c:showVal val="0"/>
          <c:showCatName val="0"/>
          <c:showSerName val="0"/>
          <c:showPercent val="0"/>
          <c:showBubbleSize val="0"/>
        </c:dLbls>
        <c:marker val="1"/>
        <c:smooth val="0"/>
        <c:axId val="1416363296"/>
        <c:axId val="1416359936"/>
      </c:lineChart>
      <c:catAx>
        <c:axId val="1161701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crossAx val="1161702272"/>
        <c:crosses val="autoZero"/>
        <c:auto val="1"/>
        <c:lblAlgn val="ctr"/>
        <c:lblOffset val="100"/>
        <c:noMultiLvlLbl val="0"/>
      </c:catAx>
      <c:valAx>
        <c:axId val="1161702272"/>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k-SK" noProof="1"/>
                  <a:t>% of students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1161701792"/>
        <c:crosses val="autoZero"/>
        <c:crossBetween val="between"/>
      </c:valAx>
      <c:valAx>
        <c:axId val="1416359936"/>
        <c:scaling>
          <c:orientation val="minMax"/>
          <c:max val="505"/>
          <c:min val="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k-SK" noProof="1"/>
                  <a:t>PISA science</a:t>
                </a:r>
                <a:r>
                  <a:rPr lang="sk-SK" baseline="0" noProof="1"/>
                  <a:t> score</a:t>
                </a:r>
                <a:endParaRPr lang="sk-SK" noProof="1"/>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k-SK"/>
            </a:p>
          </c:txPr>
        </c:title>
        <c:numFmt formatCode="General" sourceLinked="1"/>
        <c:majorTickMark val="in"/>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crossAx val="1416363296"/>
        <c:crosses val="max"/>
        <c:crossBetween val="between"/>
      </c:valAx>
      <c:catAx>
        <c:axId val="1416363296"/>
        <c:scaling>
          <c:orientation val="minMax"/>
        </c:scaling>
        <c:delete val="1"/>
        <c:axPos val="b"/>
        <c:numFmt formatCode="General" sourceLinked="1"/>
        <c:majorTickMark val="out"/>
        <c:minorTickMark val="none"/>
        <c:tickLblPos val="nextTo"/>
        <c:crossAx val="1416359936"/>
        <c:crosses val="autoZero"/>
        <c:auto val="1"/>
        <c:lblAlgn val="ctr"/>
        <c:lblOffset val="100"/>
        <c:noMultiLvlLbl val="0"/>
      </c:catAx>
      <c:spPr>
        <a:noFill/>
        <a:ln>
          <a:noFill/>
        </a:ln>
        <a:effectLst/>
      </c:spPr>
    </c:plotArea>
    <c:legend>
      <c:legendPos val="b"/>
      <c:layout>
        <c:manualLayout>
          <c:xMode val="edge"/>
          <c:yMode val="edge"/>
          <c:x val="3.0146851851851834E-2"/>
          <c:y val="0.89752857142857145"/>
          <c:w val="0.9232433333333333"/>
          <c:h val="8.7352380952380959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sk-S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k-S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1">
  <a:schemeClr val="accent1"/>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Reversed" id="22">
  <a:schemeClr val="accent2"/>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8681F5-78E1-410C-99D3-08B975DE5230}" type="datetimeFigureOut">
              <a:rPr lang="sk-SK" smtClean="0"/>
              <a:t>8. 9. 2026</a:t>
            </a:fld>
            <a:endParaRPr lang="sk-SK"/>
          </a:p>
        </p:txBody>
      </p:sp>
      <p:sp>
        <p:nvSpPr>
          <p:cNvPr id="4" name="Zástupný objekt pre obrázok snímk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4ACBF0-8C0D-47B6-A21C-EA2E655B73D4}" type="slidenum">
              <a:rPr lang="sk-SK" smtClean="0"/>
              <a:t>‹#›</a:t>
            </a:fld>
            <a:endParaRPr lang="sk-SK"/>
          </a:p>
        </p:txBody>
      </p:sp>
    </p:spTree>
    <p:extLst>
      <p:ext uri="{BB962C8B-B14F-4D97-AF65-F5344CB8AC3E}">
        <p14:creationId xmlns:p14="http://schemas.microsoft.com/office/powerpoint/2010/main" val="72152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0" marR="0" lvl="0" indent="0" algn="l" defTabSz="914400" rtl="0" eaLnBrk="1" fontAlgn="auto" latinLnBrk="0" hangingPunct="1">
              <a:lnSpc>
                <a:spcPct val="130000"/>
              </a:lnSpc>
              <a:spcBef>
                <a:spcPts val="0"/>
              </a:spcBef>
              <a:spcAft>
                <a:spcPts val="600"/>
              </a:spcAft>
              <a:buClrTx/>
              <a:buSzTx/>
              <a:buFont typeface="+mj-lt"/>
              <a:buNone/>
              <a:tabLst/>
              <a:defRPr/>
            </a:pPr>
            <a:r>
              <a:rPr lang="sk-SK" sz="1200" noProof="0">
                <a:solidFill>
                  <a:srgbClr val="000000">
                    <a:lumMod val="65000"/>
                    <a:lumOff val="35000"/>
                  </a:srgbClr>
                </a:solidFill>
                <a:latin typeface="Inter 24pt 24pt" panose="02000503000000020004" pitchFamily="2" charset="0"/>
              </a:rPr>
              <a:t>In Slovakia </a:t>
            </a:r>
            <a:r>
              <a:rPr lang="sk-SK" sz="1200" noProof="0" err="1">
                <a:solidFill>
                  <a:srgbClr val="000000">
                    <a:lumMod val="65000"/>
                    <a:lumOff val="35000"/>
                  </a:srgbClr>
                </a:solidFill>
                <a:latin typeface="Inter 24pt 24pt" panose="02000503000000020004" pitchFamily="2" charset="0"/>
              </a:rPr>
              <a:t>the</a:t>
            </a:r>
            <a:r>
              <a:rPr lang="sk-SK" sz="1200" noProof="0">
                <a:solidFill>
                  <a:srgbClr val="000000">
                    <a:lumMod val="65000"/>
                    <a:lumOff val="35000"/>
                  </a:srgbClr>
                </a:solidFill>
                <a:latin typeface="Inter 24pt 24pt" panose="02000503000000020004" pitchFamily="2" charset="0"/>
              </a:rPr>
              <a:t> s</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hare</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of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low</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performers</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declined</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(30,7% to 26,56%)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while</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share</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of top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performers</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increased</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(3,6% to 5,1%)</a:t>
            </a:r>
          </a:p>
          <a:p>
            <a:pPr>
              <a:lnSpc>
                <a:spcPct val="130000"/>
              </a:lnSpc>
              <a:spcAft>
                <a:spcPts val="600"/>
              </a:spcAft>
              <a:defRPr/>
            </a:pP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OECD –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low</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performers</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increased</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a:t>
            </a:r>
            <a:r>
              <a:rPr lang="sk-SK" err="1">
                <a:solidFill>
                  <a:srgbClr val="000000">
                    <a:lumMod val="65000"/>
                    <a:lumOff val="35000"/>
                  </a:srgbClr>
                </a:solidFill>
                <a:latin typeface="Inter 24pt 24pt" panose="02000503000000020004" pitchFamily="2" charset="0"/>
              </a:rPr>
              <a:t>from</a:t>
            </a:r>
            <a:r>
              <a:rPr lang="sk-SK">
                <a:solidFill>
                  <a:srgbClr val="000000">
                    <a:lumMod val="65000"/>
                    <a:lumOff val="35000"/>
                  </a:srgbClr>
                </a:solidFill>
                <a:latin typeface="Inter 24pt 24pt" panose="02000503000000020004" pitchFamily="2" charset="0"/>
              </a:rPr>
              <a:t> </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21,2% in 2015 to 26,07% in 2025; top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performers</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increased</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a:t>
            </a:r>
            <a:r>
              <a:rPr kumimoji="0" lang="sk-SK" sz="1200" b="0" i="0" u="none" strike="noStrike" kern="1200" cap="none" spc="0" normalizeH="0" baseline="0" err="1">
                <a:ln>
                  <a:noFill/>
                </a:ln>
                <a:solidFill>
                  <a:srgbClr val="000000">
                    <a:lumMod val="65000"/>
                    <a:lumOff val="35000"/>
                  </a:srgbClr>
                </a:solidFill>
                <a:effectLst/>
                <a:uLnTx/>
                <a:uFillTx/>
                <a:latin typeface="Inter 24pt 24pt" panose="02000503000000020004" pitchFamily="2" charset="0"/>
              </a:rPr>
              <a:t>slightly</a:t>
            </a:r>
            <a:r>
              <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rPr>
              <a:t> 7,8% in 2015 to 8,69% in 2025</a:t>
            </a:r>
            <a:endParaRPr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endParaRPr>
          </a:p>
          <a:p>
            <a:pPr marL="0" marR="0" lvl="0" indent="0" algn="l" defTabSz="914400" rtl="0" eaLnBrk="1" fontAlgn="auto" latinLnBrk="0" hangingPunct="1">
              <a:lnSpc>
                <a:spcPct val="130000"/>
              </a:lnSpc>
              <a:spcBef>
                <a:spcPts val="0"/>
              </a:spcBef>
              <a:spcAft>
                <a:spcPts val="600"/>
              </a:spcAft>
              <a:buClrTx/>
              <a:buSzTx/>
              <a:buFont typeface="+mj-lt"/>
              <a:buNone/>
              <a:tabLst/>
              <a:defRPr/>
            </a:pPr>
            <a:r>
              <a:rPr lang="sk-SK" sz="1200">
                <a:solidFill>
                  <a:srgbClr val="000000">
                    <a:lumMod val="65000"/>
                    <a:lumOff val="35000"/>
                  </a:srgbClr>
                </a:solidFill>
                <a:latin typeface="Inter 24pt 24pt" panose="02000503000000020004" pitchFamily="2" charset="0"/>
              </a:rPr>
              <a:t>Slovakia </a:t>
            </a:r>
            <a:r>
              <a:rPr lang="sk-SK" sz="1200" err="1">
                <a:solidFill>
                  <a:srgbClr val="000000">
                    <a:lumMod val="65000"/>
                    <a:lumOff val="35000"/>
                  </a:srgbClr>
                </a:solidFill>
                <a:latin typeface="Inter 24pt 24pt" panose="02000503000000020004" pitchFamily="2" charset="0"/>
              </a:rPr>
              <a:t>shows</a:t>
            </a:r>
            <a:r>
              <a:rPr lang="sk-SK" sz="1200">
                <a:solidFill>
                  <a:srgbClr val="000000">
                    <a:lumMod val="65000"/>
                    <a:lumOff val="35000"/>
                  </a:srgbClr>
                </a:solidFill>
                <a:latin typeface="Inter 24pt 24pt" panose="02000503000000020004" pitchFamily="2" charset="0"/>
              </a:rPr>
              <a:t> most of </a:t>
            </a:r>
            <a:r>
              <a:rPr lang="sk-SK" sz="1200" err="1">
                <a:solidFill>
                  <a:srgbClr val="000000">
                    <a:lumMod val="65000"/>
                    <a:lumOff val="35000"/>
                  </a:srgbClr>
                </a:solidFill>
                <a:latin typeface="Inter 24pt 24pt" panose="02000503000000020004" pitchFamily="2" charset="0"/>
              </a:rPr>
              <a:t>the</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improvement</a:t>
            </a:r>
            <a:r>
              <a:rPr lang="sk-SK" sz="1200">
                <a:solidFill>
                  <a:srgbClr val="000000">
                    <a:lumMod val="65000"/>
                    <a:lumOff val="35000"/>
                  </a:srgbClr>
                </a:solidFill>
                <a:latin typeface="Inter 24pt 24pt" panose="02000503000000020004" pitchFamily="2" charset="0"/>
              </a:rPr>
              <a:t> in </a:t>
            </a:r>
            <a:r>
              <a:rPr lang="sk-SK" sz="1200" err="1">
                <a:solidFill>
                  <a:srgbClr val="000000">
                    <a:lumMod val="65000"/>
                    <a:lumOff val="35000"/>
                  </a:srgbClr>
                </a:solidFill>
                <a:latin typeface="Inter 24pt 24pt" panose="02000503000000020004" pitchFamily="2" charset="0"/>
              </a:rPr>
              <a:t>the</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middle</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profficiency</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levels</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Levels</a:t>
            </a:r>
            <a:r>
              <a:rPr lang="sk-SK" sz="1200">
                <a:solidFill>
                  <a:srgbClr val="000000">
                    <a:lumMod val="65000"/>
                    <a:lumOff val="35000"/>
                  </a:srgbClr>
                </a:solidFill>
                <a:latin typeface="Inter 24pt 24pt" panose="02000503000000020004" pitchFamily="2" charset="0"/>
              </a:rPr>
              <a:t> 2, 3 and 4), </a:t>
            </a:r>
            <a:r>
              <a:rPr lang="sk-SK" sz="1200" err="1">
                <a:solidFill>
                  <a:srgbClr val="000000">
                    <a:lumMod val="65000"/>
                    <a:lumOff val="35000"/>
                  </a:srgbClr>
                </a:solidFill>
                <a:latin typeface="Inter 24pt 24pt" panose="02000503000000020004" pitchFamily="2" charset="0"/>
              </a:rPr>
              <a:t>significant</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gaps</a:t>
            </a:r>
            <a:r>
              <a:rPr lang="sk-SK" sz="1200">
                <a:solidFill>
                  <a:srgbClr val="000000">
                    <a:lumMod val="65000"/>
                    <a:lumOff val="35000"/>
                  </a:srgbClr>
                </a:solidFill>
                <a:latin typeface="Inter 24pt 24pt" panose="02000503000000020004" pitchFamily="2" charset="0"/>
              </a:rPr>
              <a:t> to OECD </a:t>
            </a:r>
            <a:r>
              <a:rPr lang="sk-SK" sz="1200" err="1">
                <a:solidFill>
                  <a:srgbClr val="000000">
                    <a:lumMod val="65000"/>
                    <a:lumOff val="35000"/>
                  </a:srgbClr>
                </a:solidFill>
                <a:latin typeface="Inter 24pt 24pt" panose="02000503000000020004" pitchFamily="2" charset="0"/>
              </a:rPr>
              <a:t>still</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remain</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among</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the</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low</a:t>
            </a:r>
            <a:r>
              <a:rPr lang="sk-SK" sz="1200">
                <a:solidFill>
                  <a:srgbClr val="000000">
                    <a:lumMod val="65000"/>
                    <a:lumOff val="35000"/>
                  </a:srgbClr>
                </a:solidFill>
                <a:latin typeface="Inter 24pt 24pt" panose="02000503000000020004" pitchFamily="2" charset="0"/>
              </a:rPr>
              <a:t> and top </a:t>
            </a:r>
            <a:r>
              <a:rPr lang="sk-SK" sz="1200" err="1">
                <a:solidFill>
                  <a:srgbClr val="000000">
                    <a:lumMod val="65000"/>
                    <a:lumOff val="35000"/>
                  </a:srgbClr>
                </a:solidFill>
                <a:latin typeface="Inter 24pt 24pt" panose="02000503000000020004" pitchFamily="2" charset="0"/>
              </a:rPr>
              <a:t>performers</a:t>
            </a:r>
            <a:r>
              <a:rPr lang="sk-SK" sz="1200">
                <a:solidFill>
                  <a:srgbClr val="000000">
                    <a:lumMod val="65000"/>
                    <a:lumOff val="35000"/>
                  </a:srgbClr>
                </a:solidFill>
                <a:latin typeface="Inter 24pt 24pt" panose="02000503000000020004" pitchFamily="2" charset="0"/>
              </a:rPr>
              <a:t>.</a:t>
            </a:r>
          </a:p>
          <a:p>
            <a:pPr marL="0" marR="0" lvl="0" indent="0" algn="l" defTabSz="914400" rtl="0" eaLnBrk="1" fontAlgn="auto" latinLnBrk="0" hangingPunct="1">
              <a:lnSpc>
                <a:spcPct val="130000"/>
              </a:lnSpc>
              <a:spcBef>
                <a:spcPts val="0"/>
              </a:spcBef>
              <a:spcAft>
                <a:spcPts val="600"/>
              </a:spcAft>
              <a:buClrTx/>
              <a:buSzTx/>
              <a:buFont typeface="+mj-lt"/>
              <a:buNone/>
              <a:tabLst/>
              <a:defRPr/>
            </a:pPr>
            <a:r>
              <a:rPr lang="en-US" sz="1200" kern="1200">
                <a:solidFill>
                  <a:schemeClr val="tx1"/>
                </a:solidFill>
                <a:effectLst/>
                <a:latin typeface="+mn-lt"/>
                <a:ea typeface="+mn-ea"/>
                <a:cs typeface="+mn-cs"/>
              </a:rPr>
              <a:t>Between 2015 and 2025, Slovakia consistently scored below the OECD average in all three domains, but the gap evolved differently across subjects. The largest improvement occurred in science, where Slovakia's average score increased from 461 points in 2015 to 475 points in 2025, reducing the gap with the OECD average from 32 to only 9 points. In contrast, reading performance remained largely stagnant, fluctuating between 447 and 458 points and remaining about 19 points below the OECD average in 2025. Mathematics showed a decline from its peak of 486 points in 2018 to 469 points in 2025, although the gap with the OECD narrowed because OECD mathematics performance also decreased substantially over the same period.</a:t>
            </a:r>
            <a:endPar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endParaRPr>
          </a:p>
          <a:p>
            <a:r>
              <a:rPr lang="en-US" sz="1200" kern="1200">
                <a:solidFill>
                  <a:schemeClr val="tx1"/>
                </a:solidFill>
                <a:effectLst/>
                <a:latin typeface="+mn-lt"/>
                <a:ea typeface="+mn-ea"/>
                <a:cs typeface="+mn-cs"/>
              </a:rPr>
              <a:t>Science results are closer to the OECD profile. Approximately 73.4% of Slovak students achieved at least Level 2, slightly above the OECD average of 71.9%. Slovakia also had a somewhat larger proportion of students at Level 3, indicating a strong concentration in the middle of the performance distribution. Nevertheless, only 5.1% of students reached Levels 5 and 6, compared with 8.7% across the OECD, highlighting a continuing deficit among the highest achievers.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Looking at trends over time, the most notable improvement occurred in science. The share of students below Level 2 declined from 30.7% in 2015 to 26.6% in 2025, while the proportion reaching Levels 4–6 increased from 16.9% to 21.3%. This shift is consistent with the substantial rise in average science scores observed over the same period.</a:t>
            </a:r>
            <a:endParaRPr kumimoji="0" lang="sk-SK" sz="1200" b="0" i="0" u="none" strike="noStrike" kern="1200" cap="none" spc="0" normalizeH="0" baseline="0">
              <a:ln>
                <a:noFill/>
              </a:ln>
              <a:solidFill>
                <a:srgbClr val="000000">
                  <a:lumMod val="65000"/>
                  <a:lumOff val="35000"/>
                </a:srgbClr>
              </a:solidFill>
              <a:effectLst/>
              <a:uLnTx/>
              <a:uFillTx/>
              <a:latin typeface="Inter 24pt 24pt" panose="02000503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Overall, the results suggest that Slovakia's greatest success during the period was the improvement in science literacy, while reading remains the weakest area. The education system appears relatively effective at ensuring that many students achieve basic proficiency, particularly in mathematics and science, but less effective at developing a larger group of high-achieving students capable of reaching the highest proficiency levels.</a:t>
            </a:r>
            <a:endParaRPr lang="sk-SK"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A common feature across all three domains is the concentration of Slovak students in the middle proficiency levels, particularly Levels 2 and 3. Compared with the OECD average, Slovakia is generally less successful in producing top performers, especially in reading and science, but often achieves similar or slightly better outcomes around the baseline proficiency threshold.</a:t>
            </a:r>
            <a:endParaRPr lang="sk-SK" sz="1200" kern="1200">
              <a:solidFill>
                <a:schemeClr val="tx1"/>
              </a:solidFill>
              <a:effectLst/>
              <a:latin typeface="+mn-lt"/>
              <a:ea typeface="+mn-ea"/>
              <a:cs typeface="+mn-cs"/>
            </a:endParaRPr>
          </a:p>
          <a:p>
            <a:endParaRPr lang="sk-SK"/>
          </a:p>
        </p:txBody>
      </p:sp>
      <p:sp>
        <p:nvSpPr>
          <p:cNvPr id="4" name="Zástupný objekt pre číslo snímky 3"/>
          <p:cNvSpPr>
            <a:spLocks noGrp="1"/>
          </p:cNvSpPr>
          <p:nvPr>
            <p:ph type="sldNum" sz="quarter" idx="5"/>
          </p:nvPr>
        </p:nvSpPr>
        <p:spPr/>
        <p:txBody>
          <a:bodyPr/>
          <a:lstStyle/>
          <a:p>
            <a:fld id="{EB4ACBF0-8C0D-47B6-A21C-EA2E655B73D4}" type="slidenum">
              <a:rPr lang="sk-SK" smtClean="0"/>
              <a:t>3</a:t>
            </a:fld>
            <a:endParaRPr lang="sk-SK"/>
          </a:p>
        </p:txBody>
      </p:sp>
    </p:spTree>
    <p:extLst>
      <p:ext uri="{BB962C8B-B14F-4D97-AF65-F5344CB8AC3E}">
        <p14:creationId xmlns:p14="http://schemas.microsoft.com/office/powerpoint/2010/main" val="3552668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A04FB-804D-EB52-EB14-B471F996FC57}"/>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853181DC-3CB3-7C38-83A3-DB889BCC3E97}"/>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ABB78509-A3E1-F6C3-8A44-DBD40619560F}"/>
              </a:ext>
            </a:extLst>
          </p:cNvPr>
          <p:cNvSpPr>
            <a:spLocks noGrp="1"/>
          </p:cNvSpPr>
          <p:nvPr>
            <p:ph type="body" idx="1"/>
          </p:nvPr>
        </p:nvSpPr>
        <p:spPr/>
        <p:txBody>
          <a:bodyPr/>
          <a:lstStyle/>
          <a:p>
            <a:endParaRPr lang="sk-SK"/>
          </a:p>
        </p:txBody>
      </p:sp>
      <p:sp>
        <p:nvSpPr>
          <p:cNvPr id="4" name="Zástupný objekt pre číslo snímky 3">
            <a:extLst>
              <a:ext uri="{FF2B5EF4-FFF2-40B4-BE49-F238E27FC236}">
                <a16:creationId xmlns:a16="http://schemas.microsoft.com/office/drawing/2014/main" id="{5A572A25-768D-7519-0411-F964F816F029}"/>
              </a:ext>
            </a:extLst>
          </p:cNvPr>
          <p:cNvSpPr>
            <a:spLocks noGrp="1"/>
          </p:cNvSpPr>
          <p:nvPr>
            <p:ph type="sldNum" sz="quarter" idx="5"/>
          </p:nvPr>
        </p:nvSpPr>
        <p:spPr/>
        <p:txBody>
          <a:bodyPr/>
          <a:lstStyle/>
          <a:p>
            <a:fld id="{EB4ACBF0-8C0D-47B6-A21C-EA2E655B73D4}" type="slidenum">
              <a:rPr lang="sk-SK" smtClean="0"/>
              <a:t>13</a:t>
            </a:fld>
            <a:endParaRPr lang="sk-SK"/>
          </a:p>
        </p:txBody>
      </p:sp>
    </p:spTree>
    <p:extLst>
      <p:ext uri="{BB962C8B-B14F-4D97-AF65-F5344CB8AC3E}">
        <p14:creationId xmlns:p14="http://schemas.microsoft.com/office/powerpoint/2010/main" val="298219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a:t>Trend </a:t>
            </a:r>
            <a:r>
              <a:rPr lang="sk-SK" err="1"/>
              <a:t>line</a:t>
            </a:r>
            <a:r>
              <a:rPr lang="sk-SK"/>
              <a:t> </a:t>
            </a:r>
            <a:r>
              <a:rPr lang="sk-SK" err="1"/>
              <a:t>for</a:t>
            </a:r>
            <a:r>
              <a:rPr lang="sk-SK"/>
              <a:t> </a:t>
            </a:r>
            <a:r>
              <a:rPr lang="sk-SK" err="1"/>
              <a:t>Czech</a:t>
            </a:r>
            <a:r>
              <a:rPr lang="sk-SK"/>
              <a:t> </a:t>
            </a:r>
            <a:r>
              <a:rPr lang="sk-SK" err="1"/>
              <a:t>republic</a:t>
            </a:r>
            <a:r>
              <a:rPr lang="sk-SK"/>
              <a:t> </a:t>
            </a:r>
            <a:r>
              <a:rPr lang="sk-SK" err="1"/>
              <a:t>is</a:t>
            </a:r>
            <a:r>
              <a:rPr lang="sk-SK"/>
              <a:t> </a:t>
            </a:r>
            <a:r>
              <a:rPr lang="sk-SK" err="1"/>
              <a:t>not</a:t>
            </a:r>
            <a:r>
              <a:rPr lang="sk-SK"/>
              <a:t> </a:t>
            </a:r>
            <a:r>
              <a:rPr lang="sk-SK" err="1"/>
              <a:t>visible</a:t>
            </a:r>
            <a:r>
              <a:rPr lang="sk-SK"/>
              <a:t> </a:t>
            </a:r>
            <a:r>
              <a:rPr lang="sk-SK" err="1"/>
              <a:t>because</a:t>
            </a:r>
            <a:r>
              <a:rPr lang="sk-SK"/>
              <a:t> </a:t>
            </a:r>
            <a:r>
              <a:rPr lang="sk-SK" err="1"/>
              <a:t>the</a:t>
            </a:r>
            <a:r>
              <a:rPr lang="sk-SK"/>
              <a:t> </a:t>
            </a:r>
            <a:r>
              <a:rPr lang="sk-SK" err="1"/>
              <a:t>results</a:t>
            </a:r>
            <a:r>
              <a:rPr lang="sk-SK"/>
              <a:t> </a:t>
            </a:r>
            <a:r>
              <a:rPr lang="sk-SK" err="1"/>
              <a:t>match</a:t>
            </a:r>
            <a:r>
              <a:rPr lang="sk-SK"/>
              <a:t> </a:t>
            </a:r>
            <a:r>
              <a:rPr lang="sk-SK" err="1"/>
              <a:t>Austria</a:t>
            </a:r>
            <a:r>
              <a:rPr lang="sk-SK"/>
              <a:t> </a:t>
            </a:r>
            <a:r>
              <a:rPr lang="sk-SK" err="1"/>
              <a:t>exactly</a:t>
            </a:r>
            <a:r>
              <a:rPr lang="sk-SK"/>
              <a:t>.</a:t>
            </a:r>
          </a:p>
          <a:p>
            <a:r>
              <a:rPr lang="en-US" sz="1200" kern="1200">
                <a:solidFill>
                  <a:schemeClr val="tx1"/>
                </a:solidFill>
                <a:effectLst/>
                <a:latin typeface="+mn-lt"/>
                <a:ea typeface="+mn-ea"/>
                <a:cs typeface="+mn-cs"/>
              </a:rPr>
              <a:t>Using Level 2 as the baseline proficiency threshold, mathematics represents Slovakia's strongest domain. In 2025, 68.2% of Slovak students reached at least Level 2, compared with 62.2% across the OECD. Moreover, Slovakia had a larger share of students at Levels 3–5 than the OECD average, suggesting relatively strong middle and upper-middle mathematical performance. However, the proportion of top performers at Level 6 remained virtually identical to the OECD average</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Performance improved between 2015 and 2018, but deteriorated after 2018, particularly through increases in the proportions of students at lower proficiency levels. Despite this decline, Slovakia remained comparatively strong in mathematics relative to the OECD average in 2025.</a:t>
            </a:r>
            <a:endParaRPr lang="sk-SK" sz="1200" kern="1200">
              <a:solidFill>
                <a:schemeClr val="tx1"/>
              </a:solidFill>
              <a:effectLst/>
              <a:latin typeface="+mn-lt"/>
              <a:ea typeface="+mn-ea"/>
              <a:cs typeface="+mn-cs"/>
            </a:endParaRPr>
          </a:p>
          <a:p>
            <a:endParaRPr lang="sk-SK"/>
          </a:p>
        </p:txBody>
      </p:sp>
      <p:sp>
        <p:nvSpPr>
          <p:cNvPr id="4" name="Zástupný objekt pre číslo snímky 3"/>
          <p:cNvSpPr>
            <a:spLocks noGrp="1"/>
          </p:cNvSpPr>
          <p:nvPr>
            <p:ph type="sldNum" sz="quarter" idx="5"/>
          </p:nvPr>
        </p:nvSpPr>
        <p:spPr/>
        <p:txBody>
          <a:bodyPr/>
          <a:lstStyle/>
          <a:p>
            <a:fld id="{EB4ACBF0-8C0D-47B6-A21C-EA2E655B73D4}" type="slidenum">
              <a:rPr lang="sk-SK" smtClean="0"/>
              <a:t>4</a:t>
            </a:fld>
            <a:endParaRPr lang="sk-SK"/>
          </a:p>
        </p:txBody>
      </p:sp>
    </p:spTree>
    <p:extLst>
      <p:ext uri="{BB962C8B-B14F-4D97-AF65-F5344CB8AC3E}">
        <p14:creationId xmlns:p14="http://schemas.microsoft.com/office/powerpoint/2010/main" val="2745542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sz="1200" kern="1200">
                <a:solidFill>
                  <a:schemeClr val="tx1"/>
                </a:solidFill>
                <a:effectLst/>
                <a:latin typeface="+mn-lt"/>
                <a:ea typeface="+mn-ea"/>
                <a:cs typeface="+mn-cs"/>
              </a:rPr>
              <a:t>Reading presents the greatest challenge. In 2025, 34.4% of Slovak students performed below Level 2, compared with 30.1% across the OECD. Furthermore, only 3.1% of Slovak students reached Levels 5 or 6, less than half the OECD average of 7.4%. The reading distribution therefore indicates both a larger proportion of low performers and a shortage of high-performing students.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Reading shows little evidence of long-term improvement. The proportion of students below Level 2 increased from 32.1% in 2015 to 34.4% in 2025, while the share of students achieving Levels 4–6 declined from 17.4% to 15.5%. These changes suggest a gradual weakening of reading proficiency over the decade.</a:t>
            </a:r>
            <a:endParaRPr lang="sk-SK" sz="1200" kern="1200">
              <a:solidFill>
                <a:schemeClr val="tx1"/>
              </a:solidFill>
              <a:effectLst/>
              <a:latin typeface="+mn-lt"/>
              <a:ea typeface="+mn-ea"/>
              <a:cs typeface="+mn-cs"/>
            </a:endParaRPr>
          </a:p>
          <a:p>
            <a:endParaRPr lang="sk-SK"/>
          </a:p>
          <a:p>
            <a:endParaRPr lang="sk-SK"/>
          </a:p>
        </p:txBody>
      </p:sp>
      <p:sp>
        <p:nvSpPr>
          <p:cNvPr id="4" name="Zástupný objekt pre číslo snímky 3"/>
          <p:cNvSpPr>
            <a:spLocks noGrp="1"/>
          </p:cNvSpPr>
          <p:nvPr>
            <p:ph type="sldNum" sz="quarter" idx="5"/>
          </p:nvPr>
        </p:nvSpPr>
        <p:spPr/>
        <p:txBody>
          <a:bodyPr/>
          <a:lstStyle/>
          <a:p>
            <a:fld id="{EB4ACBF0-8C0D-47B6-A21C-EA2E655B73D4}" type="slidenum">
              <a:rPr lang="sk-SK" smtClean="0"/>
              <a:t>5</a:t>
            </a:fld>
            <a:endParaRPr lang="sk-SK"/>
          </a:p>
        </p:txBody>
      </p:sp>
    </p:spTree>
    <p:extLst>
      <p:ext uri="{BB962C8B-B14F-4D97-AF65-F5344CB8AC3E}">
        <p14:creationId xmlns:p14="http://schemas.microsoft.com/office/powerpoint/2010/main" val="2849732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0" marR="0" lvl="0" indent="0" algn="l" defTabSz="914400" rtl="0" eaLnBrk="1" fontAlgn="auto" latinLnBrk="0" hangingPunct="1">
              <a:lnSpc>
                <a:spcPct val="130000"/>
              </a:lnSpc>
              <a:spcBef>
                <a:spcPts val="0"/>
              </a:spcBef>
              <a:spcAft>
                <a:spcPts val="600"/>
              </a:spcAft>
              <a:buClrTx/>
              <a:buSzTx/>
              <a:buFont typeface="+mj-lt"/>
              <a:buNone/>
              <a:tabLst/>
              <a:defRPr/>
            </a:pPr>
            <a:r>
              <a:rPr lang="sk-SK" sz="1200" err="1">
                <a:solidFill>
                  <a:srgbClr val="000000">
                    <a:lumMod val="65000"/>
                    <a:lumOff val="35000"/>
                  </a:srgbClr>
                </a:solidFill>
                <a:latin typeface="Inter 24pt 24pt" panose="02000503000000020004" pitchFamily="2" charset="0"/>
              </a:rPr>
              <a:t>Socio-economically</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advantaged</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students</a:t>
            </a:r>
            <a:r>
              <a:rPr lang="sk-SK" sz="1200">
                <a:solidFill>
                  <a:srgbClr val="000000">
                    <a:lumMod val="65000"/>
                    <a:lumOff val="35000"/>
                  </a:srgbClr>
                </a:solidFill>
                <a:latin typeface="Inter 24pt 24pt" panose="02000503000000020004" pitchFamily="2" charset="0"/>
              </a:rPr>
              <a:t> – top </a:t>
            </a:r>
            <a:r>
              <a:rPr lang="sk-SK" sz="1200" err="1">
                <a:solidFill>
                  <a:srgbClr val="000000">
                    <a:lumMod val="65000"/>
                    <a:lumOff val="35000"/>
                  </a:srgbClr>
                </a:solidFill>
                <a:latin typeface="Inter 24pt 24pt" panose="02000503000000020004" pitchFamily="2" charset="0"/>
              </a:rPr>
              <a:t>quartile</a:t>
            </a:r>
            <a:r>
              <a:rPr lang="sk-SK" sz="1200">
                <a:solidFill>
                  <a:srgbClr val="000000">
                    <a:lumMod val="65000"/>
                    <a:lumOff val="35000"/>
                  </a:srgbClr>
                </a:solidFill>
                <a:latin typeface="Inter 24pt 24pt" panose="02000503000000020004" pitchFamily="2" charset="0"/>
              </a:rPr>
              <a:t> of ESCS = ESCS </a:t>
            </a:r>
            <a:r>
              <a:rPr lang="sk-SK" sz="1200" err="1">
                <a:solidFill>
                  <a:srgbClr val="000000">
                    <a:lumMod val="65000"/>
                    <a:lumOff val="35000"/>
                  </a:srgbClr>
                </a:solidFill>
                <a:latin typeface="Inter 24pt 24pt" panose="02000503000000020004" pitchFamily="2" charset="0"/>
              </a:rPr>
              <a:t>quartile</a:t>
            </a:r>
            <a:r>
              <a:rPr lang="sk-SK" sz="1200">
                <a:solidFill>
                  <a:srgbClr val="000000">
                    <a:lumMod val="65000"/>
                    <a:lumOff val="35000"/>
                  </a:srgbClr>
                </a:solidFill>
                <a:latin typeface="Inter 24pt 24pt" panose="02000503000000020004" pitchFamily="2" charset="0"/>
              </a:rPr>
              <a:t> 4</a:t>
            </a:r>
          </a:p>
          <a:p>
            <a:pPr marL="0" marR="0" lvl="0" indent="0" algn="l" defTabSz="914400" rtl="0" eaLnBrk="1" fontAlgn="auto" latinLnBrk="0" hangingPunct="1">
              <a:lnSpc>
                <a:spcPct val="130000"/>
              </a:lnSpc>
              <a:spcBef>
                <a:spcPts val="0"/>
              </a:spcBef>
              <a:spcAft>
                <a:spcPts val="600"/>
              </a:spcAft>
              <a:buClrTx/>
              <a:buSzTx/>
              <a:buFont typeface="+mj-lt"/>
              <a:buNone/>
              <a:tabLst/>
              <a:defRPr/>
            </a:pPr>
            <a:r>
              <a:rPr lang="sk-SK" sz="1200" err="1">
                <a:solidFill>
                  <a:srgbClr val="000000">
                    <a:lumMod val="65000"/>
                    <a:lumOff val="35000"/>
                  </a:srgbClr>
                </a:solidFill>
                <a:latin typeface="Inter 24pt 24pt" panose="02000503000000020004" pitchFamily="2" charset="0"/>
              </a:rPr>
              <a:t>Socio-economically</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disadvantaged</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students</a:t>
            </a:r>
            <a:r>
              <a:rPr lang="sk-SK" sz="1200">
                <a:solidFill>
                  <a:srgbClr val="000000">
                    <a:lumMod val="65000"/>
                    <a:lumOff val="35000"/>
                  </a:srgbClr>
                </a:solidFill>
                <a:latin typeface="Inter 24pt 24pt" panose="02000503000000020004" pitchFamily="2" charset="0"/>
              </a:rPr>
              <a:t> – </a:t>
            </a:r>
            <a:r>
              <a:rPr lang="sk-SK" sz="1200" err="1">
                <a:solidFill>
                  <a:srgbClr val="000000">
                    <a:lumMod val="65000"/>
                    <a:lumOff val="35000"/>
                  </a:srgbClr>
                </a:solidFill>
                <a:latin typeface="Inter 24pt 24pt" panose="02000503000000020004" pitchFamily="2" charset="0"/>
              </a:rPr>
              <a:t>bottom</a:t>
            </a:r>
            <a:r>
              <a:rPr lang="sk-SK" sz="1200">
                <a:solidFill>
                  <a:srgbClr val="000000">
                    <a:lumMod val="65000"/>
                    <a:lumOff val="35000"/>
                  </a:srgbClr>
                </a:solidFill>
                <a:latin typeface="Inter 24pt 24pt" panose="02000503000000020004" pitchFamily="2" charset="0"/>
              </a:rPr>
              <a:t> </a:t>
            </a:r>
            <a:r>
              <a:rPr lang="sk-SK" sz="1200" err="1">
                <a:solidFill>
                  <a:srgbClr val="000000">
                    <a:lumMod val="65000"/>
                    <a:lumOff val="35000"/>
                  </a:srgbClr>
                </a:solidFill>
                <a:latin typeface="Inter 24pt 24pt" panose="02000503000000020004" pitchFamily="2" charset="0"/>
              </a:rPr>
              <a:t>quartile</a:t>
            </a:r>
            <a:r>
              <a:rPr lang="sk-SK" sz="1200">
                <a:solidFill>
                  <a:srgbClr val="000000">
                    <a:lumMod val="65000"/>
                    <a:lumOff val="35000"/>
                  </a:srgbClr>
                </a:solidFill>
                <a:latin typeface="Inter 24pt 24pt" panose="02000503000000020004" pitchFamily="2" charset="0"/>
              </a:rPr>
              <a:t> of ESCS = ESCS </a:t>
            </a:r>
            <a:r>
              <a:rPr lang="sk-SK" sz="1200" err="1">
                <a:solidFill>
                  <a:srgbClr val="000000">
                    <a:lumMod val="65000"/>
                    <a:lumOff val="35000"/>
                  </a:srgbClr>
                </a:solidFill>
                <a:latin typeface="Inter 24pt 24pt" panose="02000503000000020004" pitchFamily="2" charset="0"/>
              </a:rPr>
              <a:t>quartile</a:t>
            </a:r>
            <a:r>
              <a:rPr lang="sk-SK" sz="1200">
                <a:solidFill>
                  <a:srgbClr val="000000">
                    <a:lumMod val="65000"/>
                    <a:lumOff val="35000"/>
                  </a:srgbClr>
                </a:solidFill>
                <a:latin typeface="Inter 24pt 24pt" panose="02000503000000020004" pitchFamily="2" charset="0"/>
              </a:rPr>
              <a:t> 1</a:t>
            </a:r>
            <a:endPar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endParaRPr>
          </a:p>
          <a:p>
            <a:pPr marL="0" marR="0" lvl="0" indent="0" algn="l" defTabSz="914400" rtl="0" eaLnBrk="1" fontAlgn="auto" latinLnBrk="0" hangingPunct="1">
              <a:lnSpc>
                <a:spcPct val="130000"/>
              </a:lnSpc>
              <a:spcBef>
                <a:spcPts val="0"/>
              </a:spcBef>
              <a:spcAft>
                <a:spcPts val="600"/>
              </a:spcAft>
              <a:buClrTx/>
              <a:buSzTx/>
              <a:buFont typeface="+mj-lt"/>
              <a:buNone/>
              <a:tabLst/>
              <a:defRPr/>
            </a:pPr>
            <a:r>
              <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Q1=421,47; Q2=468,26; Q3=494,71; Q4=534,92</a:t>
            </a:r>
          </a:p>
          <a:p>
            <a:pPr marL="0" marR="0" lvl="0" indent="0" algn="l" defTabSz="914400" rtl="0" eaLnBrk="1" fontAlgn="auto" latinLnBrk="0" hangingPunct="1">
              <a:lnSpc>
                <a:spcPct val="130000"/>
              </a:lnSpc>
              <a:spcBef>
                <a:spcPts val="0"/>
              </a:spcBef>
              <a:spcAft>
                <a:spcPts val="600"/>
              </a:spcAft>
              <a:buClrTx/>
              <a:buSzTx/>
              <a:buFont typeface="+mj-lt"/>
              <a:buNone/>
              <a:tabLst/>
              <a:defRPr/>
            </a:pPr>
            <a:r>
              <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ESCS index explains approximately </a:t>
            </a:r>
            <a:r>
              <a:rPr lang="sk-SK" sz="1200">
                <a:solidFill>
                  <a:srgbClr val="000000">
                    <a:lumMod val="65000"/>
                    <a:lumOff val="35000"/>
                  </a:srgbClr>
                </a:solidFill>
                <a:latin typeface="Inter 24pt 24pt" panose="02000503000000020004" pitchFamily="2" charset="0"/>
              </a:rPr>
              <a:t>21</a:t>
            </a:r>
            <a:r>
              <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 of achievement differences</a:t>
            </a:r>
            <a:r>
              <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 in </a:t>
            </a:r>
            <a:r>
              <a:rPr kumimoji="0" lang="sk-SK" sz="1200" b="0" i="0" u="none" strike="noStrike" kern="1200" cap="none" spc="0" normalizeH="0" baseline="0" noProof="0" err="1">
                <a:ln>
                  <a:noFill/>
                </a:ln>
                <a:solidFill>
                  <a:srgbClr val="000000">
                    <a:lumMod val="65000"/>
                    <a:lumOff val="35000"/>
                  </a:srgbClr>
                </a:solidFill>
                <a:effectLst/>
                <a:uLnTx/>
                <a:uFillTx/>
                <a:latin typeface="Inter 24pt 24pt" panose="02000503000000020004" pitchFamily="2" charset="0"/>
                <a:ea typeface="+mn-ea"/>
                <a:cs typeface="+mn-cs"/>
              </a:rPr>
              <a:t>science</a:t>
            </a:r>
            <a:endPar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endParaRPr>
          </a:p>
          <a:p>
            <a:pPr marL="0" marR="0" lvl="0" indent="0" algn="l" defTabSz="914400" rtl="0" eaLnBrk="1" fontAlgn="auto" latinLnBrk="0" hangingPunct="1">
              <a:lnSpc>
                <a:spcPct val="130000"/>
              </a:lnSpc>
              <a:spcBef>
                <a:spcPts val="0"/>
              </a:spcBef>
              <a:spcAft>
                <a:spcPts val="600"/>
              </a:spcAft>
              <a:buClrTx/>
              <a:buSzTx/>
              <a:buFont typeface="+mj-lt"/>
              <a:buNone/>
              <a:tabLst/>
              <a:defRPr/>
            </a:pPr>
            <a:r>
              <a:rPr lang="en-US" sz="1200" noProof="0">
                <a:solidFill>
                  <a:srgbClr val="000000">
                    <a:lumMod val="65000"/>
                    <a:lumOff val="35000"/>
                  </a:srgbClr>
                </a:solidFill>
                <a:latin typeface="Inter 24pt 24pt" panose="02000503000000020004" pitchFamily="2" charset="0"/>
              </a:rPr>
              <a:t>Socio-economic inequalities </a:t>
            </a:r>
            <a:r>
              <a:rPr lang="en-US" sz="1200" noProof="0" err="1">
                <a:solidFill>
                  <a:srgbClr val="000000">
                    <a:lumMod val="65000"/>
                    <a:lumOff val="35000"/>
                  </a:srgbClr>
                </a:solidFill>
                <a:latin typeface="Inter 24pt 24pt" panose="02000503000000020004" pitchFamily="2" charset="0"/>
              </a:rPr>
              <a:t>strenghtened</a:t>
            </a:r>
            <a:r>
              <a:rPr lang="en-US" sz="1200" noProof="0">
                <a:solidFill>
                  <a:srgbClr val="000000">
                    <a:lumMod val="65000"/>
                    <a:lumOff val="35000"/>
                  </a:srgbClr>
                </a:solidFill>
                <a:latin typeface="Inter 24pt 24pt" panose="02000503000000020004" pitchFamily="2" charset="0"/>
              </a:rPr>
              <a:t> up to 2022 and weakened slightly in 2025</a:t>
            </a:r>
          </a:p>
          <a:p>
            <a:pPr marL="0" marR="0" lvl="0" indent="0" algn="l" defTabSz="914400" rtl="0" eaLnBrk="1" fontAlgn="auto" latinLnBrk="0" hangingPunct="1">
              <a:lnSpc>
                <a:spcPct val="130000"/>
              </a:lnSpc>
              <a:spcBef>
                <a:spcPts val="0"/>
              </a:spcBef>
              <a:spcAft>
                <a:spcPts val="600"/>
              </a:spcAft>
              <a:buClrTx/>
              <a:buSzTx/>
              <a:buFont typeface="+mj-lt"/>
              <a:buNone/>
              <a:tabLst/>
              <a:defRPr/>
            </a:pPr>
            <a:r>
              <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One standard deviation increase</a:t>
            </a:r>
            <a:r>
              <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 (=1 point </a:t>
            </a:r>
            <a:r>
              <a:rPr kumimoji="0" lang="sk-SK" sz="1200" b="0" i="0" u="none" strike="noStrike" kern="1200" cap="none" spc="0" normalizeH="0" baseline="0" noProof="0" err="1">
                <a:ln>
                  <a:noFill/>
                </a:ln>
                <a:solidFill>
                  <a:srgbClr val="000000">
                    <a:lumMod val="65000"/>
                    <a:lumOff val="35000"/>
                  </a:srgbClr>
                </a:solidFill>
                <a:effectLst/>
                <a:uLnTx/>
                <a:uFillTx/>
                <a:latin typeface="Inter 24pt 24pt" panose="02000503000000020004" pitchFamily="2" charset="0"/>
                <a:ea typeface="+mn-ea"/>
                <a:cs typeface="+mn-cs"/>
              </a:rPr>
              <a:t>increase</a:t>
            </a:r>
            <a:r>
              <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a:t>
            </a:r>
            <a:r>
              <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 in ESCS</a:t>
            </a:r>
            <a:r>
              <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 index</a:t>
            </a:r>
            <a:r>
              <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 corresponds to </a:t>
            </a:r>
            <a:r>
              <a:rPr kumimoji="0" lang="sk-SK" sz="1200" b="0" i="0" u="none" strike="noStrike" kern="1200" cap="none" spc="0" normalizeH="0" baseline="0" noProof="0" err="1">
                <a:ln>
                  <a:noFill/>
                </a:ln>
                <a:solidFill>
                  <a:srgbClr val="000000">
                    <a:lumMod val="65000"/>
                    <a:lumOff val="35000"/>
                  </a:srgbClr>
                </a:solidFill>
                <a:effectLst/>
                <a:uLnTx/>
                <a:uFillTx/>
                <a:latin typeface="Inter 24pt 24pt" panose="02000503000000020004" pitchFamily="2" charset="0"/>
                <a:ea typeface="+mn-ea"/>
                <a:cs typeface="+mn-cs"/>
              </a:rPr>
              <a:t>approximately</a:t>
            </a:r>
            <a:r>
              <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 </a:t>
            </a:r>
            <a:r>
              <a:rPr lang="sk-SK" sz="1200">
                <a:solidFill>
                  <a:srgbClr val="000000">
                    <a:lumMod val="65000"/>
                    <a:lumOff val="35000"/>
                  </a:srgbClr>
                </a:solidFill>
                <a:latin typeface="Inter 24pt 24pt" panose="02000503000000020004" pitchFamily="2" charset="0"/>
              </a:rPr>
              <a:t>48</a:t>
            </a:r>
            <a:r>
              <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 points</a:t>
            </a:r>
            <a:r>
              <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 in </a:t>
            </a:r>
            <a:r>
              <a:rPr kumimoji="0" lang="sk-SK" sz="1200" b="0" i="0" u="none" strike="noStrike" kern="1200" cap="none" spc="0" normalizeH="0" baseline="0" noProof="0" err="1">
                <a:ln>
                  <a:noFill/>
                </a:ln>
                <a:solidFill>
                  <a:srgbClr val="000000">
                    <a:lumMod val="65000"/>
                    <a:lumOff val="35000"/>
                  </a:srgbClr>
                </a:solidFill>
                <a:effectLst/>
                <a:uLnTx/>
                <a:uFillTx/>
                <a:latin typeface="Inter 24pt 24pt" panose="02000503000000020004" pitchFamily="2" charset="0"/>
                <a:ea typeface="+mn-ea"/>
                <a:cs typeface="+mn-cs"/>
              </a:rPr>
              <a:t>science</a:t>
            </a:r>
            <a:endPar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endParaRPr>
          </a:p>
          <a:p>
            <a:pPr marL="0" marR="0" lvl="0" indent="0" algn="l" defTabSz="914400" rtl="0" eaLnBrk="1" fontAlgn="auto" latinLnBrk="0" hangingPunct="1">
              <a:lnSpc>
                <a:spcPct val="130000"/>
              </a:lnSpc>
              <a:spcBef>
                <a:spcPts val="0"/>
              </a:spcBef>
              <a:spcAft>
                <a:spcPts val="600"/>
              </a:spcAft>
              <a:buClrTx/>
              <a:buSzTx/>
              <a:buFont typeface="+mj-lt"/>
              <a:buNone/>
              <a:tabLst/>
              <a:defRPr/>
            </a:pPr>
            <a:r>
              <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Students with tertiary-educated parents consistently achieve the best result</a:t>
            </a:r>
            <a:r>
              <a:rPr kumimoji="0" lang="sk-SK"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s. </a:t>
            </a:r>
            <a:r>
              <a:rPr lang="en-US" sz="1200" noProof="0">
                <a:solidFill>
                  <a:srgbClr val="000000">
                    <a:lumMod val="65000"/>
                    <a:lumOff val="35000"/>
                  </a:srgbClr>
                </a:solidFill>
                <a:latin typeface="Inter 24pt 24pt" panose="02000503000000020004" pitchFamily="2" charset="0"/>
              </a:rPr>
              <a:t>Achievement gap</a:t>
            </a:r>
            <a:r>
              <a:rPr lang="sk-SK" sz="1200" noProof="0">
                <a:solidFill>
                  <a:srgbClr val="000000">
                    <a:lumMod val="65000"/>
                    <a:lumOff val="35000"/>
                  </a:srgbClr>
                </a:solidFill>
                <a:latin typeface="Inter 24pt 24pt" panose="02000503000000020004" pitchFamily="2" charset="0"/>
              </a:rPr>
              <a:t> in </a:t>
            </a:r>
            <a:r>
              <a:rPr lang="sk-SK" sz="1200" noProof="0" err="1">
                <a:solidFill>
                  <a:srgbClr val="000000">
                    <a:lumMod val="65000"/>
                    <a:lumOff val="35000"/>
                  </a:srgbClr>
                </a:solidFill>
                <a:latin typeface="Inter 24pt 24pt" panose="02000503000000020004" pitchFamily="2" charset="0"/>
              </a:rPr>
              <a:t>science</a:t>
            </a:r>
            <a:r>
              <a:rPr lang="en-US" sz="1200" noProof="0">
                <a:solidFill>
                  <a:srgbClr val="000000">
                    <a:lumMod val="65000"/>
                    <a:lumOff val="35000"/>
                  </a:srgbClr>
                </a:solidFill>
                <a:latin typeface="Inter 24pt 24pt" panose="02000503000000020004" pitchFamily="2" charset="0"/>
              </a:rPr>
              <a:t> exceed</a:t>
            </a:r>
            <a:r>
              <a:rPr lang="sk-SK" sz="1200" noProof="0">
                <a:solidFill>
                  <a:srgbClr val="000000">
                    <a:lumMod val="65000"/>
                    <a:lumOff val="35000"/>
                  </a:srgbClr>
                </a:solidFill>
                <a:latin typeface="Inter 24pt 24pt" panose="02000503000000020004" pitchFamily="2" charset="0"/>
              </a:rPr>
              <a:t>s</a:t>
            </a:r>
            <a:r>
              <a:rPr lang="en-US" sz="1200" noProof="0">
                <a:solidFill>
                  <a:srgbClr val="000000">
                    <a:lumMod val="65000"/>
                    <a:lumOff val="35000"/>
                  </a:srgbClr>
                </a:solidFill>
                <a:latin typeface="Inter 24pt 24pt" panose="02000503000000020004" pitchFamily="2" charset="0"/>
              </a:rPr>
              <a:t> 160 points between</a:t>
            </a:r>
            <a:r>
              <a:rPr lang="sk-SK" sz="1200" noProof="0">
                <a:solidFill>
                  <a:srgbClr val="000000">
                    <a:lumMod val="65000"/>
                    <a:lumOff val="35000"/>
                  </a:srgbClr>
                </a:solidFill>
                <a:latin typeface="Inter 24pt 24pt" panose="02000503000000020004" pitchFamily="2" charset="0"/>
              </a:rPr>
              <a:t> top and </a:t>
            </a:r>
            <a:r>
              <a:rPr lang="sk-SK" sz="1200" noProof="0" err="1">
                <a:solidFill>
                  <a:srgbClr val="000000">
                    <a:lumMod val="65000"/>
                    <a:lumOff val="35000"/>
                  </a:srgbClr>
                </a:solidFill>
                <a:latin typeface="Inter 24pt 24pt" panose="02000503000000020004" pitchFamily="2" charset="0"/>
              </a:rPr>
              <a:t>bottom</a:t>
            </a:r>
            <a:r>
              <a:rPr lang="en-US" sz="1200" noProof="0">
                <a:solidFill>
                  <a:srgbClr val="000000">
                    <a:lumMod val="65000"/>
                    <a:lumOff val="35000"/>
                  </a:srgbClr>
                </a:solidFill>
                <a:latin typeface="Inter 24pt 24pt" panose="02000503000000020004" pitchFamily="2" charset="0"/>
              </a:rPr>
              <a:t> parental education groups</a:t>
            </a:r>
            <a:r>
              <a:rPr lang="sk-SK" sz="1200" noProof="0">
                <a:solidFill>
                  <a:srgbClr val="000000">
                    <a:lumMod val="65000"/>
                    <a:lumOff val="35000"/>
                  </a:srgbClr>
                </a:solidFill>
                <a:latin typeface="Inter 24pt 24pt" panose="02000503000000020004" pitchFamily="2" charset="0"/>
              </a:rPr>
              <a:t>. </a:t>
            </a:r>
            <a:r>
              <a:rPr kumimoji="0" lang="en-US" sz="1200" b="0" i="0" u="none" strike="noStrike" kern="1200" cap="none" spc="0" normalizeH="0" baseline="0" noProof="0">
                <a:ln>
                  <a:noFill/>
                </a:ln>
                <a:solidFill>
                  <a:srgbClr val="000000">
                    <a:lumMod val="65000"/>
                    <a:lumOff val="35000"/>
                  </a:srgbClr>
                </a:solidFill>
                <a:effectLst/>
                <a:uLnTx/>
                <a:uFillTx/>
                <a:latin typeface="Inter 24pt 24pt" panose="02000503000000020004" pitchFamily="2" charset="0"/>
                <a:ea typeface="+mn-ea"/>
                <a:cs typeface="+mn-cs"/>
              </a:rPr>
              <a:t>Largest performance gains between 2022 and 2025 occurred among students from highly educated families</a:t>
            </a:r>
          </a:p>
          <a:p>
            <a:r>
              <a:rPr lang="en-US" sz="1200" b="1" kern="1200">
                <a:solidFill>
                  <a:schemeClr val="tx1"/>
                </a:solidFill>
                <a:effectLst/>
                <a:latin typeface="+mn-lt"/>
                <a:ea typeface="+mn-ea"/>
                <a:cs typeface="+mn-cs"/>
              </a:rPr>
              <a:t>Socio-economic status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results indicate that socio-economic status (ESCS) is a strong and persistent predictor of student achievement in science, reading, and mathematics throughout the entire period. Depending on the subject and cycle, ESCS explains between 16% and 26% of the variation in student performance, highlighting the important role of students' family backgrounds in shaping educational outcomes.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relationship between socio-economic status and achievement strengthened between 2015 and 2022. In science, the proportion of explained variance increased from 16% to 26%, while in mathematics it rose from 16% to 26% as well. Reading showed a more modest increase, from 17% to 19%, suggesting that socio-economic factors became particularly influential in science and mathematics during this period.</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regression coefficients indicate that a one-unit increase in ESCS is associated with an increase of approximately 40 to 55 PISA score points. Because the ESCS standard deviation is close to one in all cycles (0.92–0.96), these coefficients can be interpreted as the expected achievement difference associated with a one-standard-deviation increase in socio-economic status. Given that PISA scores have a standard deviation of about 100 points, the estimated effects correspond to roughly 0.40–0.55 standard deviations, which represents a substantial educational advantage.</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strongest socio-economic gradient was observed in 2022. A one-unit increase in ESCS was associated with 54.93 additional points in science and 53.26 points in mathematics, equivalent to more than half a standard deviation in achievement. This suggests that educational inequalities linked to socio-economic background reached their highest level in 2022.</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Reading performance was less strongly associated with socio-economic status than science and mathematics. The regression coefficients remained relatively stable between 42 and 47 points, and the explained variance fluctuated only slightly between 16% and 19%, indicating a more consistent relationship across cycles.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Between 2022 and 2025, both the regression coefficients and R-squared values decreased in all three domains. While socio-economic background remained an important predictor of achievement, the strength of the association weakened somewhat after 2022.</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descriptive statistics show that the average ESCS score was below the OECD reference mean of zero in every cycle. The mean declined from -0.11 in 2015 to -0.30 in 2022, indicating a gradual deterioration in the average socio-economic position of the student population relative to the OECD benchmark. However, the mean improved to -0.15 in 2025, suggesting a partial recovery.</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standard deviation of ESCS remained remarkably stable, ranging from 0.92 to 0.96 across all cycles. This indicates that the overall spread of socio-economic backgrounds among students changed very little over time, even though the average level fluctuated.</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Taken together, the findings suggest that socio-economic inequalities are a major determinant of educational achievement. Students from more advantaged socio-economic backgrounds consistently perform substantially better than their peers, with achievement differences approaching half a standard deviation for each one-standard-deviation increase in ESCS.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Overall, the results point to a period of increasing socio-economic stratification in educational outcomes up to 2022, followed by a modest reduction in the strength of this relationship by 2025. Nevertheless, socio-economic status remains one of the most powerful predictors of student performance across all three assessed domains.​‌</a:t>
            </a:r>
            <a:endParaRPr lang="sk-SK"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Parents’ education</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Students whose parents have tertiary education consistently achieve the highest scores in science, reading, and mathematics across all survey cycles, while students whose parents have lower secondary education or less achieve the lowest scores. This indicates a strong and persistent relationship between parental education and student achievement.</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performance gap between the lowest and highest parental education groups is large in every domain. In 2025, the difference reached approximately 166 points in science, 146 points in reading, and 162 points in mathematics, showing substantial educational inequalities.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Science performance remained relatively stable between 2015 and 2022, with average scores ranging from 461 to 464 points. However, a notable improvement occurred in 2025, when the mean score increased to 475 points.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Reading performance followed a different trajectory. Average scores increased between 2015 and 2018, declined in 2022, and remained largely unchanged in 2025. This suggests that reading achievement has not yet recovered to its earlier level.</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Mathematics showed the greatest fluctuation over time. After reaching the highest average score in 2018, performance declined sharply in 2022 before partially recovering in 2025. Despite the improvement, the 2025 mean remained below the 2018 level.</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strongest gains between 2022 and 2025 were observed among students whose parents had tertiary education. Their science, reading, and mathematics scores all increased substantially, indicating that the recent recovery was concentrated among the most advantaged students.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In contrast, students from the lowest parental education group experienced only modest improvements in science and mathematics, while reading performance declined slightly. This suggests that the benefits of the recovery were not distributed equally across social groups.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Changes in the composition of the student population may also have influenced overall performance trends. The proportion of students with tertiary-educated parents increased steadily from 38.9% in 2015 to 49.7% in 2025, while the share of students with parents who had upper secondary education decreased from 58.2% to 45.6%.</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At the same time, the proportion of students whose parents had lower secondary education or less increased slightly, although this group still represents less than 5% of students. Despite its small size, this group consistently records much lower achievement than the other groups.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Overall, the results point to both rising parental educational attainment and persistent educational inequalities. While average achievement improved in science and partially recovered in mathematics by 2025, the largest gains were concentrated among students from highly educated families, suggesting that socioeconomic disparities in educational outcomes may have widened over time.​‌</a:t>
            </a:r>
            <a:endParaRPr lang="sk-SK" sz="1200" kern="1200">
              <a:solidFill>
                <a:schemeClr val="tx1"/>
              </a:solidFill>
              <a:effectLst/>
              <a:latin typeface="+mn-lt"/>
              <a:ea typeface="+mn-ea"/>
              <a:cs typeface="+mn-cs"/>
            </a:endParaRPr>
          </a:p>
          <a:p>
            <a:endParaRPr lang="sk-SK"/>
          </a:p>
          <a:p>
            <a:endParaRPr lang="sk-SK"/>
          </a:p>
        </p:txBody>
      </p:sp>
      <p:sp>
        <p:nvSpPr>
          <p:cNvPr id="4" name="Zástupný objekt pre číslo snímky 3"/>
          <p:cNvSpPr>
            <a:spLocks noGrp="1"/>
          </p:cNvSpPr>
          <p:nvPr>
            <p:ph type="sldNum" sz="quarter" idx="5"/>
          </p:nvPr>
        </p:nvSpPr>
        <p:spPr/>
        <p:txBody>
          <a:bodyPr/>
          <a:lstStyle/>
          <a:p>
            <a:fld id="{EB4ACBF0-8C0D-47B6-A21C-EA2E655B73D4}" type="slidenum">
              <a:rPr lang="sk-SK" smtClean="0"/>
              <a:t>7</a:t>
            </a:fld>
            <a:endParaRPr lang="sk-SK"/>
          </a:p>
        </p:txBody>
      </p:sp>
    </p:spTree>
    <p:extLst>
      <p:ext uri="{BB962C8B-B14F-4D97-AF65-F5344CB8AC3E}">
        <p14:creationId xmlns:p14="http://schemas.microsoft.com/office/powerpoint/2010/main" val="1614357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a:t>% do </a:t>
            </a:r>
            <a:r>
              <a:rPr lang="sk-SK" err="1"/>
              <a:t>not</a:t>
            </a:r>
            <a:r>
              <a:rPr lang="sk-SK"/>
              <a:t> </a:t>
            </a:r>
            <a:r>
              <a:rPr lang="sk-SK" err="1"/>
              <a:t>add</a:t>
            </a:r>
            <a:r>
              <a:rPr lang="sk-SK"/>
              <a:t> </a:t>
            </a:r>
            <a:r>
              <a:rPr lang="sk-SK" err="1"/>
              <a:t>up</a:t>
            </a:r>
            <a:r>
              <a:rPr lang="sk-SK"/>
              <a:t> to 100 </a:t>
            </a:r>
            <a:r>
              <a:rPr lang="sk-SK" err="1"/>
              <a:t>because</a:t>
            </a:r>
            <a:r>
              <a:rPr lang="sk-SK"/>
              <a:t> </a:t>
            </a:r>
            <a:r>
              <a:rPr lang="sk-SK" err="1"/>
              <a:t>there</a:t>
            </a:r>
            <a:r>
              <a:rPr lang="sk-SK"/>
              <a:t> are 3 </a:t>
            </a:r>
            <a:r>
              <a:rPr lang="sk-SK" err="1"/>
              <a:t>groups</a:t>
            </a:r>
            <a:r>
              <a:rPr lang="sk-SK"/>
              <a:t> </a:t>
            </a:r>
            <a:r>
              <a:rPr lang="sk-SK" err="1"/>
              <a:t>ommited</a:t>
            </a:r>
            <a:r>
              <a:rPr lang="sk-SK"/>
              <a:t> – „1 </a:t>
            </a:r>
            <a:r>
              <a:rPr lang="sk-SK" err="1"/>
              <a:t>year</a:t>
            </a:r>
            <a:r>
              <a:rPr lang="sk-SK"/>
              <a:t>“, „I </a:t>
            </a:r>
            <a:r>
              <a:rPr lang="sk-SK" err="1"/>
              <a:t>attended</a:t>
            </a:r>
            <a:r>
              <a:rPr lang="sk-SK"/>
              <a:t> ISCED 0 </a:t>
            </a:r>
            <a:r>
              <a:rPr lang="sk-SK" err="1"/>
              <a:t>but</a:t>
            </a:r>
            <a:r>
              <a:rPr lang="sk-SK"/>
              <a:t> do </a:t>
            </a:r>
            <a:r>
              <a:rPr lang="sk-SK" err="1"/>
              <a:t>not</a:t>
            </a:r>
            <a:r>
              <a:rPr lang="sk-SK"/>
              <a:t> </a:t>
            </a:r>
            <a:r>
              <a:rPr lang="sk-SK" err="1"/>
              <a:t>remember</a:t>
            </a:r>
            <a:r>
              <a:rPr lang="sk-SK"/>
              <a:t> </a:t>
            </a:r>
            <a:r>
              <a:rPr lang="sk-SK" err="1"/>
              <a:t>when</a:t>
            </a:r>
            <a:r>
              <a:rPr lang="sk-SK"/>
              <a:t> I </a:t>
            </a:r>
            <a:r>
              <a:rPr lang="sk-SK" err="1"/>
              <a:t>started</a:t>
            </a:r>
            <a:r>
              <a:rPr lang="sk-SK"/>
              <a:t>“ and „I do </a:t>
            </a:r>
            <a:r>
              <a:rPr lang="sk-SK" err="1"/>
              <a:t>not</a:t>
            </a:r>
            <a:r>
              <a:rPr lang="sk-SK"/>
              <a:t> </a:t>
            </a:r>
            <a:r>
              <a:rPr lang="sk-SK" err="1"/>
              <a:t>know</a:t>
            </a:r>
            <a:r>
              <a:rPr lang="sk-SK"/>
              <a:t> </a:t>
            </a:r>
            <a:r>
              <a:rPr lang="sk-SK" err="1"/>
              <a:t>if</a:t>
            </a:r>
            <a:r>
              <a:rPr lang="sk-SK"/>
              <a:t> I </a:t>
            </a:r>
            <a:r>
              <a:rPr lang="sk-SK" err="1"/>
              <a:t>attended</a:t>
            </a:r>
            <a:r>
              <a:rPr lang="sk-SK"/>
              <a:t> ISCED 0“.</a:t>
            </a:r>
          </a:p>
          <a:p>
            <a:r>
              <a:rPr lang="en-US" sz="1200" kern="1200">
                <a:solidFill>
                  <a:schemeClr val="tx1"/>
                </a:solidFill>
                <a:effectLst/>
                <a:latin typeface="+mn-lt"/>
                <a:ea typeface="+mn-ea"/>
                <a:cs typeface="+mn-cs"/>
              </a:rPr>
              <a:t>The relationship between the age of entry into ISCED 0 (pre-primary education) and science performance in 2025 suggests that students who started pre-primary education earlier generally achieve better outcomes than those who entered later or did not attend at all. However, the pattern is not strictly linear, indicating that both the timing and the broader social context of participation matter.</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In Slovakia, the largest group of students (49.2%) started ISCED 0 at age 3, achieving an average science score of 493.7 points, significantly above the national average. Students who began at age 2 achieved the highest score (503.6 points), suggesting a potential benefit from longer exposure to early childhood education. Similarly, students who attended ISCED 0 but did not remember when they started performed strongly (500.4 points), indicating that attendance itself may be more important than precise recall of the starting age.</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Performance declines noticeably among students who entered ISCED 0 at older ages. Slovak students who started at age 5 scored 431.8 points, while those starting at age 6 or later scored only 406.9 points. This gap of nearly 97 points compared with students starting at age 2 highlights the strong association between delayed participation in pre-primary education and lower educational outcomes.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most disadvantaged group is composed of students who did not attend ISCED 0 at all, whose average science score reached only 384.5 points in 2025. This is almost 120 points below the score of students who started at age 2 and approximately 109 points below the score of those starting at age 3. In the Slovak context, this finding should be interpreted carefully. Non-attendance at ISCED 0 is often linked to broader socio-economic disadvantages, including children from families living below the poverty line and members of marginalized Roma communities, who historically have had lower participation rates in early childhood education. Therefore, the lower achievement likely reflects not only the absence of pre-primary education itself but also the cumulative effects of social and economic disadvantages.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 similar pattern can be observed across the OECD, although differences between groups are generally smaller. Students who did not attend ISCED 0 scored 453.1 points, nearly 70 points higher than their Slovak counterparts. Likewise, students entering ISCED 0 at age 6 or later scored 458.0 points across the OECD compared with 406.9 points in Slovakia. These results suggest that late entry or non-attendance is associated with particularly severe educational disadvantage in Slovakia.</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Comparing 2015 and 2025, science performance increased for most Slovak categories. Students who started ISCED 0 at age 3 improved from 476.7 to 493.7 points, while those starting at age 2 improved from 489.4 to 503.6 points. Even among students who entered at age 6 or later, performance increased substantially, from 371.5 to 406.9 points. Nevertheless, sizeable achievement gaps between early starters and late starters remain.</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Overall, the results indicate that participation in pre-primary education is strongly associated with higher science achievement. The Slovak data suggest that both early entry into ISCED 0 and attendance itself are linked to better educational outcomes. At the same time, the particularly low performance of students who did not attend ISCED 0 highlights the continuing role of socio-economic inequalities and the importance of ensuring access to high-quality early childhood education for vulnerable groups, including children from disadvantaged and marginalized Roma communities.​‌</a:t>
            </a:r>
            <a:endParaRPr lang="sk-SK" sz="1200" kern="1200">
              <a:solidFill>
                <a:schemeClr val="tx1"/>
              </a:solidFill>
              <a:effectLst/>
              <a:latin typeface="+mn-lt"/>
              <a:ea typeface="+mn-ea"/>
              <a:cs typeface="+mn-cs"/>
            </a:endParaRPr>
          </a:p>
          <a:p>
            <a:endParaRPr lang="sk-SK"/>
          </a:p>
          <a:p>
            <a:endParaRPr lang="sk-SK"/>
          </a:p>
        </p:txBody>
      </p:sp>
      <p:sp>
        <p:nvSpPr>
          <p:cNvPr id="4" name="Zástupný objekt pre číslo snímky 3"/>
          <p:cNvSpPr>
            <a:spLocks noGrp="1"/>
          </p:cNvSpPr>
          <p:nvPr>
            <p:ph type="sldNum" sz="quarter" idx="5"/>
          </p:nvPr>
        </p:nvSpPr>
        <p:spPr/>
        <p:txBody>
          <a:bodyPr/>
          <a:lstStyle/>
          <a:p>
            <a:fld id="{EB4ACBF0-8C0D-47B6-A21C-EA2E655B73D4}" type="slidenum">
              <a:rPr lang="sk-SK" smtClean="0"/>
              <a:t>8</a:t>
            </a:fld>
            <a:endParaRPr lang="sk-SK"/>
          </a:p>
        </p:txBody>
      </p:sp>
    </p:spTree>
    <p:extLst>
      <p:ext uri="{BB962C8B-B14F-4D97-AF65-F5344CB8AC3E}">
        <p14:creationId xmlns:p14="http://schemas.microsoft.com/office/powerpoint/2010/main" val="1770224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k-SK"/>
              <a:t>% do </a:t>
            </a:r>
            <a:r>
              <a:rPr lang="sk-SK" err="1"/>
              <a:t>not</a:t>
            </a:r>
            <a:r>
              <a:rPr lang="sk-SK"/>
              <a:t> </a:t>
            </a:r>
            <a:r>
              <a:rPr lang="sk-SK" err="1"/>
              <a:t>add</a:t>
            </a:r>
            <a:r>
              <a:rPr lang="sk-SK"/>
              <a:t> </a:t>
            </a:r>
            <a:r>
              <a:rPr lang="sk-SK" err="1"/>
              <a:t>up</a:t>
            </a:r>
            <a:r>
              <a:rPr lang="sk-SK"/>
              <a:t> to 100 </a:t>
            </a:r>
            <a:r>
              <a:rPr lang="sk-SK" err="1"/>
              <a:t>because</a:t>
            </a:r>
            <a:r>
              <a:rPr lang="sk-SK"/>
              <a:t> </a:t>
            </a:r>
            <a:r>
              <a:rPr lang="sk-SK" err="1"/>
              <a:t>there</a:t>
            </a:r>
            <a:r>
              <a:rPr lang="sk-SK"/>
              <a:t> are 3 </a:t>
            </a:r>
            <a:r>
              <a:rPr lang="sk-SK" err="1"/>
              <a:t>groups</a:t>
            </a:r>
            <a:r>
              <a:rPr lang="sk-SK"/>
              <a:t> </a:t>
            </a:r>
            <a:r>
              <a:rPr lang="sk-SK" err="1"/>
              <a:t>ommited</a:t>
            </a:r>
            <a:r>
              <a:rPr lang="sk-SK"/>
              <a:t> – „1 </a:t>
            </a:r>
            <a:r>
              <a:rPr lang="sk-SK" err="1"/>
              <a:t>year</a:t>
            </a:r>
            <a:r>
              <a:rPr lang="sk-SK"/>
              <a:t>“, „I </a:t>
            </a:r>
            <a:r>
              <a:rPr lang="sk-SK" err="1"/>
              <a:t>attended</a:t>
            </a:r>
            <a:r>
              <a:rPr lang="sk-SK"/>
              <a:t> ISCED 0 </a:t>
            </a:r>
            <a:r>
              <a:rPr lang="sk-SK" err="1"/>
              <a:t>but</a:t>
            </a:r>
            <a:r>
              <a:rPr lang="sk-SK"/>
              <a:t> do </a:t>
            </a:r>
            <a:r>
              <a:rPr lang="sk-SK" err="1"/>
              <a:t>not</a:t>
            </a:r>
            <a:r>
              <a:rPr lang="sk-SK"/>
              <a:t> </a:t>
            </a:r>
            <a:r>
              <a:rPr lang="sk-SK" err="1"/>
              <a:t>remember</a:t>
            </a:r>
            <a:r>
              <a:rPr lang="sk-SK"/>
              <a:t> </a:t>
            </a:r>
            <a:r>
              <a:rPr lang="sk-SK" err="1"/>
              <a:t>when</a:t>
            </a:r>
            <a:r>
              <a:rPr lang="sk-SK"/>
              <a:t> I </a:t>
            </a:r>
            <a:r>
              <a:rPr lang="sk-SK" err="1"/>
              <a:t>started</a:t>
            </a:r>
            <a:r>
              <a:rPr lang="sk-SK"/>
              <a:t>“ and „I do </a:t>
            </a:r>
            <a:r>
              <a:rPr lang="sk-SK" err="1"/>
              <a:t>not</a:t>
            </a:r>
            <a:r>
              <a:rPr lang="sk-SK"/>
              <a:t> </a:t>
            </a:r>
            <a:r>
              <a:rPr lang="sk-SK" err="1"/>
              <a:t>know</a:t>
            </a:r>
            <a:r>
              <a:rPr lang="sk-SK"/>
              <a:t> </a:t>
            </a:r>
            <a:r>
              <a:rPr lang="sk-SK" err="1"/>
              <a:t>if</a:t>
            </a:r>
            <a:r>
              <a:rPr lang="sk-SK"/>
              <a:t> I </a:t>
            </a:r>
            <a:r>
              <a:rPr lang="sk-SK" err="1"/>
              <a:t>attended</a:t>
            </a:r>
            <a:r>
              <a:rPr lang="sk-SK"/>
              <a:t> ISCED 0“.</a:t>
            </a:r>
          </a:p>
          <a:p>
            <a:endParaRPr lang="sk-SK"/>
          </a:p>
          <a:p>
            <a:endParaRPr lang="sk-SK"/>
          </a:p>
        </p:txBody>
      </p:sp>
      <p:sp>
        <p:nvSpPr>
          <p:cNvPr id="4" name="Zástupný objekt pre číslo snímky 3"/>
          <p:cNvSpPr>
            <a:spLocks noGrp="1"/>
          </p:cNvSpPr>
          <p:nvPr>
            <p:ph type="sldNum" sz="quarter" idx="5"/>
          </p:nvPr>
        </p:nvSpPr>
        <p:spPr/>
        <p:txBody>
          <a:bodyPr/>
          <a:lstStyle/>
          <a:p>
            <a:fld id="{EB4ACBF0-8C0D-47B6-A21C-EA2E655B73D4}" type="slidenum">
              <a:rPr lang="sk-SK" smtClean="0"/>
              <a:t>9</a:t>
            </a:fld>
            <a:endParaRPr lang="sk-SK"/>
          </a:p>
        </p:txBody>
      </p:sp>
    </p:spTree>
    <p:extLst>
      <p:ext uri="{BB962C8B-B14F-4D97-AF65-F5344CB8AC3E}">
        <p14:creationId xmlns:p14="http://schemas.microsoft.com/office/powerpoint/2010/main" val="2031696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a:t>30 </a:t>
            </a:r>
            <a:r>
              <a:rPr lang="sk-SK" err="1"/>
              <a:t>points</a:t>
            </a:r>
            <a:r>
              <a:rPr lang="sk-SK"/>
              <a:t> </a:t>
            </a:r>
            <a:r>
              <a:rPr lang="sk-SK" err="1"/>
              <a:t>score</a:t>
            </a:r>
            <a:r>
              <a:rPr lang="sk-SK"/>
              <a:t> </a:t>
            </a:r>
            <a:r>
              <a:rPr lang="sk-SK" err="1"/>
              <a:t>difference</a:t>
            </a:r>
            <a:r>
              <a:rPr lang="sk-SK"/>
              <a:t> </a:t>
            </a:r>
            <a:r>
              <a:rPr lang="sk-SK" err="1"/>
              <a:t>between</a:t>
            </a:r>
            <a:r>
              <a:rPr lang="sk-SK"/>
              <a:t> </a:t>
            </a:r>
            <a:r>
              <a:rPr lang="sk-SK" err="1"/>
              <a:t>students</a:t>
            </a:r>
            <a:r>
              <a:rPr lang="sk-SK"/>
              <a:t> </a:t>
            </a:r>
            <a:r>
              <a:rPr lang="sk-SK" err="1"/>
              <a:t>reporting</a:t>
            </a:r>
            <a:r>
              <a:rPr lang="sk-SK"/>
              <a:t> never or </a:t>
            </a:r>
            <a:r>
              <a:rPr lang="sk-SK" err="1"/>
              <a:t>almost</a:t>
            </a:r>
            <a:r>
              <a:rPr lang="sk-SK"/>
              <a:t> never </a:t>
            </a:r>
            <a:r>
              <a:rPr lang="sk-SK" err="1"/>
              <a:t>being</a:t>
            </a:r>
            <a:r>
              <a:rPr lang="sk-SK"/>
              <a:t> </a:t>
            </a:r>
            <a:r>
              <a:rPr lang="sk-SK" err="1"/>
              <a:t>threatened</a:t>
            </a:r>
            <a:r>
              <a:rPr lang="sk-SK"/>
              <a:t> by </a:t>
            </a:r>
            <a:r>
              <a:rPr lang="sk-SK" err="1"/>
              <a:t>other</a:t>
            </a:r>
            <a:r>
              <a:rPr lang="sk-SK"/>
              <a:t> </a:t>
            </a:r>
            <a:r>
              <a:rPr lang="sk-SK" err="1"/>
              <a:t>students</a:t>
            </a:r>
            <a:r>
              <a:rPr lang="sk-SK"/>
              <a:t> and </a:t>
            </a:r>
            <a:r>
              <a:rPr lang="sk-SK" err="1"/>
              <a:t>students</a:t>
            </a:r>
            <a:r>
              <a:rPr lang="sk-SK"/>
              <a:t> </a:t>
            </a:r>
            <a:r>
              <a:rPr lang="sk-SK" err="1"/>
              <a:t>reporting</a:t>
            </a:r>
            <a:r>
              <a:rPr lang="sk-SK"/>
              <a:t> </a:t>
            </a:r>
            <a:r>
              <a:rPr lang="sk-SK" err="1"/>
              <a:t>being</a:t>
            </a:r>
            <a:r>
              <a:rPr lang="sk-SK"/>
              <a:t> </a:t>
            </a:r>
            <a:r>
              <a:rPr lang="sk-SK" err="1"/>
              <a:t>threatened</a:t>
            </a:r>
            <a:r>
              <a:rPr lang="sk-SK"/>
              <a:t> </a:t>
            </a:r>
            <a:r>
              <a:rPr lang="sk-SK" err="1"/>
              <a:t>few</a:t>
            </a:r>
            <a:r>
              <a:rPr lang="sk-SK"/>
              <a:t> </a:t>
            </a:r>
            <a:r>
              <a:rPr lang="sk-SK" err="1"/>
              <a:t>times</a:t>
            </a:r>
            <a:r>
              <a:rPr lang="sk-SK"/>
              <a:t> a </a:t>
            </a:r>
            <a:r>
              <a:rPr lang="sk-SK" err="1"/>
              <a:t>year</a:t>
            </a:r>
            <a:r>
              <a:rPr lang="sk-SK"/>
              <a:t>.</a:t>
            </a:r>
          </a:p>
          <a:p>
            <a:r>
              <a:rPr lang="sk-SK"/>
              <a:t>60 </a:t>
            </a:r>
            <a:r>
              <a:rPr lang="sk-SK" err="1"/>
              <a:t>points</a:t>
            </a:r>
            <a:r>
              <a:rPr lang="sk-SK"/>
              <a:t> </a:t>
            </a:r>
            <a:r>
              <a:rPr lang="sk-SK" err="1"/>
              <a:t>score</a:t>
            </a:r>
            <a:r>
              <a:rPr lang="sk-SK"/>
              <a:t> </a:t>
            </a:r>
            <a:r>
              <a:rPr lang="sk-SK" err="1"/>
              <a:t>difference</a:t>
            </a:r>
            <a:r>
              <a:rPr lang="sk-SK"/>
              <a:t> </a:t>
            </a:r>
            <a:r>
              <a:rPr lang="sk-SK" err="1"/>
              <a:t>between</a:t>
            </a:r>
            <a:r>
              <a:rPr lang="sk-SK"/>
              <a:t> </a:t>
            </a:r>
            <a:r>
              <a:rPr lang="sk-SK" err="1"/>
              <a:t>students</a:t>
            </a:r>
            <a:r>
              <a:rPr lang="sk-SK"/>
              <a:t> </a:t>
            </a:r>
            <a:r>
              <a:rPr lang="sk-SK" err="1"/>
              <a:t>reporting</a:t>
            </a:r>
            <a:r>
              <a:rPr lang="sk-SK"/>
              <a:t> never or </a:t>
            </a:r>
            <a:r>
              <a:rPr lang="sk-SK" err="1"/>
              <a:t>almost</a:t>
            </a:r>
            <a:r>
              <a:rPr lang="sk-SK"/>
              <a:t> never </a:t>
            </a:r>
            <a:r>
              <a:rPr lang="sk-SK" err="1"/>
              <a:t>being</a:t>
            </a:r>
            <a:r>
              <a:rPr lang="sk-SK"/>
              <a:t> </a:t>
            </a:r>
            <a:r>
              <a:rPr lang="sk-SK" err="1"/>
              <a:t>threated</a:t>
            </a:r>
            <a:r>
              <a:rPr lang="sk-SK"/>
              <a:t> by </a:t>
            </a:r>
            <a:r>
              <a:rPr lang="sk-SK" err="1"/>
              <a:t>other</a:t>
            </a:r>
            <a:r>
              <a:rPr lang="sk-SK"/>
              <a:t> </a:t>
            </a:r>
            <a:r>
              <a:rPr lang="sk-SK" err="1"/>
              <a:t>students</a:t>
            </a:r>
            <a:r>
              <a:rPr lang="sk-SK"/>
              <a:t> and </a:t>
            </a:r>
            <a:r>
              <a:rPr lang="sk-SK" err="1"/>
              <a:t>students</a:t>
            </a:r>
            <a:r>
              <a:rPr lang="sk-SK"/>
              <a:t> </a:t>
            </a:r>
            <a:r>
              <a:rPr lang="sk-SK" err="1"/>
              <a:t>reporting</a:t>
            </a:r>
            <a:r>
              <a:rPr lang="sk-SK"/>
              <a:t> </a:t>
            </a:r>
            <a:r>
              <a:rPr lang="sk-SK" err="1"/>
              <a:t>being</a:t>
            </a:r>
            <a:r>
              <a:rPr lang="sk-SK"/>
              <a:t> </a:t>
            </a:r>
            <a:r>
              <a:rPr lang="sk-SK" err="1"/>
              <a:t>threatened</a:t>
            </a:r>
            <a:r>
              <a:rPr lang="sk-SK"/>
              <a:t> </a:t>
            </a:r>
            <a:r>
              <a:rPr lang="sk-SK" err="1"/>
              <a:t>once</a:t>
            </a:r>
            <a:r>
              <a:rPr lang="sk-SK"/>
              <a:t> a </a:t>
            </a:r>
            <a:r>
              <a:rPr lang="sk-SK" err="1"/>
              <a:t>week</a:t>
            </a:r>
            <a:r>
              <a:rPr lang="sk-SK"/>
              <a:t> or more.</a:t>
            </a:r>
            <a:br>
              <a:rPr lang="sk-SK"/>
            </a:br>
            <a:r>
              <a:rPr lang="sk-SK"/>
              <a:t>Both </a:t>
            </a:r>
            <a:r>
              <a:rPr lang="sk-SK" err="1"/>
              <a:t>valid</a:t>
            </a:r>
            <a:r>
              <a:rPr lang="sk-SK"/>
              <a:t> </a:t>
            </a:r>
            <a:r>
              <a:rPr lang="sk-SK" err="1"/>
              <a:t>for</a:t>
            </a:r>
            <a:r>
              <a:rPr lang="sk-SK"/>
              <a:t> Slovakia 2025</a:t>
            </a:r>
          </a:p>
          <a:p>
            <a:r>
              <a:rPr lang="sk-SK" b="1" err="1"/>
              <a:t>Items</a:t>
            </a:r>
            <a:r>
              <a:rPr lang="sk-SK" b="1"/>
              <a:t> </a:t>
            </a:r>
            <a:r>
              <a:rPr lang="sk-SK" b="1" err="1"/>
              <a:t>about</a:t>
            </a:r>
            <a:r>
              <a:rPr lang="sk-SK" b="1"/>
              <a:t> </a:t>
            </a:r>
            <a:r>
              <a:rPr lang="sk-SK" b="1" err="1"/>
              <a:t>bullying</a:t>
            </a:r>
            <a:r>
              <a:rPr lang="sk-SK" b="1"/>
              <a:t> </a:t>
            </a:r>
            <a:r>
              <a:rPr lang="sk-SK" b="1" err="1"/>
              <a:t>were</a:t>
            </a:r>
            <a:r>
              <a:rPr lang="sk-SK" b="1"/>
              <a:t> </a:t>
            </a:r>
            <a:r>
              <a:rPr lang="sk-SK" b="1" err="1"/>
              <a:t>introduced</a:t>
            </a:r>
            <a:r>
              <a:rPr lang="sk-SK" b="1"/>
              <a:t> </a:t>
            </a:r>
            <a:r>
              <a:rPr lang="sk-SK" b="1" err="1"/>
              <a:t>into</a:t>
            </a:r>
            <a:r>
              <a:rPr lang="sk-SK" b="1"/>
              <a:t> </a:t>
            </a:r>
            <a:r>
              <a:rPr lang="sk-SK" b="1" err="1"/>
              <a:t>the</a:t>
            </a:r>
            <a:r>
              <a:rPr lang="sk-SK" b="1"/>
              <a:t> </a:t>
            </a:r>
            <a:r>
              <a:rPr lang="sk-SK" b="1" err="1"/>
              <a:t>student</a:t>
            </a:r>
            <a:r>
              <a:rPr lang="sk-SK" b="1"/>
              <a:t> </a:t>
            </a:r>
            <a:r>
              <a:rPr lang="sk-SK" b="1" err="1"/>
              <a:t>questionnaire</a:t>
            </a:r>
            <a:r>
              <a:rPr lang="sk-SK" b="1"/>
              <a:t> </a:t>
            </a:r>
            <a:r>
              <a:rPr lang="sk-SK" b="1" err="1"/>
              <a:t>first</a:t>
            </a:r>
            <a:r>
              <a:rPr lang="sk-SK" b="1"/>
              <a:t> </a:t>
            </a:r>
            <a:r>
              <a:rPr lang="sk-SK" b="1" err="1"/>
              <a:t>time</a:t>
            </a:r>
            <a:r>
              <a:rPr lang="sk-SK" b="1"/>
              <a:t> in 2018 </a:t>
            </a:r>
            <a:r>
              <a:rPr lang="sk-SK" b="1" err="1"/>
              <a:t>cycle</a:t>
            </a:r>
            <a:r>
              <a:rPr lang="sk-SK" b="1"/>
              <a:t>, </a:t>
            </a:r>
            <a:r>
              <a:rPr lang="sk-SK" b="1" err="1"/>
              <a:t>hence</a:t>
            </a:r>
            <a:r>
              <a:rPr lang="sk-SK" b="1"/>
              <a:t> no </a:t>
            </a:r>
            <a:r>
              <a:rPr lang="sk-SK" b="1" err="1"/>
              <a:t>data</a:t>
            </a:r>
            <a:r>
              <a:rPr lang="sk-SK" b="1"/>
              <a:t> </a:t>
            </a:r>
            <a:r>
              <a:rPr lang="sk-SK" b="1" err="1"/>
              <a:t>for</a:t>
            </a:r>
            <a:r>
              <a:rPr lang="sk-SK" b="1"/>
              <a:t> 2015.</a:t>
            </a:r>
          </a:p>
          <a:p>
            <a:r>
              <a:rPr lang="sk-SK" b="1" err="1"/>
              <a:t>Data</a:t>
            </a:r>
            <a:r>
              <a:rPr lang="sk-SK" b="1"/>
              <a:t> </a:t>
            </a:r>
            <a:r>
              <a:rPr lang="sk-SK" b="1" err="1"/>
              <a:t>for</a:t>
            </a:r>
            <a:r>
              <a:rPr lang="sk-SK" b="1"/>
              <a:t> 2022 are </a:t>
            </a:r>
            <a:r>
              <a:rPr lang="sk-SK" b="1" err="1"/>
              <a:t>available</a:t>
            </a:r>
            <a:r>
              <a:rPr lang="sk-SK" b="1"/>
              <a:t>, </a:t>
            </a:r>
            <a:r>
              <a:rPr lang="sk-SK" b="1" err="1"/>
              <a:t>however</a:t>
            </a:r>
            <a:r>
              <a:rPr lang="sk-SK" b="1"/>
              <a:t> </a:t>
            </a:r>
            <a:r>
              <a:rPr lang="sk-SK" b="1" err="1"/>
              <a:t>the</a:t>
            </a:r>
            <a:r>
              <a:rPr lang="sk-SK" b="1"/>
              <a:t> validity </a:t>
            </a:r>
            <a:r>
              <a:rPr lang="sk-SK" b="1" err="1"/>
              <a:t>is</a:t>
            </a:r>
            <a:r>
              <a:rPr lang="sk-SK" b="1"/>
              <a:t> </a:t>
            </a:r>
            <a:r>
              <a:rPr lang="sk-SK" b="1" err="1"/>
              <a:t>questionable</a:t>
            </a:r>
            <a:r>
              <a:rPr lang="sk-SK" b="1"/>
              <a:t> as </a:t>
            </a:r>
            <a:r>
              <a:rPr lang="sk-SK" b="1" err="1"/>
              <a:t>the</a:t>
            </a:r>
            <a:r>
              <a:rPr lang="sk-SK" b="1"/>
              <a:t> PISA </a:t>
            </a:r>
            <a:r>
              <a:rPr lang="sk-SK" b="1" err="1"/>
              <a:t>assessment</a:t>
            </a:r>
            <a:r>
              <a:rPr lang="sk-SK" b="1"/>
              <a:t> </a:t>
            </a:r>
            <a:r>
              <a:rPr lang="sk-SK" b="1" err="1"/>
              <a:t>was</a:t>
            </a:r>
            <a:r>
              <a:rPr lang="sk-SK" b="1"/>
              <a:t> done </a:t>
            </a:r>
            <a:r>
              <a:rPr lang="sk-SK" b="1" err="1"/>
              <a:t>after</a:t>
            </a:r>
            <a:r>
              <a:rPr lang="sk-SK" b="1"/>
              <a:t> a </a:t>
            </a:r>
            <a:r>
              <a:rPr lang="sk-SK" b="1" err="1"/>
              <a:t>year</a:t>
            </a:r>
            <a:r>
              <a:rPr lang="sk-SK" b="1"/>
              <a:t> of COVID19 </a:t>
            </a:r>
            <a:r>
              <a:rPr lang="sk-SK" b="1" err="1"/>
              <a:t>counter-measures</a:t>
            </a:r>
            <a:r>
              <a:rPr lang="sk-SK" b="1"/>
              <a:t> </a:t>
            </a:r>
            <a:r>
              <a:rPr lang="sk-SK" b="1" err="1"/>
              <a:t>with</a:t>
            </a:r>
            <a:r>
              <a:rPr lang="sk-SK" b="1"/>
              <a:t> </a:t>
            </a:r>
            <a:r>
              <a:rPr lang="sk-SK" b="1" err="1"/>
              <a:t>significant</a:t>
            </a:r>
            <a:r>
              <a:rPr lang="sk-SK" b="1"/>
              <a:t> part of </a:t>
            </a:r>
            <a:r>
              <a:rPr lang="sk-SK" b="1" err="1"/>
              <a:t>school</a:t>
            </a:r>
            <a:r>
              <a:rPr lang="sk-SK" b="1"/>
              <a:t> </a:t>
            </a:r>
            <a:r>
              <a:rPr lang="sk-SK" b="1" err="1"/>
              <a:t>years</a:t>
            </a:r>
            <a:r>
              <a:rPr lang="sk-SK" b="1"/>
              <a:t> </a:t>
            </a:r>
            <a:r>
              <a:rPr lang="sk-SK" b="1" err="1"/>
              <a:t>being</a:t>
            </a:r>
            <a:r>
              <a:rPr lang="sk-SK" b="1"/>
              <a:t> </a:t>
            </a:r>
            <a:r>
              <a:rPr lang="sk-SK" b="1" err="1"/>
              <a:t>relegated</a:t>
            </a:r>
            <a:r>
              <a:rPr lang="sk-SK" b="1"/>
              <a:t> to online </a:t>
            </a:r>
            <a:r>
              <a:rPr lang="sk-SK" b="1" err="1"/>
              <a:t>classrooms</a:t>
            </a:r>
            <a:r>
              <a:rPr lang="sk-SK" b="1"/>
              <a:t>.</a:t>
            </a:r>
            <a:br>
              <a:rPr lang="sk-SK"/>
            </a:br>
            <a:r>
              <a:rPr lang="en-US" sz="1200" kern="1200">
                <a:solidFill>
                  <a:schemeClr val="tx1"/>
                </a:solidFill>
                <a:effectLst/>
                <a:latin typeface="+mn-lt"/>
                <a:ea typeface="+mn-ea"/>
                <a:cs typeface="+mn-cs"/>
              </a:rPr>
              <a:t>Experiences of bullying are consistently associated with lower science performance in Slovakia and across the OECD. Students who report being victimized more frequently generally achieve substantially lower scores than those who report never or almost never experiencing bullying. This relationship is evident across all forms of bullying examined, including verbal, physical, relational, and cyberbullying.</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For being made fun of by other students, the prevalence of frequent victimization remains relatively low, but its academic consequences are clear. In Slovakia in 2025, 73.0% of students reported never or almost never experiencing this behavior, while 5.2% reported experiencing it at least weekly. Science performance decreased from 479 points among students who were rarely victimized to 455 points among those victimized weekly. Compared with 2018, the share of students reporting no victimization increased from 62.8% to 73.0%, suggesting a notable improvement in the school climate.</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 particularly strong pattern emerges for being threatened by other students. In 2025, more than 90% of Slovak students reported never or almost never being threatened, compared with 77% in 2018. Students who were never threatened achieved 483 points, whereas those threatened weekly scored only 424 points, a gap of almost 60 points. The decline in reported threats between 2018 and 2025 represents one of the most substantial improvements observed among the bullying indicators.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Similar findings are evident for physical bullying, measured through being hit or pushed around by other students. Nearly 90% of Slovak students reported never or almost never experiencing physical aggression in 2025, compared with 77% in 2018. Science performance among students who were never physically bullied reached 483 points, while those experiencing such behavior a few times a month scored only 433 points. Although physical bullying has become considerably less common, its association with lower academic achievement remains strong.</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For rumor-spreading and social bullying, Slovakia displays somewhat less favorable results. Only 69% of students reported never or almost never being the target of nasty rumors in 2025, compared with 73% across the OECD. Students who never experienced this form of victimization achieved 485 points, while those exposed weekly scored 446 points. The prevalence of frequent rumor-spreading remains slightly higher in Slovakia than across the OECD, suggesting that relational forms of bullying may be more persistent than physical intimidation.</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new 2025 item on publishing upsetting information online without consent provides an important first insight into cyberbullying. The overwhelming majority of Slovak students (91.7%) reported never or almost never experiencing this behavior. However, among the small minority exposed to it, science performance was substantially lower. Students experiencing this form of victimization a few times a month achieved only 409 points, more than 70 points below students who never experienced it. This suggests that cyberbullying may be among the forms of victimization most strongly associated with academic disadvantage.</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Across all indicators, a consistent gradient is evident: the more frequently students experience bullying, the lower their average science achievement. In most cases, the performance difference between students who are never bullied and those bullied weekly ranges from 25 to 60 points, equivalent to roughly one year or more of schooling.</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trend data also point to a generally improving situation in Slovakia. Between 2018 and 2025, the share of students reporting that they were never threatened increased from 77% to 90%, while the proportion never experiencing physical aggression increased from 77% to 90%. Similar improvements are visible for being made fun of and being targeted by rumors, although to a lesser extent.</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Compared with the OECD average, Slovak students generally report lower levels of victimization in 2025 and 2022 cycle, particularly regarding threats and physical aggression. Nevertheless, the achievement penalties associated with bullying are often comparable to or larger than those observed across the OECD, suggesting that victimized students constitute a particularly vulnerable educational group.</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Overall, the findings indicate that bullying remains closely linked to educational outcomes. Students who experience verbal, physical, relational, or online victimization consistently achieve lower science scores than their peers, while the substantial reduction in reported bullying between 2018 and 2025 represents an encouraging development for student well-being and school climate in Slovakia.</a:t>
            </a:r>
            <a:endParaRPr lang="sk-SK"/>
          </a:p>
          <a:p>
            <a:endParaRPr lang="sk-SK"/>
          </a:p>
        </p:txBody>
      </p:sp>
      <p:sp>
        <p:nvSpPr>
          <p:cNvPr id="4" name="Zástupný objekt pre číslo snímky 3"/>
          <p:cNvSpPr>
            <a:spLocks noGrp="1"/>
          </p:cNvSpPr>
          <p:nvPr>
            <p:ph type="sldNum" sz="quarter" idx="5"/>
          </p:nvPr>
        </p:nvSpPr>
        <p:spPr/>
        <p:txBody>
          <a:bodyPr/>
          <a:lstStyle/>
          <a:p>
            <a:fld id="{EB4ACBF0-8C0D-47B6-A21C-EA2E655B73D4}" type="slidenum">
              <a:rPr lang="sk-SK" smtClean="0"/>
              <a:t>10</a:t>
            </a:fld>
            <a:endParaRPr lang="sk-SK"/>
          </a:p>
        </p:txBody>
      </p:sp>
    </p:spTree>
    <p:extLst>
      <p:ext uri="{BB962C8B-B14F-4D97-AF65-F5344CB8AC3E}">
        <p14:creationId xmlns:p14="http://schemas.microsoft.com/office/powerpoint/2010/main" val="1658454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sz="1200" kern="1200">
                <a:solidFill>
                  <a:schemeClr val="tx1"/>
                </a:solidFill>
                <a:effectLst/>
                <a:latin typeface="+mn-lt"/>
                <a:ea typeface="+mn-ea"/>
                <a:cs typeface="+mn-cs"/>
              </a:rPr>
              <a:t>The indicators of disciplinary climate reveal a strong and highly consistent relationship between classroom order and science performance in both Slovakia and across the OECD. Students who experience disruptive classroom environments more frequently achieve substantially lower science scores than students who learn in orderly classrooms. Across all five disciplinary-climate indicators, performance declines steadily as disruption becomes more common.</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For students not listening to the teacher, Slovakia shows a notable improvement between 2015 and 2025. The proportion of students reporting that this occurs in every or most lessons declined from 42.9% to 29.1%, while the share reporting that it occurs never or almost never nearly doubled from 10.9% to 20.8%. Science performance ranges from 414 points among students experiencing this problem every lesson to 494 points among those reporting it almost never, a gap of approximately 80 points.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 similarly positive trend is observed for noise and disorder in the classroom. In 2025, over one-third of Slovak students (34.6%) reported that noise and disorder occur never or almost never, compared with only 21.6% in 2015. The achievement difference between students experiencing noise and disorder every lesson (418 points) and those rarely experiencing it (497 points) reaches almost 80 points, illustrating the strong educational importance of an orderly learning environment.</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indicator "the teacher has to wait a long time for students to quiet down" shows one of the strongest improvements over the decade. The proportion of Slovak students reporting this problem every or most lessons fell from 33.7% in 2015 to 21.8% in 2025, while the share reporting it rarely increased from 24.1% to 39.0%. Students in orderly classrooms scored 500 points, compared with only 413 points among students experiencing this problem every lesson, representing a difference of nearly 88 points.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For the statement "students cannot work well", the share of Slovak students reporting that this occurs every or most lessons decreased from 25.2% to 18.9% between 2015 and 2025. Meanwhile, the proportion reporting that it occurs never or almost never increased substantially from 29.9% to 46.5%. Science achievement again shows a strong gradient, rising from 412 points in highly disruptive classrooms to 495 points in well-functioning classrooms.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 comparable pattern emerges for students not starting work promptly after lessons begin. In Slovakia, reports of this occurring every or most lessons declined from 31.8% in 2015 to 20.9% in 2025, while the share reporting that it occurs rarely increased from 28.4% to 42.9%. Science performance varies from 415 points to 494 points, a difference of approximately 79 points.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Overall, the trend data suggest that disciplinary climate in Slovak classrooms improved markedly between 2015 and 2025. Across all five indicators available in both cycles, fewer students report frequent disruptions and more report orderly classroom conditions. Despite these improvements, Slovak students continue to report slightly less favorable classroom environments than the OECD average, particularly regarding attentive behavior and classroom order.</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new 2025 indicator on distraction caused by digital resources highlights an emerging challenge. While 57.3% of Slovak students reported that such distractions occur never or almost never, about 19.4% reported that they occur in every or most lessons. Students who experienced digital distractions every lesson scored 446 points, compared with 486 points among those reporting distractions only in some lessons. Interestingly, the highest-performing group was not students reporting no distractions at all (484 points), suggesting that moderate use of digital tools may be compatible with effective learning, whereas frequent off-task use is associated with lower achievement.</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Taken together, these findings indicate that classroom discipline and effective learning conditions remain closely linked to student achievement. The substantial improvements observed since 2015 suggest a more positive disciplinary climate in Slovak schools, yet the large performance gaps associated with classroom disruption demonstrate that maintaining orderly and focused learning environments continues to be an important factor in supporting student success.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Compared with the OECD average, Slovak students generally report more favorable classroom disciplinary conditions in 2025. For all five common indicators, a larger share of Slovak students report that disruptive behaviors occur never or almost never, particularly regarding noise and disorder (34.6% vs. 25.8%), students being unable to work well (46.5% vs. 41.2%), and delayed starts to lessons (42.9% vs. 39.9%).</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Despite these more positive perceptions, OECD students consistently achieve higher science scores at every level of classroom discipline. For example, among students reporting that noise and disorder never or almost never occur, the OECD average reaches 511 points, compared with 497 points in Slovakia. Similar differences of around 10-20 points are observed across most response categories.</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achievement gradients associated with disciplinary climate are also somewhat steeper in Slovakia. For instance, the gap between students reporting that the teacher waits a long time for students to quiet down every lesson and those reporting it never or almost never is 88 points in Slovakia (413 vs. 500), compared with 67 points in the OECD (438 vs. 505). This suggests that classroom disruptions may have more severe consequences for learning outcomes in Slovakia.</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comparison over time is also noteworthy. While the OECD shows relatively stable distributions between 2015 and 2025, Slovakia records substantial improvements across all disciplinary-climate indicators, with fewer students reporting frequent disruption and many more reporting orderly classroom conditions. As a result, Slovakia has narrowed the gap with the OECD in terms of classroom climate, and on some indicators now reports slightly better conditions than the OECD average.</a:t>
            </a:r>
            <a:endParaRPr lang="sk-SK"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exception is digital distraction, where Slovak students report less frequent distraction from smartphones and other digital resources than their OECD peers (57.3% vs. 40.4% reporting "never or almost never"). Nevertheless, OECD students continue to outperform Slovak students academically, indicating that while classroom discipline is an important factor, other influences such as curriculum, teaching quality, socio-economic background, and broader educational conditions also contribute to the remaining achievement gap. </a:t>
            </a:r>
            <a:endParaRPr lang="sk-SK"/>
          </a:p>
          <a:p>
            <a:endParaRPr lang="sk-SK"/>
          </a:p>
        </p:txBody>
      </p:sp>
      <p:sp>
        <p:nvSpPr>
          <p:cNvPr id="4" name="Zástupný objekt pre číslo snímky 3"/>
          <p:cNvSpPr>
            <a:spLocks noGrp="1"/>
          </p:cNvSpPr>
          <p:nvPr>
            <p:ph type="sldNum" sz="quarter" idx="5"/>
          </p:nvPr>
        </p:nvSpPr>
        <p:spPr/>
        <p:txBody>
          <a:bodyPr/>
          <a:lstStyle/>
          <a:p>
            <a:fld id="{EB4ACBF0-8C0D-47B6-A21C-EA2E655B73D4}" type="slidenum">
              <a:rPr lang="sk-SK" smtClean="0"/>
              <a:t>11</a:t>
            </a:fld>
            <a:endParaRPr lang="sk-SK"/>
          </a:p>
        </p:txBody>
      </p:sp>
    </p:spTree>
    <p:extLst>
      <p:ext uri="{BB962C8B-B14F-4D97-AF65-F5344CB8AC3E}">
        <p14:creationId xmlns:p14="http://schemas.microsoft.com/office/powerpoint/2010/main" val="1767518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a:p>
        </p:txBody>
      </p:sp>
      <p:sp>
        <p:nvSpPr>
          <p:cNvPr id="4" name="Zástupný objekt pre číslo snímky 3"/>
          <p:cNvSpPr>
            <a:spLocks noGrp="1"/>
          </p:cNvSpPr>
          <p:nvPr>
            <p:ph type="sldNum" sz="quarter" idx="5"/>
          </p:nvPr>
        </p:nvSpPr>
        <p:spPr/>
        <p:txBody>
          <a:bodyPr/>
          <a:lstStyle/>
          <a:p>
            <a:fld id="{EB4ACBF0-8C0D-47B6-A21C-EA2E655B73D4}" type="slidenum">
              <a:rPr lang="sk-SK" smtClean="0"/>
              <a:t>12</a:t>
            </a:fld>
            <a:endParaRPr lang="sk-SK"/>
          </a:p>
        </p:txBody>
      </p:sp>
    </p:spTree>
    <p:extLst>
      <p:ext uri="{BB962C8B-B14F-4D97-AF65-F5344CB8AC3E}">
        <p14:creationId xmlns:p14="http://schemas.microsoft.com/office/powerpoint/2010/main" val="1881412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992B65-03D5-58D8-C1BC-DD741357E0DA}"/>
              </a:ext>
            </a:extLst>
          </p:cNvPr>
          <p:cNvSpPr>
            <a:spLocks noGrp="1"/>
          </p:cNvSpPr>
          <p:nvPr>
            <p:ph type="ctrTitle"/>
          </p:nvPr>
        </p:nvSpPr>
        <p:spPr>
          <a:xfrm>
            <a:off x="1524000" y="1122363"/>
            <a:ext cx="9144000" cy="2387600"/>
          </a:xfrm>
        </p:spPr>
        <p:txBody>
          <a:bodyPr anchor="b"/>
          <a:lstStyle>
            <a:lvl1pPr algn="ctr">
              <a:defRPr sz="6000"/>
            </a:lvl1pPr>
          </a:lstStyle>
          <a:p>
            <a:r>
              <a:rPr lang="sk-SK"/>
              <a:t>Kliknutím upravte štýl predlohy nadpisu</a:t>
            </a:r>
          </a:p>
        </p:txBody>
      </p:sp>
      <p:sp>
        <p:nvSpPr>
          <p:cNvPr id="3" name="Podnadpis 2">
            <a:extLst>
              <a:ext uri="{FF2B5EF4-FFF2-40B4-BE49-F238E27FC236}">
                <a16:creationId xmlns:a16="http://schemas.microsoft.com/office/drawing/2014/main" id="{8BF43BB6-5AED-BC0D-907D-E443173910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p>
        </p:txBody>
      </p:sp>
      <p:sp>
        <p:nvSpPr>
          <p:cNvPr id="4" name="Zástupný objekt pre dátum 3">
            <a:extLst>
              <a:ext uri="{FF2B5EF4-FFF2-40B4-BE49-F238E27FC236}">
                <a16:creationId xmlns:a16="http://schemas.microsoft.com/office/drawing/2014/main" id="{CD4162BA-9E8A-A6B7-F7FC-73A2FD4587F7}"/>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5" name="Zástupný objekt pre pätu 4">
            <a:extLst>
              <a:ext uri="{FF2B5EF4-FFF2-40B4-BE49-F238E27FC236}">
                <a16:creationId xmlns:a16="http://schemas.microsoft.com/office/drawing/2014/main" id="{45605FF1-E64D-78F9-D276-CB562D3EA157}"/>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25443CA5-3CDE-A0A6-4439-C1C96DD18E3A}"/>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138058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E51C26-5CF0-4B89-5786-06C375E599B7}"/>
              </a:ext>
            </a:extLst>
          </p:cNvPr>
          <p:cNvSpPr>
            <a:spLocks noGrp="1"/>
          </p:cNvSpPr>
          <p:nvPr>
            <p:ph type="title"/>
          </p:nvPr>
        </p:nvSpPr>
        <p:spPr/>
        <p:txBody>
          <a:bodyPr/>
          <a:lstStyle/>
          <a:p>
            <a:r>
              <a:rPr lang="sk-SK"/>
              <a:t>Kliknutím upravte štýl predlohy nadpisu</a:t>
            </a:r>
          </a:p>
        </p:txBody>
      </p:sp>
      <p:sp>
        <p:nvSpPr>
          <p:cNvPr id="3" name="Zástupný zvislý text 2">
            <a:extLst>
              <a:ext uri="{FF2B5EF4-FFF2-40B4-BE49-F238E27FC236}">
                <a16:creationId xmlns:a16="http://schemas.microsoft.com/office/drawing/2014/main" id="{BFC388A8-2121-5351-23F0-16671DB9F8A4}"/>
              </a:ext>
            </a:extLst>
          </p:cNvPr>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F386BAA5-E005-DC54-52A2-E6D9B4004957}"/>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5" name="Zástupný objekt pre pätu 4">
            <a:extLst>
              <a:ext uri="{FF2B5EF4-FFF2-40B4-BE49-F238E27FC236}">
                <a16:creationId xmlns:a16="http://schemas.microsoft.com/office/drawing/2014/main" id="{1AD0DC3D-0DCD-5709-2BB9-9FF0F7B78D0E}"/>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DC696BB4-913A-887E-7765-B5D1EC3BE547}"/>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3084532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a:extLst>
              <a:ext uri="{FF2B5EF4-FFF2-40B4-BE49-F238E27FC236}">
                <a16:creationId xmlns:a16="http://schemas.microsoft.com/office/drawing/2014/main" id="{39E432FC-595D-EFBC-61B5-1A422BACABEB}"/>
              </a:ext>
            </a:extLst>
          </p:cNvPr>
          <p:cNvSpPr>
            <a:spLocks noGrp="1"/>
          </p:cNvSpPr>
          <p:nvPr>
            <p:ph type="title" orient="vert"/>
          </p:nvPr>
        </p:nvSpPr>
        <p:spPr>
          <a:xfrm>
            <a:off x="8724900" y="365125"/>
            <a:ext cx="2628900" cy="5811838"/>
          </a:xfrm>
        </p:spPr>
        <p:txBody>
          <a:bodyPr vert="eaVert"/>
          <a:lstStyle/>
          <a:p>
            <a:r>
              <a:rPr lang="sk-SK"/>
              <a:t>Kliknutím upravte štýl predlohy nadpisu</a:t>
            </a:r>
          </a:p>
        </p:txBody>
      </p:sp>
      <p:sp>
        <p:nvSpPr>
          <p:cNvPr id="3" name="Zástupný zvislý text 2">
            <a:extLst>
              <a:ext uri="{FF2B5EF4-FFF2-40B4-BE49-F238E27FC236}">
                <a16:creationId xmlns:a16="http://schemas.microsoft.com/office/drawing/2014/main" id="{C01F994D-DA04-D877-D17B-E52CD02AE3CA}"/>
              </a:ext>
            </a:extLst>
          </p:cNvPr>
          <p:cNvSpPr>
            <a:spLocks noGrp="1"/>
          </p:cNvSpPr>
          <p:nvPr>
            <p:ph type="body" orient="vert" idx="1"/>
          </p:nvPr>
        </p:nvSpPr>
        <p:spPr>
          <a:xfrm>
            <a:off x="838200" y="365125"/>
            <a:ext cx="7734300" cy="5811838"/>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3986EA44-ACA9-126C-9048-0AD6FD5439DC}"/>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5" name="Zástupný objekt pre pätu 4">
            <a:extLst>
              <a:ext uri="{FF2B5EF4-FFF2-40B4-BE49-F238E27FC236}">
                <a16:creationId xmlns:a16="http://schemas.microsoft.com/office/drawing/2014/main" id="{98E8C00F-C3B5-6848-3DDD-FD7D8A0660C9}"/>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3F8413BE-07DF-FB02-596C-FD0C3C70F943}"/>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760468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0A5CCA-5EE3-5F15-0A6F-512A81373791}"/>
              </a:ext>
            </a:extLst>
          </p:cNvPr>
          <p:cNvSpPr>
            <a:spLocks noGrp="1"/>
          </p:cNvSpPr>
          <p:nvPr>
            <p:ph type="title"/>
          </p:nvPr>
        </p:nvSpPr>
        <p:spPr/>
        <p:txBody>
          <a:bodyPr/>
          <a:lstStyle/>
          <a:p>
            <a:r>
              <a:rPr lang="sk-SK"/>
              <a:t>Kliknutím upravte štýl predlohy nadpisu</a:t>
            </a:r>
          </a:p>
        </p:txBody>
      </p:sp>
      <p:sp>
        <p:nvSpPr>
          <p:cNvPr id="3" name="Zástupný objekt pre obsah 2">
            <a:extLst>
              <a:ext uri="{FF2B5EF4-FFF2-40B4-BE49-F238E27FC236}">
                <a16:creationId xmlns:a16="http://schemas.microsoft.com/office/drawing/2014/main" id="{66A92B72-99C2-18AB-3D2B-6A23185DC5B4}"/>
              </a:ext>
            </a:extLst>
          </p:cNvPr>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FF794C98-730A-D591-73AF-9F5F9A92EFD2}"/>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5" name="Zástupný objekt pre pätu 4">
            <a:extLst>
              <a:ext uri="{FF2B5EF4-FFF2-40B4-BE49-F238E27FC236}">
                <a16:creationId xmlns:a16="http://schemas.microsoft.com/office/drawing/2014/main" id="{A27F8B07-9855-F982-CA32-5FDD0DC4B3FB}"/>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40CF35BE-F6D9-FBF2-1EFC-DB373870EDC6}"/>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914844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E90BDC-4CDD-F5C5-7CB9-9C053EE79770}"/>
              </a:ext>
            </a:extLst>
          </p:cNvPr>
          <p:cNvSpPr>
            <a:spLocks noGrp="1"/>
          </p:cNvSpPr>
          <p:nvPr>
            <p:ph type="title"/>
          </p:nvPr>
        </p:nvSpPr>
        <p:spPr>
          <a:xfrm>
            <a:off x="831850" y="1709738"/>
            <a:ext cx="10515600" cy="2852737"/>
          </a:xfrm>
        </p:spPr>
        <p:txBody>
          <a:bodyPr anchor="b"/>
          <a:lstStyle>
            <a:lvl1pPr>
              <a:defRPr sz="6000"/>
            </a:lvl1pPr>
          </a:lstStyle>
          <a:p>
            <a:r>
              <a:rPr lang="sk-SK"/>
              <a:t>Kliknutím upravte štýl predlohy nadpisu</a:t>
            </a:r>
          </a:p>
        </p:txBody>
      </p:sp>
      <p:sp>
        <p:nvSpPr>
          <p:cNvPr id="3" name="Zástupný text 2">
            <a:extLst>
              <a:ext uri="{FF2B5EF4-FFF2-40B4-BE49-F238E27FC236}">
                <a16:creationId xmlns:a16="http://schemas.microsoft.com/office/drawing/2014/main" id="{5624966B-A6FC-4229-F7EF-E78DBAD7F26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k-SK"/>
              <a:t>Kliknite sem a upravte štýly predlohy textu</a:t>
            </a:r>
          </a:p>
        </p:txBody>
      </p:sp>
      <p:sp>
        <p:nvSpPr>
          <p:cNvPr id="4" name="Zástupný objekt pre dátum 3">
            <a:extLst>
              <a:ext uri="{FF2B5EF4-FFF2-40B4-BE49-F238E27FC236}">
                <a16:creationId xmlns:a16="http://schemas.microsoft.com/office/drawing/2014/main" id="{D31BA3F0-EF12-322F-EC0A-0FC987FFEED9}"/>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5" name="Zástupný objekt pre pätu 4">
            <a:extLst>
              <a:ext uri="{FF2B5EF4-FFF2-40B4-BE49-F238E27FC236}">
                <a16:creationId xmlns:a16="http://schemas.microsoft.com/office/drawing/2014/main" id="{93579E98-5C1B-D8BF-E1C7-2FC96EB3757A}"/>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A641A596-5370-9144-CC38-116182952E8F}"/>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2060680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CD9BD0-632A-09F9-B533-D21E2D93FBBA}"/>
              </a:ext>
            </a:extLst>
          </p:cNvPr>
          <p:cNvSpPr>
            <a:spLocks noGrp="1"/>
          </p:cNvSpPr>
          <p:nvPr>
            <p:ph type="title"/>
          </p:nvPr>
        </p:nvSpPr>
        <p:spPr/>
        <p:txBody>
          <a:bodyPr/>
          <a:lstStyle/>
          <a:p>
            <a:r>
              <a:rPr lang="sk-SK"/>
              <a:t>Kliknutím upravte štýl predlohy nadpisu</a:t>
            </a:r>
          </a:p>
        </p:txBody>
      </p:sp>
      <p:sp>
        <p:nvSpPr>
          <p:cNvPr id="3" name="Zástupný objekt pre obsah 2">
            <a:extLst>
              <a:ext uri="{FF2B5EF4-FFF2-40B4-BE49-F238E27FC236}">
                <a16:creationId xmlns:a16="http://schemas.microsoft.com/office/drawing/2014/main" id="{9265B356-494D-5DC4-7A9B-622A0AB39C56}"/>
              </a:ext>
            </a:extLst>
          </p:cNvPr>
          <p:cNvSpPr>
            <a:spLocks noGrp="1"/>
          </p:cNvSpPr>
          <p:nvPr>
            <p:ph sz="half" idx="1"/>
          </p:nvPr>
        </p:nvSpPr>
        <p:spPr>
          <a:xfrm>
            <a:off x="838200" y="1825625"/>
            <a:ext cx="51816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obsah 3">
            <a:extLst>
              <a:ext uri="{FF2B5EF4-FFF2-40B4-BE49-F238E27FC236}">
                <a16:creationId xmlns:a16="http://schemas.microsoft.com/office/drawing/2014/main" id="{09FCA8C9-97A1-FB1D-E2D1-CE0C01A5DF91}"/>
              </a:ext>
            </a:extLst>
          </p:cNvPr>
          <p:cNvSpPr>
            <a:spLocks noGrp="1"/>
          </p:cNvSpPr>
          <p:nvPr>
            <p:ph sz="half" idx="2"/>
          </p:nvPr>
        </p:nvSpPr>
        <p:spPr>
          <a:xfrm>
            <a:off x="6172200" y="1825625"/>
            <a:ext cx="51816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objekt pre dátum 4">
            <a:extLst>
              <a:ext uri="{FF2B5EF4-FFF2-40B4-BE49-F238E27FC236}">
                <a16:creationId xmlns:a16="http://schemas.microsoft.com/office/drawing/2014/main" id="{D739AD3F-24DF-BB1F-840D-8D1FEEBD5B6B}"/>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6" name="Zástupný objekt pre pätu 5">
            <a:extLst>
              <a:ext uri="{FF2B5EF4-FFF2-40B4-BE49-F238E27FC236}">
                <a16:creationId xmlns:a16="http://schemas.microsoft.com/office/drawing/2014/main" id="{490C9661-BBD7-6DA3-9292-0E89D746FAF1}"/>
              </a:ext>
            </a:extLst>
          </p:cNvPr>
          <p:cNvSpPr>
            <a:spLocks noGrp="1"/>
          </p:cNvSpPr>
          <p:nvPr>
            <p:ph type="ftr" sz="quarter" idx="11"/>
          </p:nvPr>
        </p:nvSpPr>
        <p:spPr/>
        <p:txBody>
          <a:bodyPr/>
          <a:lstStyle/>
          <a:p>
            <a:endParaRPr lang="sk-SK"/>
          </a:p>
        </p:txBody>
      </p:sp>
      <p:sp>
        <p:nvSpPr>
          <p:cNvPr id="7" name="Zástupný objekt pre číslo snímky 6">
            <a:extLst>
              <a:ext uri="{FF2B5EF4-FFF2-40B4-BE49-F238E27FC236}">
                <a16:creationId xmlns:a16="http://schemas.microsoft.com/office/drawing/2014/main" id="{EC60CCBF-3DF5-AE88-0365-558F95C89025}"/>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3776347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79E49B-1853-0484-D373-1BF598C130F6}"/>
              </a:ext>
            </a:extLst>
          </p:cNvPr>
          <p:cNvSpPr>
            <a:spLocks noGrp="1"/>
          </p:cNvSpPr>
          <p:nvPr>
            <p:ph type="title"/>
          </p:nvPr>
        </p:nvSpPr>
        <p:spPr>
          <a:xfrm>
            <a:off x="839788" y="365125"/>
            <a:ext cx="10515600" cy="1325563"/>
          </a:xfrm>
        </p:spPr>
        <p:txBody>
          <a:bodyPr/>
          <a:lstStyle/>
          <a:p>
            <a:r>
              <a:rPr lang="sk-SK"/>
              <a:t>Kliknutím upravte štýl predlohy nadpisu</a:t>
            </a:r>
          </a:p>
        </p:txBody>
      </p:sp>
      <p:sp>
        <p:nvSpPr>
          <p:cNvPr id="3" name="Zástupný text 2">
            <a:extLst>
              <a:ext uri="{FF2B5EF4-FFF2-40B4-BE49-F238E27FC236}">
                <a16:creationId xmlns:a16="http://schemas.microsoft.com/office/drawing/2014/main" id="{00D699A1-D286-C97D-36DC-33059D82A5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Zástupný objekt pre obsah 3">
            <a:extLst>
              <a:ext uri="{FF2B5EF4-FFF2-40B4-BE49-F238E27FC236}">
                <a16:creationId xmlns:a16="http://schemas.microsoft.com/office/drawing/2014/main" id="{36E31BF7-1E63-4A2A-18D6-06C879A07450}"/>
              </a:ext>
            </a:extLst>
          </p:cNvPr>
          <p:cNvSpPr>
            <a:spLocks noGrp="1"/>
          </p:cNvSpPr>
          <p:nvPr>
            <p:ph sz="half" idx="2"/>
          </p:nvPr>
        </p:nvSpPr>
        <p:spPr>
          <a:xfrm>
            <a:off x="839788" y="2505075"/>
            <a:ext cx="5157787"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text 4">
            <a:extLst>
              <a:ext uri="{FF2B5EF4-FFF2-40B4-BE49-F238E27FC236}">
                <a16:creationId xmlns:a16="http://schemas.microsoft.com/office/drawing/2014/main" id="{3D5F0300-B0E8-E942-F11F-62BFD43F02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Zástupný objekt pre obsah 5">
            <a:extLst>
              <a:ext uri="{FF2B5EF4-FFF2-40B4-BE49-F238E27FC236}">
                <a16:creationId xmlns:a16="http://schemas.microsoft.com/office/drawing/2014/main" id="{CA77CFE1-3496-0433-3E49-FA559DA7D504}"/>
              </a:ext>
            </a:extLst>
          </p:cNvPr>
          <p:cNvSpPr>
            <a:spLocks noGrp="1"/>
          </p:cNvSpPr>
          <p:nvPr>
            <p:ph sz="quarter" idx="4"/>
          </p:nvPr>
        </p:nvSpPr>
        <p:spPr>
          <a:xfrm>
            <a:off x="6172200" y="2505075"/>
            <a:ext cx="5183188"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objekt pre dátum 6">
            <a:extLst>
              <a:ext uri="{FF2B5EF4-FFF2-40B4-BE49-F238E27FC236}">
                <a16:creationId xmlns:a16="http://schemas.microsoft.com/office/drawing/2014/main" id="{B662A76A-FEEC-5364-1D3C-6190D0AFFB68}"/>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8" name="Zástupný objekt pre pätu 7">
            <a:extLst>
              <a:ext uri="{FF2B5EF4-FFF2-40B4-BE49-F238E27FC236}">
                <a16:creationId xmlns:a16="http://schemas.microsoft.com/office/drawing/2014/main" id="{14C1AF55-3274-203E-0A4B-2852EA66AF5B}"/>
              </a:ext>
            </a:extLst>
          </p:cNvPr>
          <p:cNvSpPr>
            <a:spLocks noGrp="1"/>
          </p:cNvSpPr>
          <p:nvPr>
            <p:ph type="ftr" sz="quarter" idx="11"/>
          </p:nvPr>
        </p:nvSpPr>
        <p:spPr/>
        <p:txBody>
          <a:bodyPr/>
          <a:lstStyle/>
          <a:p>
            <a:endParaRPr lang="sk-SK"/>
          </a:p>
        </p:txBody>
      </p:sp>
      <p:sp>
        <p:nvSpPr>
          <p:cNvPr id="9" name="Zástupný objekt pre číslo snímky 8">
            <a:extLst>
              <a:ext uri="{FF2B5EF4-FFF2-40B4-BE49-F238E27FC236}">
                <a16:creationId xmlns:a16="http://schemas.microsoft.com/office/drawing/2014/main" id="{91F8B266-CA34-59D9-7ECC-394724A7417A}"/>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1903770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0F09C6-C01F-F156-3699-3FCE9A282A8A}"/>
              </a:ext>
            </a:extLst>
          </p:cNvPr>
          <p:cNvSpPr>
            <a:spLocks noGrp="1"/>
          </p:cNvSpPr>
          <p:nvPr>
            <p:ph type="title"/>
          </p:nvPr>
        </p:nvSpPr>
        <p:spPr/>
        <p:txBody>
          <a:bodyPr/>
          <a:lstStyle/>
          <a:p>
            <a:r>
              <a:rPr lang="sk-SK"/>
              <a:t>Kliknutím upravte štýl predlohy nadpisu</a:t>
            </a:r>
          </a:p>
        </p:txBody>
      </p:sp>
      <p:sp>
        <p:nvSpPr>
          <p:cNvPr id="3" name="Zástupný objekt pre dátum 2">
            <a:extLst>
              <a:ext uri="{FF2B5EF4-FFF2-40B4-BE49-F238E27FC236}">
                <a16:creationId xmlns:a16="http://schemas.microsoft.com/office/drawing/2014/main" id="{887779E0-5683-FCCB-3182-CC5F65645C18}"/>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4" name="Zástupný objekt pre pätu 3">
            <a:extLst>
              <a:ext uri="{FF2B5EF4-FFF2-40B4-BE49-F238E27FC236}">
                <a16:creationId xmlns:a16="http://schemas.microsoft.com/office/drawing/2014/main" id="{D7DA4A73-7E30-EB48-269E-CFFF6B95C49D}"/>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E91477CA-5893-2AD1-5F9B-E520E7D39567}"/>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3916498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objekt pre dátum 1">
            <a:extLst>
              <a:ext uri="{FF2B5EF4-FFF2-40B4-BE49-F238E27FC236}">
                <a16:creationId xmlns:a16="http://schemas.microsoft.com/office/drawing/2014/main" id="{F9027A1A-BB00-1FE6-A5F6-FE4B89D19A71}"/>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3" name="Zástupný objekt pre pätu 2">
            <a:extLst>
              <a:ext uri="{FF2B5EF4-FFF2-40B4-BE49-F238E27FC236}">
                <a16:creationId xmlns:a16="http://schemas.microsoft.com/office/drawing/2014/main" id="{A59F4D13-8CB8-25C1-445F-301A4D3706C5}"/>
              </a:ext>
            </a:extLst>
          </p:cNvPr>
          <p:cNvSpPr>
            <a:spLocks noGrp="1"/>
          </p:cNvSpPr>
          <p:nvPr>
            <p:ph type="ftr" sz="quarter" idx="11"/>
          </p:nvPr>
        </p:nvSpPr>
        <p:spPr/>
        <p:txBody>
          <a:bodyPr/>
          <a:lstStyle/>
          <a:p>
            <a:endParaRPr lang="sk-SK"/>
          </a:p>
        </p:txBody>
      </p:sp>
      <p:sp>
        <p:nvSpPr>
          <p:cNvPr id="4" name="Zástupný objekt pre číslo snímky 3">
            <a:extLst>
              <a:ext uri="{FF2B5EF4-FFF2-40B4-BE49-F238E27FC236}">
                <a16:creationId xmlns:a16="http://schemas.microsoft.com/office/drawing/2014/main" id="{3B174038-B867-D852-24A0-E57064EBF417}"/>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1958239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A9B7E2-24D5-A543-858B-DFCBAA873029}"/>
              </a:ext>
            </a:extLst>
          </p:cNvPr>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p>
        </p:txBody>
      </p:sp>
      <p:sp>
        <p:nvSpPr>
          <p:cNvPr id="3" name="Zástupný objekt pre obsah 2">
            <a:extLst>
              <a:ext uri="{FF2B5EF4-FFF2-40B4-BE49-F238E27FC236}">
                <a16:creationId xmlns:a16="http://schemas.microsoft.com/office/drawing/2014/main" id="{D0845FF6-DA83-C631-FB3D-DEA4E618EF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text 3">
            <a:extLst>
              <a:ext uri="{FF2B5EF4-FFF2-40B4-BE49-F238E27FC236}">
                <a16:creationId xmlns:a16="http://schemas.microsoft.com/office/drawing/2014/main" id="{1DD8DA79-FA54-4EF4-6B41-CC5977F328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Zástupný objekt pre dátum 4">
            <a:extLst>
              <a:ext uri="{FF2B5EF4-FFF2-40B4-BE49-F238E27FC236}">
                <a16:creationId xmlns:a16="http://schemas.microsoft.com/office/drawing/2014/main" id="{FC13D5C5-B215-4AC8-9089-D3F2EC10FCBD}"/>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6" name="Zástupný objekt pre pätu 5">
            <a:extLst>
              <a:ext uri="{FF2B5EF4-FFF2-40B4-BE49-F238E27FC236}">
                <a16:creationId xmlns:a16="http://schemas.microsoft.com/office/drawing/2014/main" id="{EE8F14A4-5C79-55DB-CB2A-63C3CFFCD081}"/>
              </a:ext>
            </a:extLst>
          </p:cNvPr>
          <p:cNvSpPr>
            <a:spLocks noGrp="1"/>
          </p:cNvSpPr>
          <p:nvPr>
            <p:ph type="ftr" sz="quarter" idx="11"/>
          </p:nvPr>
        </p:nvSpPr>
        <p:spPr/>
        <p:txBody>
          <a:bodyPr/>
          <a:lstStyle/>
          <a:p>
            <a:endParaRPr lang="sk-SK"/>
          </a:p>
        </p:txBody>
      </p:sp>
      <p:sp>
        <p:nvSpPr>
          <p:cNvPr id="7" name="Zástupný objekt pre číslo snímky 6">
            <a:extLst>
              <a:ext uri="{FF2B5EF4-FFF2-40B4-BE49-F238E27FC236}">
                <a16:creationId xmlns:a16="http://schemas.microsoft.com/office/drawing/2014/main" id="{4D64CECA-C0AB-C151-8300-976716859229}"/>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2144625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F85BE8-DAE2-832C-0F67-79484C4A6B5B}"/>
              </a:ext>
            </a:extLst>
          </p:cNvPr>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p>
        </p:txBody>
      </p:sp>
      <p:sp>
        <p:nvSpPr>
          <p:cNvPr id="3" name="Zástupný objekt pre obrázok 2">
            <a:extLst>
              <a:ext uri="{FF2B5EF4-FFF2-40B4-BE49-F238E27FC236}">
                <a16:creationId xmlns:a16="http://schemas.microsoft.com/office/drawing/2014/main" id="{758A434A-ED29-3247-182A-BA26FD2CF1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text 3">
            <a:extLst>
              <a:ext uri="{FF2B5EF4-FFF2-40B4-BE49-F238E27FC236}">
                <a16:creationId xmlns:a16="http://schemas.microsoft.com/office/drawing/2014/main" id="{61EF0C0A-6C60-C07A-6D73-A432BA58A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Zástupný objekt pre dátum 4">
            <a:extLst>
              <a:ext uri="{FF2B5EF4-FFF2-40B4-BE49-F238E27FC236}">
                <a16:creationId xmlns:a16="http://schemas.microsoft.com/office/drawing/2014/main" id="{4D0F3312-C70F-45D5-005C-FECADF338B75}"/>
              </a:ext>
            </a:extLst>
          </p:cNvPr>
          <p:cNvSpPr>
            <a:spLocks noGrp="1"/>
          </p:cNvSpPr>
          <p:nvPr>
            <p:ph type="dt" sz="half" idx="10"/>
          </p:nvPr>
        </p:nvSpPr>
        <p:spPr/>
        <p:txBody>
          <a:bodyPr/>
          <a:lstStyle/>
          <a:p>
            <a:fld id="{DB821017-A5A7-4951-93C0-6B9F6A72B7AF}" type="datetimeFigureOut">
              <a:rPr lang="sk-SK" smtClean="0"/>
              <a:t>8. 9. 2026</a:t>
            </a:fld>
            <a:endParaRPr lang="sk-SK"/>
          </a:p>
        </p:txBody>
      </p:sp>
      <p:sp>
        <p:nvSpPr>
          <p:cNvPr id="6" name="Zástupný objekt pre pätu 5">
            <a:extLst>
              <a:ext uri="{FF2B5EF4-FFF2-40B4-BE49-F238E27FC236}">
                <a16:creationId xmlns:a16="http://schemas.microsoft.com/office/drawing/2014/main" id="{D976D82E-78DB-AAA6-FEFC-EB41EABCCD64}"/>
              </a:ext>
            </a:extLst>
          </p:cNvPr>
          <p:cNvSpPr>
            <a:spLocks noGrp="1"/>
          </p:cNvSpPr>
          <p:nvPr>
            <p:ph type="ftr" sz="quarter" idx="11"/>
          </p:nvPr>
        </p:nvSpPr>
        <p:spPr/>
        <p:txBody>
          <a:bodyPr/>
          <a:lstStyle/>
          <a:p>
            <a:endParaRPr lang="sk-SK"/>
          </a:p>
        </p:txBody>
      </p:sp>
      <p:sp>
        <p:nvSpPr>
          <p:cNvPr id="7" name="Zástupný objekt pre číslo snímky 6">
            <a:extLst>
              <a:ext uri="{FF2B5EF4-FFF2-40B4-BE49-F238E27FC236}">
                <a16:creationId xmlns:a16="http://schemas.microsoft.com/office/drawing/2014/main" id="{29B8E801-4D8F-EB16-CF48-A6A7CBA693E9}"/>
              </a:ext>
            </a:extLst>
          </p:cNvPr>
          <p:cNvSpPr>
            <a:spLocks noGrp="1"/>
          </p:cNvSpPr>
          <p:nvPr>
            <p:ph type="sldNum" sz="quarter" idx="12"/>
          </p:nvPr>
        </p:nvSpPr>
        <p:spPr/>
        <p:txBody>
          <a:bodyPr/>
          <a:lstStyle/>
          <a:p>
            <a:fld id="{E3AB037A-5061-4334-BE15-10D8A6751888}" type="slidenum">
              <a:rPr lang="sk-SK" smtClean="0"/>
              <a:t>‹#›</a:t>
            </a:fld>
            <a:endParaRPr lang="sk-SK"/>
          </a:p>
        </p:txBody>
      </p:sp>
    </p:spTree>
    <p:extLst>
      <p:ext uri="{BB962C8B-B14F-4D97-AF65-F5344CB8AC3E}">
        <p14:creationId xmlns:p14="http://schemas.microsoft.com/office/powerpoint/2010/main" val="4254038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nadpis 1">
            <a:extLst>
              <a:ext uri="{FF2B5EF4-FFF2-40B4-BE49-F238E27FC236}">
                <a16:creationId xmlns:a16="http://schemas.microsoft.com/office/drawing/2014/main" id="{8BDBFE8E-5A40-33C5-1520-5E6C5CB586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a:t>Kliknutím upravte štýl predlohy nadpisu</a:t>
            </a:r>
          </a:p>
        </p:txBody>
      </p:sp>
      <p:sp>
        <p:nvSpPr>
          <p:cNvPr id="3" name="Zástupný text 2">
            <a:extLst>
              <a:ext uri="{FF2B5EF4-FFF2-40B4-BE49-F238E27FC236}">
                <a16:creationId xmlns:a16="http://schemas.microsoft.com/office/drawing/2014/main" id="{800119DD-7D3D-60EE-5E91-A40EBF5FDB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511341E0-8915-B4A9-E6C6-2B79C1CE60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821017-A5A7-4951-93C0-6B9F6A72B7AF}" type="datetimeFigureOut">
              <a:rPr lang="sk-SK" smtClean="0"/>
              <a:t>8. 9. 2026</a:t>
            </a:fld>
            <a:endParaRPr lang="sk-SK"/>
          </a:p>
        </p:txBody>
      </p:sp>
      <p:sp>
        <p:nvSpPr>
          <p:cNvPr id="5" name="Zástupný objekt pre pätu 4">
            <a:extLst>
              <a:ext uri="{FF2B5EF4-FFF2-40B4-BE49-F238E27FC236}">
                <a16:creationId xmlns:a16="http://schemas.microsoft.com/office/drawing/2014/main" id="{7E7340C9-0AB3-E4B9-6C44-A50BAC1D24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k-SK"/>
          </a:p>
        </p:txBody>
      </p:sp>
      <p:sp>
        <p:nvSpPr>
          <p:cNvPr id="6" name="Zástupný objekt pre číslo snímky 5">
            <a:extLst>
              <a:ext uri="{FF2B5EF4-FFF2-40B4-BE49-F238E27FC236}">
                <a16:creationId xmlns:a16="http://schemas.microsoft.com/office/drawing/2014/main" id="{EB80B228-95D9-4CAE-8610-90330BECC8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AB037A-5061-4334-BE15-10D8A6751888}" type="slidenum">
              <a:rPr lang="sk-SK" smtClean="0"/>
              <a:t>‹#›</a:t>
            </a:fld>
            <a:endParaRPr lang="sk-SK"/>
          </a:p>
        </p:txBody>
      </p:sp>
    </p:spTree>
    <p:extLst>
      <p:ext uri="{BB962C8B-B14F-4D97-AF65-F5344CB8AC3E}">
        <p14:creationId xmlns:p14="http://schemas.microsoft.com/office/powerpoint/2010/main" val="1614387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svg"/><Relationship Id="rId4" Type="http://schemas.openxmlformats.org/officeDocument/2006/relationships/chart" Target="../charts/chart1.xml"/><Relationship Id="rId9" Type="http://schemas.openxmlformats.org/officeDocument/2006/relationships/image" Target="../media/image7.png"/><Relationship Id="rId14" Type="http://schemas.openxmlformats.org/officeDocument/2006/relationships/image" Target="../media/image12.svg"/></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svg"/><Relationship Id="rId4" Type="http://schemas.openxmlformats.org/officeDocument/2006/relationships/chart" Target="../charts/chart2.xml"/><Relationship Id="rId9" Type="http://schemas.openxmlformats.org/officeDocument/2006/relationships/image" Target="../media/image7.png"/><Relationship Id="rId14"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svg"/><Relationship Id="rId4" Type="http://schemas.openxmlformats.org/officeDocument/2006/relationships/chart" Target="../charts/chart3.xml"/><Relationship Id="rId9" Type="http://schemas.openxmlformats.org/officeDocument/2006/relationships/image" Target="../media/image7.png"/><Relationship Id="rId14"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B074FF-310D-43E5-F883-12C363D533C0}"/>
              </a:ext>
            </a:extLst>
          </p:cNvPr>
          <p:cNvSpPr>
            <a:spLocks noGrp="1"/>
          </p:cNvSpPr>
          <p:nvPr>
            <p:ph type="ctrTitle"/>
          </p:nvPr>
        </p:nvSpPr>
        <p:spPr>
          <a:xfrm>
            <a:off x="1524000" y="1981199"/>
            <a:ext cx="9144000" cy="1528763"/>
          </a:xfrm>
        </p:spPr>
        <p:txBody>
          <a:bodyPr/>
          <a:lstStyle/>
          <a:p>
            <a:r>
              <a:rPr lang="sk-SK" noProof="1">
                <a:solidFill>
                  <a:schemeClr val="bg1"/>
                </a:solidFill>
                <a:latin typeface="Atyp Display TRIAL Semibold" pitchFamily="50" charset="0"/>
              </a:rPr>
              <a:t>PISA 2025</a:t>
            </a:r>
          </a:p>
        </p:txBody>
      </p:sp>
      <p:sp>
        <p:nvSpPr>
          <p:cNvPr id="3" name="Podnadpis 2">
            <a:extLst>
              <a:ext uri="{FF2B5EF4-FFF2-40B4-BE49-F238E27FC236}">
                <a16:creationId xmlns:a16="http://schemas.microsoft.com/office/drawing/2014/main" id="{41600C69-C2FE-00C0-A319-68868BA9297B}"/>
              </a:ext>
            </a:extLst>
          </p:cNvPr>
          <p:cNvSpPr>
            <a:spLocks noGrp="1"/>
          </p:cNvSpPr>
          <p:nvPr>
            <p:ph type="subTitle" idx="1"/>
          </p:nvPr>
        </p:nvSpPr>
        <p:spPr/>
        <p:txBody>
          <a:bodyPr/>
          <a:lstStyle/>
          <a:p>
            <a:r>
              <a:rPr lang="sk-SK" sz="3600" noProof="1">
                <a:solidFill>
                  <a:schemeClr val="bg1"/>
                </a:solidFill>
                <a:latin typeface="Atyp Display TRIAL" pitchFamily="50" charset="0"/>
              </a:rPr>
              <a:t>SLOVAKIA</a:t>
            </a:r>
            <a:endParaRPr lang="sk-SK" noProof="1">
              <a:solidFill>
                <a:schemeClr val="bg1"/>
              </a:solidFill>
              <a:latin typeface="Atyp Display TRIAL" pitchFamily="50" charset="0"/>
            </a:endParaRPr>
          </a:p>
        </p:txBody>
      </p:sp>
    </p:spTree>
    <p:extLst>
      <p:ext uri="{BB962C8B-B14F-4D97-AF65-F5344CB8AC3E}">
        <p14:creationId xmlns:p14="http://schemas.microsoft.com/office/powerpoint/2010/main" val="2249317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AF467C2-1654-A357-CA4C-F092AAA5B95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74A0445-166F-C883-377C-F0C8B6B3C6AA}"/>
              </a:ext>
            </a:extLst>
          </p:cNvPr>
          <p:cNvSpPr>
            <a:spLocks noGrp="1"/>
          </p:cNvSpPr>
          <p:nvPr>
            <p:ph type="title"/>
          </p:nvPr>
        </p:nvSpPr>
        <p:spPr>
          <a:xfrm>
            <a:off x="523873" y="711977"/>
            <a:ext cx="6268126" cy="1715178"/>
          </a:xfrm>
        </p:spPr>
        <p:txBody>
          <a:bodyPr>
            <a:normAutofit fontScale="90000"/>
          </a:bodyPr>
          <a:lstStyle/>
          <a:p>
            <a:r>
              <a:rPr lang="sk-SK" sz="4000" noProof="1">
                <a:solidFill>
                  <a:srgbClr val="000EC7"/>
                </a:solidFill>
                <a:latin typeface="Atyp Display TRIAL Semibold" pitchFamily="50" charset="0"/>
              </a:rPr>
              <a:t>Bullying declined substantially</a:t>
            </a:r>
            <a:br>
              <a:rPr lang="sk-SK" sz="4000" noProof="1">
                <a:solidFill>
                  <a:srgbClr val="000EC7"/>
                </a:solidFill>
                <a:latin typeface="Atyp Display TRIAL Semibold" pitchFamily="50" charset="0"/>
              </a:rPr>
            </a:br>
            <a:br>
              <a:rPr lang="sk-SK" sz="4000" noProof="1">
                <a:solidFill>
                  <a:srgbClr val="000EC7"/>
                </a:solidFill>
                <a:latin typeface="Atyp Display TRIAL Semibold" pitchFamily="50" charset="0"/>
              </a:rPr>
            </a:br>
            <a:endParaRPr lang="sk-SK" sz="4000" noProof="1">
              <a:solidFill>
                <a:srgbClr val="000EC7"/>
              </a:solidFill>
              <a:latin typeface="Atyp Display TRIAL Semibold" pitchFamily="50" charset="0"/>
            </a:endParaRPr>
          </a:p>
        </p:txBody>
      </p:sp>
      <p:sp>
        <p:nvSpPr>
          <p:cNvPr id="3" name="Zástupný objekt pre obsah 2">
            <a:extLst>
              <a:ext uri="{FF2B5EF4-FFF2-40B4-BE49-F238E27FC236}">
                <a16:creationId xmlns:a16="http://schemas.microsoft.com/office/drawing/2014/main" id="{D72A7D97-9D59-DED3-663F-77E8F56B183A}"/>
              </a:ext>
            </a:extLst>
          </p:cNvPr>
          <p:cNvSpPr>
            <a:spLocks noGrp="1"/>
          </p:cNvSpPr>
          <p:nvPr>
            <p:ph idx="1"/>
          </p:nvPr>
        </p:nvSpPr>
        <p:spPr>
          <a:xfrm>
            <a:off x="542924" y="1901031"/>
            <a:ext cx="6249075" cy="4818606"/>
          </a:xfrm>
        </p:spPr>
        <p:txBody>
          <a:bodyPr>
            <a:normAutofit/>
          </a:bodyPr>
          <a:lstStyle/>
          <a:p>
            <a:r>
              <a:rPr lang="sk-SK" sz="2400" noProof="1">
                <a:solidFill>
                  <a:srgbClr val="000EC7"/>
                </a:solidFill>
                <a:latin typeface="Atyp Display TRIAL" pitchFamily="50" charset="0"/>
              </a:rPr>
              <a:t>Students that report </a:t>
            </a:r>
            <a:r>
              <a:rPr lang="sk-SK" sz="2400" b="1" noProof="1">
                <a:solidFill>
                  <a:srgbClr val="FF5900"/>
                </a:solidFill>
                <a:latin typeface="Atyp Display TRIAL" pitchFamily="50" charset="0"/>
              </a:rPr>
              <a:t>being bullied </a:t>
            </a:r>
            <a:r>
              <a:rPr lang="sk-SK" sz="2400" noProof="1">
                <a:solidFill>
                  <a:srgbClr val="000EC7"/>
                </a:solidFill>
                <a:latin typeface="Atyp Display TRIAL" pitchFamily="50" charset="0"/>
              </a:rPr>
              <a:t>score in science around 30 to 60 points </a:t>
            </a:r>
            <a:r>
              <a:rPr lang="sk-SK" sz="2400" b="1" noProof="1">
                <a:solidFill>
                  <a:srgbClr val="FF5900"/>
                </a:solidFill>
                <a:latin typeface="Atyp Display TRIAL" pitchFamily="50" charset="0"/>
              </a:rPr>
              <a:t>lower</a:t>
            </a:r>
            <a:r>
              <a:rPr lang="sk-SK" sz="2400" noProof="1">
                <a:solidFill>
                  <a:srgbClr val="000EC7"/>
                </a:solidFill>
                <a:latin typeface="Atyp Display TRIAL" pitchFamily="50" charset="0"/>
              </a:rPr>
              <a:t> than students that report no bullying</a:t>
            </a:r>
          </a:p>
          <a:p>
            <a:r>
              <a:rPr lang="sk-SK" sz="2400" noProof="1">
                <a:solidFill>
                  <a:srgbClr val="000EC7"/>
                </a:solidFill>
                <a:latin typeface="Atyp Display TRIAL" pitchFamily="50" charset="0"/>
              </a:rPr>
              <a:t>Share of students reporting no bullying </a:t>
            </a:r>
            <a:r>
              <a:rPr lang="sk-SK" sz="2400" b="1" noProof="1">
                <a:solidFill>
                  <a:srgbClr val="FF5900"/>
                </a:solidFill>
                <a:latin typeface="Atyp Display TRIAL" pitchFamily="50" charset="0"/>
              </a:rPr>
              <a:t>increased</a:t>
            </a:r>
            <a:r>
              <a:rPr lang="sk-SK" sz="2400" noProof="1">
                <a:solidFill>
                  <a:srgbClr val="000EC7"/>
                </a:solidFill>
                <a:latin typeface="Atyp Display TRIAL" pitchFamily="50" charset="0"/>
              </a:rPr>
              <a:t> by 13 percentage points between 2018 and 2025</a:t>
            </a:r>
          </a:p>
          <a:p>
            <a:endParaRPr lang="sk-SK" sz="2400" noProof="1">
              <a:solidFill>
                <a:srgbClr val="000EC7"/>
              </a:solidFill>
              <a:latin typeface="Atyp Display TRIAL" pitchFamily="50" charset="0"/>
            </a:endParaRPr>
          </a:p>
        </p:txBody>
      </p:sp>
      <p:graphicFrame>
        <p:nvGraphicFramePr>
          <p:cNvPr id="5" name="Zástupný objekt pre obrázok 13">
            <a:extLst>
              <a:ext uri="{FF2B5EF4-FFF2-40B4-BE49-F238E27FC236}">
                <a16:creationId xmlns:a16="http://schemas.microsoft.com/office/drawing/2014/main" id="{8EE887D8-A0A9-8CCE-D481-C9FCF587E198}"/>
              </a:ext>
            </a:extLst>
          </p:cNvPr>
          <p:cNvGraphicFramePr>
            <a:graphicFrameLocks/>
          </p:cNvGraphicFramePr>
          <p:nvPr>
            <p:extLst>
              <p:ext uri="{D42A27DB-BD31-4B8C-83A1-F6EECF244321}">
                <p14:modId xmlns:p14="http://schemas.microsoft.com/office/powerpoint/2010/main" val="953421037"/>
              </p:ext>
            </p:extLst>
          </p:nvPr>
        </p:nvGraphicFramePr>
        <p:xfrm>
          <a:off x="6791999" y="1154702"/>
          <a:ext cx="5400000" cy="504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49926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D7B3721-DD0D-54CC-71A4-FAA98ADDEAD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92AB498-57BE-358A-036A-DF94A8BB7A00}"/>
              </a:ext>
            </a:extLst>
          </p:cNvPr>
          <p:cNvSpPr>
            <a:spLocks noGrp="1"/>
          </p:cNvSpPr>
          <p:nvPr>
            <p:ph type="title"/>
          </p:nvPr>
        </p:nvSpPr>
        <p:spPr>
          <a:xfrm>
            <a:off x="523873" y="711977"/>
            <a:ext cx="6268126" cy="1715178"/>
          </a:xfrm>
        </p:spPr>
        <p:txBody>
          <a:bodyPr>
            <a:normAutofit fontScale="90000"/>
          </a:bodyPr>
          <a:lstStyle/>
          <a:p>
            <a:r>
              <a:rPr lang="sk-SK" sz="4000" noProof="1">
                <a:solidFill>
                  <a:srgbClr val="000EC7"/>
                </a:solidFill>
                <a:latin typeface="Atyp Display TRIAL Semibold" pitchFamily="50" charset="0"/>
              </a:rPr>
              <a:t>Disciplinary climate in science classes improved</a:t>
            </a:r>
            <a:br>
              <a:rPr lang="sk-SK" sz="4000" noProof="1">
                <a:solidFill>
                  <a:srgbClr val="000EC7"/>
                </a:solidFill>
                <a:latin typeface="Atyp Display TRIAL Semibold" pitchFamily="50" charset="0"/>
              </a:rPr>
            </a:br>
            <a:br>
              <a:rPr lang="sk-SK" sz="4000" noProof="1">
                <a:solidFill>
                  <a:srgbClr val="000EC7"/>
                </a:solidFill>
                <a:latin typeface="Atyp Display TRIAL Semibold" pitchFamily="50" charset="0"/>
              </a:rPr>
            </a:br>
            <a:br>
              <a:rPr lang="sk-SK" sz="4000" noProof="1">
                <a:solidFill>
                  <a:srgbClr val="000EC7"/>
                </a:solidFill>
                <a:latin typeface="Atyp Display TRIAL Semibold" pitchFamily="50" charset="0"/>
              </a:rPr>
            </a:br>
            <a:endParaRPr lang="sk-SK" sz="4000" noProof="1">
              <a:solidFill>
                <a:srgbClr val="000EC7"/>
              </a:solidFill>
              <a:latin typeface="Atyp Display TRIAL Semibold" pitchFamily="50" charset="0"/>
            </a:endParaRPr>
          </a:p>
        </p:txBody>
      </p:sp>
      <p:sp>
        <p:nvSpPr>
          <p:cNvPr id="3" name="Zástupný objekt pre obsah 2">
            <a:extLst>
              <a:ext uri="{FF2B5EF4-FFF2-40B4-BE49-F238E27FC236}">
                <a16:creationId xmlns:a16="http://schemas.microsoft.com/office/drawing/2014/main" id="{A402AD5B-AEEE-0FD6-8CD7-C1314C29F90A}"/>
              </a:ext>
            </a:extLst>
          </p:cNvPr>
          <p:cNvSpPr>
            <a:spLocks noGrp="1"/>
          </p:cNvSpPr>
          <p:nvPr>
            <p:ph idx="1"/>
          </p:nvPr>
        </p:nvSpPr>
        <p:spPr>
          <a:xfrm>
            <a:off x="542924" y="1901031"/>
            <a:ext cx="6249075" cy="4818606"/>
          </a:xfrm>
        </p:spPr>
        <p:txBody>
          <a:bodyPr>
            <a:normAutofit/>
          </a:bodyPr>
          <a:lstStyle/>
          <a:p>
            <a:r>
              <a:rPr lang="sk-SK" sz="2400" noProof="1">
                <a:solidFill>
                  <a:srgbClr val="000EC7"/>
                </a:solidFill>
                <a:latin typeface="Atyp Display TRIAL" pitchFamily="50" charset="0"/>
              </a:rPr>
              <a:t>Better classroom discipline is significantly tied to </a:t>
            </a:r>
            <a:r>
              <a:rPr lang="sk-SK" sz="2400" b="1" noProof="1">
                <a:solidFill>
                  <a:srgbClr val="FF5900"/>
                </a:solidFill>
                <a:latin typeface="Atyp Display TRIAL" pitchFamily="50" charset="0"/>
              </a:rPr>
              <a:t>higher</a:t>
            </a:r>
            <a:r>
              <a:rPr lang="sk-SK" sz="2400" noProof="1">
                <a:solidFill>
                  <a:srgbClr val="000EC7"/>
                </a:solidFill>
                <a:latin typeface="Atyp Display TRIAL" pitchFamily="50" charset="0"/>
              </a:rPr>
              <a:t> science performance – achievement gap is around </a:t>
            </a:r>
            <a:r>
              <a:rPr lang="sk-SK" sz="2400" b="1" noProof="1">
                <a:solidFill>
                  <a:srgbClr val="FF5900"/>
                </a:solidFill>
                <a:latin typeface="Atyp Display TRIAL" pitchFamily="50" charset="0"/>
              </a:rPr>
              <a:t>80 points</a:t>
            </a:r>
          </a:p>
          <a:p>
            <a:r>
              <a:rPr lang="sk-SK" sz="2400" noProof="1">
                <a:solidFill>
                  <a:srgbClr val="000EC7"/>
                </a:solidFill>
                <a:latin typeface="Atyp Display TRIAL" pitchFamily="50" charset="0"/>
              </a:rPr>
              <a:t>Share of students reporting </a:t>
            </a:r>
            <a:r>
              <a:rPr lang="sk-SK" sz="2400" b="1" noProof="1">
                <a:solidFill>
                  <a:srgbClr val="FF5900"/>
                </a:solidFill>
                <a:latin typeface="Atyp Display TRIAL" pitchFamily="50" charset="0"/>
              </a:rPr>
              <a:t>orderly</a:t>
            </a:r>
            <a:r>
              <a:rPr lang="sk-SK" sz="2400" noProof="1">
                <a:solidFill>
                  <a:srgbClr val="000EC7"/>
                </a:solidFill>
                <a:latin typeface="Atyp Display TRIAL" pitchFamily="50" charset="0"/>
              </a:rPr>
              <a:t> classrooms </a:t>
            </a:r>
            <a:r>
              <a:rPr lang="sk-SK" sz="2400" b="1" noProof="1">
                <a:solidFill>
                  <a:srgbClr val="FF5900"/>
                </a:solidFill>
                <a:latin typeface="Atyp Display TRIAL" pitchFamily="50" charset="0"/>
              </a:rPr>
              <a:t>increased</a:t>
            </a:r>
            <a:r>
              <a:rPr lang="sk-SK" sz="2400" noProof="1">
                <a:solidFill>
                  <a:srgbClr val="000EC7"/>
                </a:solidFill>
                <a:latin typeface="Atyp Display TRIAL" pitchFamily="50" charset="0"/>
              </a:rPr>
              <a:t> by 13 percentage points between 2015 and 2025</a:t>
            </a:r>
          </a:p>
          <a:p>
            <a:endParaRPr lang="sk-SK" sz="2400" noProof="1">
              <a:solidFill>
                <a:srgbClr val="000EC7"/>
              </a:solidFill>
              <a:latin typeface="Atyp Display TRIAL" pitchFamily="50" charset="0"/>
            </a:endParaRPr>
          </a:p>
        </p:txBody>
      </p:sp>
      <p:graphicFrame>
        <p:nvGraphicFramePr>
          <p:cNvPr id="4" name="Zástupný objekt pre obrázok 4">
            <a:extLst>
              <a:ext uri="{FF2B5EF4-FFF2-40B4-BE49-F238E27FC236}">
                <a16:creationId xmlns:a16="http://schemas.microsoft.com/office/drawing/2014/main" id="{CA38A7BE-8F61-FC8B-B7E3-FE2565436FD0}"/>
              </a:ext>
            </a:extLst>
          </p:cNvPr>
          <p:cNvGraphicFramePr>
            <a:graphicFrameLocks/>
          </p:cNvGraphicFramePr>
          <p:nvPr>
            <p:extLst>
              <p:ext uri="{D42A27DB-BD31-4B8C-83A1-F6EECF244321}">
                <p14:modId xmlns:p14="http://schemas.microsoft.com/office/powerpoint/2010/main" val="1796036251"/>
              </p:ext>
            </p:extLst>
          </p:nvPr>
        </p:nvGraphicFramePr>
        <p:xfrm>
          <a:off x="6791999" y="1096209"/>
          <a:ext cx="5400000" cy="52791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71533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4A2CE-9EB9-5309-167F-9699E499EFB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3453C00-96C5-03E6-016E-73B7224D3896}"/>
              </a:ext>
            </a:extLst>
          </p:cNvPr>
          <p:cNvSpPr>
            <a:spLocks noGrp="1"/>
          </p:cNvSpPr>
          <p:nvPr>
            <p:ph type="title"/>
          </p:nvPr>
        </p:nvSpPr>
        <p:spPr>
          <a:xfrm>
            <a:off x="523875" y="452437"/>
            <a:ext cx="10515600" cy="1325563"/>
          </a:xfrm>
        </p:spPr>
        <p:txBody>
          <a:bodyPr>
            <a:normAutofit/>
          </a:bodyPr>
          <a:lstStyle/>
          <a:p>
            <a:r>
              <a:rPr lang="sk-SK" sz="4000" noProof="1">
                <a:solidFill>
                  <a:srgbClr val="000EC7"/>
                </a:solidFill>
                <a:latin typeface="Atyp Display TRIAL Semibold"/>
              </a:rPr>
              <a:t>Policy measures taken 1/2</a:t>
            </a:r>
            <a:endParaRPr lang="sk-SK" sz="4000" noProof="1">
              <a:solidFill>
                <a:srgbClr val="000EC7"/>
              </a:solidFill>
              <a:latin typeface="Atyp Display TRIAL Semibold" pitchFamily="50" charset="0"/>
            </a:endParaRPr>
          </a:p>
        </p:txBody>
      </p:sp>
      <p:sp>
        <p:nvSpPr>
          <p:cNvPr id="3" name="Zástupný objekt pre obsah 2">
            <a:extLst>
              <a:ext uri="{FF2B5EF4-FFF2-40B4-BE49-F238E27FC236}">
                <a16:creationId xmlns:a16="http://schemas.microsoft.com/office/drawing/2014/main" id="{FEA3E942-3A4A-522E-C817-5870BA3EA747}"/>
              </a:ext>
            </a:extLst>
          </p:cNvPr>
          <p:cNvSpPr>
            <a:spLocks noGrp="1"/>
          </p:cNvSpPr>
          <p:nvPr>
            <p:ph idx="1"/>
          </p:nvPr>
        </p:nvSpPr>
        <p:spPr>
          <a:xfrm>
            <a:off x="542924" y="1778000"/>
            <a:ext cx="11197693" cy="5013689"/>
          </a:xfrm>
        </p:spPr>
        <p:txBody>
          <a:bodyPr vert="horz" lIns="91440" tIns="45720" rIns="91440" bIns="45720" rtlCol="0" anchor="t">
            <a:normAutofit/>
          </a:bodyPr>
          <a:lstStyle/>
          <a:p>
            <a:r>
              <a:rPr lang="sk-SK" sz="1800" noProof="1">
                <a:solidFill>
                  <a:srgbClr val="000EC7"/>
                </a:solidFill>
                <a:latin typeface="Atyp Display TRIAL"/>
              </a:rPr>
              <a:t>Introduction of </a:t>
            </a:r>
            <a:r>
              <a:rPr lang="sk-SK" sz="1800" b="1" noProof="1">
                <a:solidFill>
                  <a:srgbClr val="FF5900"/>
                </a:solidFill>
                <a:latin typeface="Atyp Display TRIAL"/>
              </a:rPr>
              <a:t>compulsory</a:t>
            </a:r>
            <a:r>
              <a:rPr lang="sk-SK" sz="1800" noProof="1">
                <a:solidFill>
                  <a:srgbClr val="000EC7"/>
                </a:solidFill>
                <a:latin typeface="Atyp Display TRIAL"/>
              </a:rPr>
              <a:t> pre-primary education </a:t>
            </a:r>
          </a:p>
          <a:p>
            <a:pPr lvl="1"/>
            <a:r>
              <a:rPr lang="sk-SK" sz="1800" noProof="1">
                <a:solidFill>
                  <a:srgbClr val="000EC7"/>
                </a:solidFill>
                <a:latin typeface="Atyp Display TRIAL"/>
              </a:rPr>
              <a:t>Age 5</a:t>
            </a:r>
            <a:r>
              <a:rPr lang="sk-SK" sz="1800" noProof="1">
                <a:solidFill>
                  <a:srgbClr val="000EC7"/>
                </a:solidFill>
                <a:latin typeface="Atyp Display TRIAL" pitchFamily="50" charset="0"/>
              </a:rPr>
              <a:t> – effective as of </a:t>
            </a:r>
            <a:r>
              <a:rPr lang="sk-SK" sz="1800" noProof="1">
                <a:solidFill>
                  <a:srgbClr val="000EC7"/>
                </a:solidFill>
                <a:latin typeface="Atyp Display TRIAL"/>
              </a:rPr>
              <a:t>2021</a:t>
            </a:r>
            <a:r>
              <a:rPr lang="sk-SK" sz="1800" noProof="1">
                <a:solidFill>
                  <a:srgbClr val="000EC7"/>
                </a:solidFill>
                <a:latin typeface="Atyp Display TRIAL" pitchFamily="50" charset="0"/>
              </a:rPr>
              <a:t>-2022</a:t>
            </a:r>
          </a:p>
          <a:p>
            <a:pPr lvl="1"/>
            <a:r>
              <a:rPr lang="sk-SK" sz="1800" noProof="1">
                <a:solidFill>
                  <a:srgbClr val="000EC7"/>
                </a:solidFill>
                <a:latin typeface="Atyp Display TRIAL"/>
              </a:rPr>
              <a:t>Age 4</a:t>
            </a:r>
            <a:r>
              <a:rPr lang="sk-SK" sz="1800" noProof="1">
                <a:solidFill>
                  <a:srgbClr val="000EC7"/>
                </a:solidFill>
                <a:latin typeface="Atyp Display TRIAL" pitchFamily="50" charset="0"/>
              </a:rPr>
              <a:t> – effective as of </a:t>
            </a:r>
            <a:r>
              <a:rPr lang="sk-SK" sz="1800" noProof="1">
                <a:solidFill>
                  <a:srgbClr val="000EC7"/>
                </a:solidFill>
                <a:latin typeface="Atyp Display TRIAL"/>
              </a:rPr>
              <a:t>2027</a:t>
            </a:r>
            <a:r>
              <a:rPr lang="sk-SK" sz="1800" noProof="1">
                <a:solidFill>
                  <a:srgbClr val="000EC7"/>
                </a:solidFill>
                <a:latin typeface="Atyp Display TRIAL" pitchFamily="50" charset="0"/>
              </a:rPr>
              <a:t>-2028</a:t>
            </a:r>
            <a:endParaRPr lang="sk-SK" sz="1800" noProof="1">
              <a:solidFill>
                <a:srgbClr val="000EC7"/>
              </a:solidFill>
              <a:latin typeface="Atyp Display TRIAL"/>
            </a:endParaRPr>
          </a:p>
          <a:p>
            <a:pPr lvl="1"/>
            <a:r>
              <a:rPr lang="sk-SK" sz="1800" noProof="1">
                <a:solidFill>
                  <a:srgbClr val="000EC7"/>
                </a:solidFill>
                <a:latin typeface="Atyp Display TRIAL"/>
              </a:rPr>
              <a:t>Age 3</a:t>
            </a:r>
            <a:r>
              <a:rPr lang="sk-SK" sz="1800" noProof="1">
                <a:solidFill>
                  <a:srgbClr val="000EC7"/>
                </a:solidFill>
                <a:latin typeface="Atyp Display TRIAL" pitchFamily="50" charset="0"/>
              </a:rPr>
              <a:t> – effective as of </a:t>
            </a:r>
            <a:r>
              <a:rPr lang="sk-SK" sz="1800" noProof="1">
                <a:solidFill>
                  <a:srgbClr val="000EC7"/>
                </a:solidFill>
                <a:latin typeface="Atyp Display TRIAL"/>
              </a:rPr>
              <a:t>2028</a:t>
            </a:r>
            <a:r>
              <a:rPr lang="sk-SK" sz="1800" noProof="1">
                <a:solidFill>
                  <a:srgbClr val="000EC7"/>
                </a:solidFill>
                <a:latin typeface="Atyp Display TRIAL" pitchFamily="50" charset="0"/>
              </a:rPr>
              <a:t>-2029</a:t>
            </a:r>
            <a:endParaRPr lang="sk-SK" sz="1800" noProof="1">
              <a:solidFill>
                <a:srgbClr val="000EC7"/>
              </a:solidFill>
              <a:latin typeface="Atyp Display TRIAL"/>
            </a:endParaRPr>
          </a:p>
          <a:p>
            <a:r>
              <a:rPr lang="sk-SK" sz="1800" noProof="1">
                <a:solidFill>
                  <a:srgbClr val="000EC7"/>
                </a:solidFill>
                <a:latin typeface="Atyp Display TRIAL"/>
              </a:rPr>
              <a:t>Extending the </a:t>
            </a:r>
            <a:r>
              <a:rPr lang="sk-SK" sz="1800" b="1" noProof="1">
                <a:solidFill>
                  <a:srgbClr val="FF5900"/>
                </a:solidFill>
                <a:latin typeface="Atyp Display TRIAL"/>
              </a:rPr>
              <a:t>capacities</a:t>
            </a:r>
            <a:r>
              <a:rPr lang="sk-SK" sz="1800" noProof="1">
                <a:solidFill>
                  <a:srgbClr val="000EC7"/>
                </a:solidFill>
                <a:latin typeface="Atyp Display TRIAL"/>
              </a:rPr>
              <a:t> of kindergartens</a:t>
            </a:r>
          </a:p>
          <a:p>
            <a:r>
              <a:rPr lang="sk-SK" sz="1800" noProof="1">
                <a:solidFill>
                  <a:srgbClr val="000EC7"/>
                </a:solidFill>
                <a:latin typeface="Atyp Display TRIAL"/>
              </a:rPr>
              <a:t>Changing pre-primary education </a:t>
            </a:r>
            <a:r>
              <a:rPr lang="sk-SK" sz="1800" b="1" noProof="1">
                <a:solidFill>
                  <a:srgbClr val="FF5900"/>
                </a:solidFill>
                <a:latin typeface="Atyp Display TRIAL"/>
              </a:rPr>
              <a:t>financing</a:t>
            </a:r>
            <a:r>
              <a:rPr lang="sk-SK" sz="1800" noProof="1">
                <a:solidFill>
                  <a:srgbClr val="000EC7"/>
                </a:solidFill>
                <a:latin typeface="Atyp Display TRIAL"/>
              </a:rPr>
              <a:t> to a normative system</a:t>
            </a:r>
            <a:r>
              <a:rPr lang="sk-SK" sz="1800" noProof="1">
                <a:solidFill>
                  <a:srgbClr val="000EC7"/>
                </a:solidFill>
                <a:latin typeface="Atyp Display TRIAL" pitchFamily="50" charset="0"/>
              </a:rPr>
              <a:t> - </a:t>
            </a:r>
            <a:r>
              <a:rPr lang="sk-SK" sz="1800" noProof="1">
                <a:solidFill>
                  <a:srgbClr val="000EC7"/>
                </a:solidFill>
                <a:latin typeface="Atyp Display TRIAL"/>
              </a:rPr>
              <a:t>modeled after primary schools</a:t>
            </a:r>
          </a:p>
          <a:p>
            <a:endParaRPr lang="sk-SK" sz="1800" noProof="1">
              <a:solidFill>
                <a:srgbClr val="000EC7"/>
              </a:solidFill>
              <a:latin typeface="Atyp Display TRIAL" pitchFamily="50" charset="0"/>
            </a:endParaRPr>
          </a:p>
          <a:p>
            <a:r>
              <a:rPr lang="sk-SK" sz="1800" b="1" noProof="1">
                <a:solidFill>
                  <a:srgbClr val="FF5900"/>
                </a:solidFill>
                <a:latin typeface="Atyp Display TRIAL"/>
              </a:rPr>
              <a:t>Curricular</a:t>
            </a:r>
            <a:r>
              <a:rPr lang="sk-SK" sz="1800" noProof="1">
                <a:solidFill>
                  <a:srgbClr val="000EC7"/>
                </a:solidFill>
                <a:latin typeface="Atyp Display TRIAL"/>
              </a:rPr>
              <a:t> </a:t>
            </a:r>
            <a:r>
              <a:rPr lang="sk-SK" sz="1800" b="1" noProof="1">
                <a:solidFill>
                  <a:srgbClr val="FF5900"/>
                </a:solidFill>
                <a:latin typeface="Atyp Display TRIAL"/>
              </a:rPr>
              <a:t>reform</a:t>
            </a:r>
            <a:r>
              <a:rPr lang="sk-SK" sz="1800" noProof="1">
                <a:solidFill>
                  <a:srgbClr val="000EC7"/>
                </a:solidFill>
                <a:latin typeface="Atyp Display TRIAL"/>
              </a:rPr>
              <a:t> of primary and lower secondary education – full rollout as of 2026-2027</a:t>
            </a:r>
            <a:endParaRPr lang="sk-SK" sz="1800" noProof="1">
              <a:solidFill>
                <a:srgbClr val="000EC7"/>
              </a:solidFill>
            </a:endParaRPr>
          </a:p>
          <a:p>
            <a:r>
              <a:rPr lang="sk-SK" sz="1800" noProof="1">
                <a:solidFill>
                  <a:srgbClr val="000EC7"/>
                </a:solidFill>
                <a:latin typeface="Atyp Display TRIAL" pitchFamily="50" charset="0"/>
              </a:rPr>
              <a:t>Integrating </a:t>
            </a:r>
            <a:r>
              <a:rPr lang="sk-SK" sz="1800" b="1" noProof="1">
                <a:solidFill>
                  <a:srgbClr val="FF5900"/>
                </a:solidFill>
                <a:latin typeface="Atyp Display TRIAL" pitchFamily="50" charset="0"/>
              </a:rPr>
              <a:t>AI literacy </a:t>
            </a:r>
            <a:r>
              <a:rPr lang="sk-SK" sz="1800" noProof="1">
                <a:solidFill>
                  <a:srgbClr val="000EC7"/>
                </a:solidFill>
                <a:latin typeface="Atyp Display TRIAL" pitchFamily="50" charset="0"/>
              </a:rPr>
              <a:t>into the State educational programme as a cross-curricular theme</a:t>
            </a:r>
            <a:endParaRPr lang="sk-SK" sz="1800" noProof="1">
              <a:solidFill>
                <a:srgbClr val="000EC7"/>
              </a:solidFill>
              <a:latin typeface="Atyp Display TRIAL"/>
            </a:endParaRPr>
          </a:p>
          <a:p>
            <a:r>
              <a:rPr lang="sk-SK" sz="1800" noProof="1">
                <a:solidFill>
                  <a:srgbClr val="000EC7"/>
                </a:solidFill>
                <a:latin typeface="Atyp Display TRIAL"/>
              </a:rPr>
              <a:t>Abolishing </a:t>
            </a:r>
            <a:r>
              <a:rPr lang="sk-SK" sz="1800" b="1" noProof="1">
                <a:solidFill>
                  <a:srgbClr val="FF5900"/>
                </a:solidFill>
                <a:latin typeface="Atyp Display TRIAL"/>
              </a:rPr>
              <a:t>double-shift</a:t>
            </a:r>
            <a:r>
              <a:rPr lang="sk-SK" sz="1800" noProof="1">
                <a:solidFill>
                  <a:srgbClr val="000EC7"/>
                </a:solidFill>
                <a:latin typeface="Atyp Display TRIAL"/>
              </a:rPr>
              <a:t> operation in primary and lower secondary schools</a:t>
            </a:r>
          </a:p>
          <a:p>
            <a:r>
              <a:rPr lang="sk-SK" sz="1800" noProof="1">
                <a:solidFill>
                  <a:srgbClr val="000EC7"/>
                </a:solidFill>
                <a:latin typeface="Atyp Display TRIAL"/>
              </a:rPr>
              <a:t>Introducing changes to the system of excuses for </a:t>
            </a:r>
            <a:r>
              <a:rPr lang="sk-SK" sz="1800" b="1" noProof="1">
                <a:solidFill>
                  <a:srgbClr val="FF5900"/>
                </a:solidFill>
                <a:latin typeface="Atyp Display TRIAL"/>
              </a:rPr>
              <a:t>absences</a:t>
            </a:r>
          </a:p>
          <a:p>
            <a:r>
              <a:rPr lang="sk-SK" sz="1800" noProof="1">
                <a:solidFill>
                  <a:srgbClr val="000EC7"/>
                </a:solidFill>
                <a:latin typeface="Atyp Display TRIAL"/>
              </a:rPr>
              <a:t>Providing </a:t>
            </a:r>
            <a:r>
              <a:rPr lang="sk-SK" sz="1800" b="1" noProof="1">
                <a:solidFill>
                  <a:srgbClr val="FF5900"/>
                </a:solidFill>
                <a:latin typeface="Atyp Display TRIAL"/>
              </a:rPr>
              <a:t>digital equipment </a:t>
            </a:r>
            <a:r>
              <a:rPr lang="sk-SK" sz="1800" noProof="1">
                <a:solidFill>
                  <a:srgbClr val="000EC7"/>
                </a:solidFill>
                <a:latin typeface="Atyp Display TRIAL"/>
              </a:rPr>
              <a:t>and stable internet connection for </a:t>
            </a:r>
            <a:r>
              <a:rPr lang="sk-SK" sz="1800" noProof="1">
                <a:solidFill>
                  <a:srgbClr val="000EC7"/>
                </a:solidFill>
                <a:latin typeface="Atyp Display TRIAL" pitchFamily="50" charset="0"/>
              </a:rPr>
              <a:t>primary and secondary schools</a:t>
            </a:r>
          </a:p>
          <a:p>
            <a:r>
              <a:rPr lang="sk-SK" sz="1800" noProof="1">
                <a:solidFill>
                  <a:srgbClr val="000EC7"/>
                </a:solidFill>
                <a:latin typeface="Atyp Display TRIAL"/>
              </a:rPr>
              <a:t>A nationwide </a:t>
            </a:r>
            <a:r>
              <a:rPr lang="sk-SK" sz="1800" b="1" noProof="1">
                <a:solidFill>
                  <a:srgbClr val="FF5900"/>
                </a:solidFill>
              </a:rPr>
              <a:t>ban on </a:t>
            </a:r>
            <a:r>
              <a:rPr lang="sk-SK" sz="1800" b="1" noProof="1">
                <a:solidFill>
                  <a:srgbClr val="FF5900"/>
                </a:solidFill>
                <a:latin typeface="Atyp Display TRIAL"/>
              </a:rPr>
              <a:t>mobile phone use in schools </a:t>
            </a:r>
            <a:r>
              <a:rPr lang="sk-SK" sz="1800" noProof="1">
                <a:solidFill>
                  <a:srgbClr val="000EC7"/>
                </a:solidFill>
                <a:latin typeface="Atyp Display TRIAL"/>
              </a:rPr>
              <a:t>went into effect on </a:t>
            </a:r>
            <a:r>
              <a:rPr lang="sk-SK" sz="1800" noProof="1">
                <a:solidFill>
                  <a:srgbClr val="000EC7"/>
                </a:solidFill>
              </a:rPr>
              <a:t>Jan </a:t>
            </a:r>
            <a:r>
              <a:rPr lang="sk-SK" sz="1800" noProof="1">
                <a:solidFill>
                  <a:srgbClr val="000EC7"/>
                </a:solidFill>
                <a:latin typeface="Atyp Display TRIAL"/>
              </a:rPr>
              <a:t>1, 2025</a:t>
            </a:r>
          </a:p>
        </p:txBody>
      </p:sp>
    </p:spTree>
    <p:extLst>
      <p:ext uri="{BB962C8B-B14F-4D97-AF65-F5344CB8AC3E}">
        <p14:creationId xmlns:p14="http://schemas.microsoft.com/office/powerpoint/2010/main" val="2956925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F4DDEF3-5A90-7CF5-23C6-E67E4F13CD4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78BA7B4-22AB-BAEE-5FCE-650E0F9B30FE}"/>
              </a:ext>
            </a:extLst>
          </p:cNvPr>
          <p:cNvSpPr>
            <a:spLocks noGrp="1"/>
          </p:cNvSpPr>
          <p:nvPr>
            <p:ph type="title"/>
          </p:nvPr>
        </p:nvSpPr>
        <p:spPr>
          <a:xfrm>
            <a:off x="523875" y="452437"/>
            <a:ext cx="10515600" cy="1325563"/>
          </a:xfrm>
        </p:spPr>
        <p:txBody>
          <a:bodyPr>
            <a:normAutofit/>
          </a:bodyPr>
          <a:lstStyle/>
          <a:p>
            <a:r>
              <a:rPr lang="sk-SK" sz="4000" noProof="1">
                <a:solidFill>
                  <a:srgbClr val="000EC7"/>
                </a:solidFill>
                <a:latin typeface="Atyp Display TRIAL Semibold"/>
              </a:rPr>
              <a:t>Policy measures taken 2/2</a:t>
            </a:r>
            <a:endParaRPr lang="sk-SK" sz="4000" noProof="1">
              <a:solidFill>
                <a:srgbClr val="000EC7"/>
              </a:solidFill>
              <a:latin typeface="Atyp Display TRIAL Semibold" pitchFamily="50" charset="0"/>
            </a:endParaRPr>
          </a:p>
        </p:txBody>
      </p:sp>
      <p:sp>
        <p:nvSpPr>
          <p:cNvPr id="3" name="Zástupný objekt pre obsah 2">
            <a:extLst>
              <a:ext uri="{FF2B5EF4-FFF2-40B4-BE49-F238E27FC236}">
                <a16:creationId xmlns:a16="http://schemas.microsoft.com/office/drawing/2014/main" id="{B38F3C98-3353-5ABA-46C8-65A951F5FB75}"/>
              </a:ext>
            </a:extLst>
          </p:cNvPr>
          <p:cNvSpPr>
            <a:spLocks noGrp="1"/>
          </p:cNvSpPr>
          <p:nvPr>
            <p:ph idx="1"/>
          </p:nvPr>
        </p:nvSpPr>
        <p:spPr>
          <a:xfrm>
            <a:off x="542924" y="1778000"/>
            <a:ext cx="11197693" cy="5013689"/>
          </a:xfrm>
        </p:spPr>
        <p:txBody>
          <a:bodyPr vert="horz" lIns="91440" tIns="45720" rIns="91440" bIns="45720" rtlCol="0" anchor="t">
            <a:normAutofit/>
          </a:bodyPr>
          <a:lstStyle/>
          <a:p>
            <a:r>
              <a:rPr lang="sk-SK" sz="1800" noProof="1">
                <a:solidFill>
                  <a:srgbClr val="000EC7"/>
                </a:solidFill>
                <a:latin typeface="Atyp Display TRIAL"/>
              </a:rPr>
              <a:t>Activities to support </a:t>
            </a:r>
            <a:r>
              <a:rPr lang="sk-SK" sz="1800" b="1" noProof="1">
                <a:solidFill>
                  <a:srgbClr val="FF5900"/>
                </a:solidFill>
                <a:latin typeface="Atyp Display TRIAL"/>
              </a:rPr>
              <a:t>well-being at schools</a:t>
            </a:r>
            <a:r>
              <a:rPr lang="sk-SK" sz="1800" noProof="1">
                <a:solidFill>
                  <a:srgbClr val="000EC7"/>
                </a:solidFill>
                <a:latin typeface="Atyp Display TRIAL"/>
              </a:rPr>
              <a:t> </a:t>
            </a:r>
            <a:endParaRPr lang="sk-SK" sz="1800" noProof="1"/>
          </a:p>
          <a:p>
            <a:pPr lvl="1"/>
            <a:r>
              <a:rPr lang="sk-SK" sz="1800" noProof="1">
                <a:solidFill>
                  <a:srgbClr val="000EC7"/>
                </a:solidFill>
                <a:latin typeface="Atyp Display TRIAL"/>
              </a:rPr>
              <a:t>Directive on the Prevention and Response to Bullying in Schools and Educational Facilities</a:t>
            </a:r>
            <a:endParaRPr lang="sk-SK" sz="1800" noProof="1">
              <a:solidFill>
                <a:srgbClr val="000000"/>
              </a:solidFill>
              <a:latin typeface="Aptos" panose="02110004020202020204"/>
            </a:endParaRPr>
          </a:p>
          <a:p>
            <a:pPr lvl="1"/>
            <a:r>
              <a:rPr lang="sk-SK" sz="1800" noProof="1">
                <a:solidFill>
                  <a:srgbClr val="000EC7"/>
                </a:solidFill>
                <a:latin typeface="Atyp Display TRIAL"/>
              </a:rPr>
              <a:t>teacher trainings on prevention of bullying</a:t>
            </a:r>
            <a:endParaRPr lang="sk-SK" sz="1800" noProof="1"/>
          </a:p>
          <a:p>
            <a:endParaRPr lang="sk-SK" sz="1800" noProof="1">
              <a:solidFill>
                <a:srgbClr val="000EC7"/>
              </a:solidFill>
              <a:latin typeface="Atyp Display TRIAL"/>
            </a:endParaRPr>
          </a:p>
          <a:p>
            <a:r>
              <a:rPr lang="sk-SK" sz="1800" noProof="1">
                <a:solidFill>
                  <a:srgbClr val="000EC7"/>
                </a:solidFill>
                <a:latin typeface="Atyp Display TRIAL"/>
              </a:rPr>
              <a:t>Changes to the rules for defining </a:t>
            </a:r>
            <a:r>
              <a:rPr lang="sk-SK" sz="1800" b="1" noProof="1">
                <a:solidFill>
                  <a:srgbClr val="FF5900"/>
                </a:solidFill>
                <a:latin typeface="Atyp Display TRIAL"/>
              </a:rPr>
              <a:t>public-school districts </a:t>
            </a:r>
            <a:endParaRPr lang="sk-SK" sz="1800" noProof="1">
              <a:solidFill>
                <a:srgbClr val="000EC7"/>
              </a:solidFill>
              <a:latin typeface="Atyp Display TRIAL"/>
            </a:endParaRPr>
          </a:p>
          <a:p>
            <a:r>
              <a:rPr lang="sk-SK" sz="1800" noProof="1">
                <a:solidFill>
                  <a:srgbClr val="000EC7"/>
                </a:solidFill>
                <a:latin typeface="Atyp Display TRIAL"/>
              </a:rPr>
              <a:t>Introduction of the </a:t>
            </a:r>
            <a:r>
              <a:rPr lang="sk-SK" sz="1800" b="1" noProof="1">
                <a:solidFill>
                  <a:srgbClr val="FF5900"/>
                </a:solidFill>
                <a:latin typeface="Atyp Display TRIAL"/>
              </a:rPr>
              <a:t>Institute of public provider</a:t>
            </a:r>
            <a:r>
              <a:rPr lang="sk-SK" sz="1800" noProof="1">
                <a:solidFill>
                  <a:srgbClr val="000EC7"/>
                </a:solidFill>
                <a:latin typeface="Atyp Display TRIAL"/>
              </a:rPr>
              <a:t> with differentiated funding for private and religious schools - 20 percent reduction in per-student funding for schools without public provider status or a public service agreement</a:t>
            </a:r>
            <a:endParaRPr lang="sk-SK" sz="1800" noProof="1">
              <a:solidFill>
                <a:srgbClr val="000EC7"/>
              </a:solidFill>
              <a:latin typeface="Atyp Display TRIAL" pitchFamily="50" charset="0"/>
            </a:endParaRPr>
          </a:p>
          <a:p>
            <a:r>
              <a:rPr lang="sk-SK" sz="1800" noProof="1">
                <a:solidFill>
                  <a:srgbClr val="000EC7"/>
                </a:solidFill>
                <a:latin typeface="Atyp Display TRIAL" pitchFamily="50" charset="0"/>
              </a:rPr>
              <a:t>Gradual </a:t>
            </a:r>
            <a:r>
              <a:rPr lang="sk-SK" sz="1800" noProof="1">
                <a:solidFill>
                  <a:srgbClr val="000EC7"/>
                </a:solidFill>
                <a:latin typeface="Atyp Display TRIAL"/>
              </a:rPr>
              <a:t>school </a:t>
            </a:r>
            <a:r>
              <a:rPr lang="sk-SK" sz="1800" b="1" noProof="1">
                <a:solidFill>
                  <a:srgbClr val="FF5900"/>
                </a:solidFill>
                <a:latin typeface="Atyp Display TRIAL"/>
              </a:rPr>
              <a:t>network optimization</a:t>
            </a:r>
          </a:p>
          <a:p>
            <a:pPr marL="0" indent="0">
              <a:buNone/>
            </a:pPr>
            <a:endParaRPr lang="sk-SK" sz="1800" b="1" noProof="1">
              <a:solidFill>
                <a:srgbClr val="FF5900"/>
              </a:solidFill>
              <a:latin typeface="Atyp Display TRIAL"/>
            </a:endParaRPr>
          </a:p>
          <a:p>
            <a:r>
              <a:rPr lang="sk-SK" sz="1800" noProof="1">
                <a:solidFill>
                  <a:srgbClr val="000EC7"/>
                </a:solidFill>
                <a:latin typeface="Atyp Display TRIAL"/>
              </a:rPr>
              <a:t>Increasing </a:t>
            </a:r>
            <a:r>
              <a:rPr lang="sk-SK" sz="1800" b="1" noProof="1">
                <a:solidFill>
                  <a:srgbClr val="FF5900"/>
                </a:solidFill>
                <a:latin typeface="Atyp Display TRIAL"/>
              </a:rPr>
              <a:t>attractiveness</a:t>
            </a:r>
            <a:r>
              <a:rPr lang="sk-SK" sz="1800" noProof="1">
                <a:solidFill>
                  <a:srgbClr val="000EC7"/>
                </a:solidFill>
                <a:latin typeface="Atyp Display TRIAL"/>
              </a:rPr>
              <a:t> of </a:t>
            </a:r>
            <a:r>
              <a:rPr lang="sk-SK" sz="1800" b="1" noProof="1">
                <a:solidFill>
                  <a:srgbClr val="FF5900"/>
                </a:solidFill>
                <a:latin typeface="Atyp Display TRIAL"/>
              </a:rPr>
              <a:t>teaching profession </a:t>
            </a:r>
            <a:r>
              <a:rPr lang="sk-SK" sz="1800" noProof="1">
                <a:solidFill>
                  <a:srgbClr val="000EC7"/>
                </a:solidFill>
                <a:latin typeface="Atyp Display TRIAL"/>
              </a:rPr>
              <a:t>through motivational scholarships, </a:t>
            </a:r>
            <a:r>
              <a:rPr lang="sk-SK" sz="1800" noProof="1">
                <a:solidFill>
                  <a:srgbClr val="000EC7"/>
                </a:solidFill>
                <a:latin typeface="Atyp Display TRIAL" pitchFamily="50" charset="0"/>
              </a:rPr>
              <a:t>retention loans, candidate teacher positions, and alternative pathways into teaching </a:t>
            </a:r>
            <a:endParaRPr lang="sk-SK" sz="1800" noProof="1">
              <a:solidFill>
                <a:srgbClr val="000EC7"/>
              </a:solidFill>
              <a:latin typeface="Atyp Display TRIAL"/>
            </a:endParaRPr>
          </a:p>
          <a:p>
            <a:endParaRPr lang="sk-SK" sz="2400" noProof="1">
              <a:solidFill>
                <a:srgbClr val="000EC7"/>
              </a:solidFill>
              <a:latin typeface="Atyp Display TRIAL" pitchFamily="50" charset="0"/>
            </a:endParaRPr>
          </a:p>
        </p:txBody>
      </p:sp>
    </p:spTree>
    <p:extLst>
      <p:ext uri="{BB962C8B-B14F-4D97-AF65-F5344CB8AC3E}">
        <p14:creationId xmlns:p14="http://schemas.microsoft.com/office/powerpoint/2010/main" val="769175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B5CE30AB-1026-9AAD-C4F0-F54084DD0A80}"/>
              </a:ext>
            </a:extLst>
          </p:cNvPr>
          <p:cNvSpPr txBox="1">
            <a:spLocks/>
          </p:cNvSpPr>
          <p:nvPr/>
        </p:nvSpPr>
        <p:spPr>
          <a:xfrm>
            <a:off x="1524000" y="2019299"/>
            <a:ext cx="9144000" cy="21431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5400" b="1" noProof="1">
                <a:solidFill>
                  <a:schemeClr val="bg1"/>
                </a:solidFill>
                <a:latin typeface="Atyp Display TRIAL Semibold" pitchFamily="50" charset="0"/>
              </a:rPr>
              <a:t>Thank you</a:t>
            </a:r>
          </a:p>
          <a:p>
            <a:pPr algn="ctr"/>
            <a:r>
              <a:rPr lang="sk-SK" sz="5400" b="1" noProof="1">
                <a:solidFill>
                  <a:schemeClr val="bg1"/>
                </a:solidFill>
                <a:latin typeface="Atyp Display TRIAL Semibold" pitchFamily="50" charset="0"/>
              </a:rPr>
              <a:t>for your attention.</a:t>
            </a:r>
          </a:p>
        </p:txBody>
      </p:sp>
    </p:spTree>
    <p:extLst>
      <p:ext uri="{BB962C8B-B14F-4D97-AF65-F5344CB8AC3E}">
        <p14:creationId xmlns:p14="http://schemas.microsoft.com/office/powerpoint/2010/main" val="3099310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5BB023-FAA3-77ED-6259-280BE86BE29A}"/>
              </a:ext>
            </a:extLst>
          </p:cNvPr>
          <p:cNvSpPr>
            <a:spLocks noGrp="1"/>
          </p:cNvSpPr>
          <p:nvPr>
            <p:ph type="title"/>
          </p:nvPr>
        </p:nvSpPr>
        <p:spPr>
          <a:xfrm>
            <a:off x="523875" y="452437"/>
            <a:ext cx="10515600" cy="1325563"/>
          </a:xfrm>
        </p:spPr>
        <p:txBody>
          <a:bodyPr>
            <a:normAutofit/>
          </a:bodyPr>
          <a:lstStyle/>
          <a:p>
            <a:r>
              <a:rPr lang="sk-SK" sz="4000" noProof="1">
                <a:solidFill>
                  <a:srgbClr val="000EC7"/>
                </a:solidFill>
                <a:latin typeface="Atyp Display TRIAL Semibold"/>
              </a:rPr>
              <a:t>Key Insights</a:t>
            </a:r>
            <a:endParaRPr lang="sk-SK" sz="4000" noProof="1">
              <a:solidFill>
                <a:srgbClr val="000EC7"/>
              </a:solidFill>
              <a:latin typeface="Atyp Display TRIAL Semibold" pitchFamily="50" charset="0"/>
            </a:endParaRPr>
          </a:p>
        </p:txBody>
      </p:sp>
      <p:sp>
        <p:nvSpPr>
          <p:cNvPr id="3" name="Zástupný objekt pre obsah 2">
            <a:extLst>
              <a:ext uri="{FF2B5EF4-FFF2-40B4-BE49-F238E27FC236}">
                <a16:creationId xmlns:a16="http://schemas.microsoft.com/office/drawing/2014/main" id="{7A7E4669-C582-BFFD-30F4-26ECD753B18A}"/>
              </a:ext>
            </a:extLst>
          </p:cNvPr>
          <p:cNvSpPr>
            <a:spLocks noGrp="1"/>
          </p:cNvSpPr>
          <p:nvPr>
            <p:ph idx="1"/>
          </p:nvPr>
        </p:nvSpPr>
        <p:spPr>
          <a:xfrm>
            <a:off x="542924" y="1901030"/>
            <a:ext cx="9810249" cy="4602037"/>
          </a:xfrm>
        </p:spPr>
        <p:txBody>
          <a:bodyPr vert="horz" lIns="91440" tIns="45720" rIns="91440" bIns="45720" rtlCol="0" anchor="t">
            <a:normAutofit/>
          </a:bodyPr>
          <a:lstStyle/>
          <a:p>
            <a:r>
              <a:rPr lang="sk-SK" sz="2400" noProof="1">
                <a:solidFill>
                  <a:srgbClr val="000EC7"/>
                </a:solidFill>
                <a:latin typeface="Atyp Display TRIAL"/>
              </a:rPr>
              <a:t>Slovak students </a:t>
            </a:r>
            <a:r>
              <a:rPr lang="sk-SK" sz="2400" b="1" noProof="1">
                <a:solidFill>
                  <a:srgbClr val="FF5900"/>
                </a:solidFill>
                <a:latin typeface="Atyp Display TRIAL"/>
              </a:rPr>
              <a:t>improved</a:t>
            </a:r>
            <a:r>
              <a:rPr lang="sk-SK" sz="2400" noProof="1">
                <a:solidFill>
                  <a:srgbClr val="000EC7"/>
                </a:solidFill>
                <a:latin typeface="Atyp Display TRIAL"/>
              </a:rPr>
              <a:t> significantly in science</a:t>
            </a:r>
          </a:p>
          <a:p>
            <a:r>
              <a:rPr lang="sk-SK" sz="2400" noProof="1">
                <a:solidFill>
                  <a:srgbClr val="000EC7"/>
                </a:solidFill>
                <a:latin typeface="Atyp Display TRIAL"/>
              </a:rPr>
              <a:t>In mathematics Slovak students scored </a:t>
            </a:r>
            <a:r>
              <a:rPr lang="sk-SK" sz="2400" b="1" noProof="1">
                <a:solidFill>
                  <a:srgbClr val="FF5900"/>
                </a:solidFill>
                <a:latin typeface="Atyp Display TRIAL"/>
              </a:rPr>
              <a:t>above</a:t>
            </a:r>
            <a:r>
              <a:rPr lang="sk-SK" sz="2400" b="1" noProof="1">
                <a:solidFill>
                  <a:srgbClr val="FF0000"/>
                </a:solidFill>
                <a:latin typeface="Atyp Display TRIAL"/>
              </a:rPr>
              <a:t> </a:t>
            </a:r>
            <a:r>
              <a:rPr lang="sk-SK" sz="2400" noProof="1">
                <a:solidFill>
                  <a:srgbClr val="000EC7"/>
                </a:solidFill>
                <a:latin typeface="Atyp Display TRIAL"/>
              </a:rPr>
              <a:t>OECD average</a:t>
            </a:r>
          </a:p>
          <a:p>
            <a:r>
              <a:rPr lang="sk-SK" sz="2400" noProof="1">
                <a:solidFill>
                  <a:srgbClr val="000EC7"/>
                </a:solidFill>
                <a:latin typeface="Atyp Display TRIAL"/>
              </a:rPr>
              <a:t>Reading literacy remains the </a:t>
            </a:r>
            <a:r>
              <a:rPr lang="sk-SK" sz="2400" b="1" noProof="1">
                <a:solidFill>
                  <a:srgbClr val="FF5900"/>
                </a:solidFill>
                <a:latin typeface="Atyp Display TRIAL"/>
              </a:rPr>
              <a:t>most challenging </a:t>
            </a:r>
            <a:r>
              <a:rPr lang="sk-SK" sz="2400" noProof="1">
                <a:solidFill>
                  <a:srgbClr val="000EC7"/>
                </a:solidFill>
                <a:latin typeface="Atyp Display TRIAL"/>
              </a:rPr>
              <a:t>domain in Slovakia</a:t>
            </a:r>
          </a:p>
          <a:p>
            <a:r>
              <a:rPr lang="sk-SK" sz="2400" noProof="1">
                <a:solidFill>
                  <a:srgbClr val="000EC7"/>
                </a:solidFill>
                <a:latin typeface="Atyp Display TRIAL"/>
              </a:rPr>
              <a:t>In the new innovative domain Learning in digital world – Computational problem-solving – Slovak students achieved performance </a:t>
            </a:r>
            <a:r>
              <a:rPr lang="sk-SK" sz="2400" b="1" noProof="1">
                <a:solidFill>
                  <a:srgbClr val="FF5900"/>
                </a:solidFill>
                <a:latin typeface="Atyp Display TRIAL"/>
              </a:rPr>
              <a:t>comparable</a:t>
            </a:r>
            <a:r>
              <a:rPr lang="sk-SK" sz="2400" noProof="1">
                <a:solidFill>
                  <a:srgbClr val="000EC7"/>
                </a:solidFill>
                <a:latin typeface="Atyp Display TRIAL"/>
              </a:rPr>
              <a:t> to OECD average</a:t>
            </a:r>
          </a:p>
          <a:p>
            <a:r>
              <a:rPr lang="sk-SK" sz="2400" noProof="1">
                <a:solidFill>
                  <a:srgbClr val="000EC7"/>
                </a:solidFill>
                <a:latin typeface="Atyp Display TRIAL"/>
              </a:rPr>
              <a:t>Socio-economic background remains a </a:t>
            </a:r>
            <a:r>
              <a:rPr lang="sk-SK" sz="2400" b="1" noProof="1">
                <a:solidFill>
                  <a:srgbClr val="FF5900"/>
                </a:solidFill>
                <a:latin typeface="Atyp Display TRIAL"/>
              </a:rPr>
              <a:t>significant predictor</a:t>
            </a:r>
            <a:r>
              <a:rPr lang="sk-SK" sz="2400" noProof="1">
                <a:solidFill>
                  <a:srgbClr val="000EC7"/>
                </a:solidFill>
                <a:latin typeface="Atyp Display TRIAL"/>
              </a:rPr>
              <a:t> of student performance in Slovakia</a:t>
            </a:r>
          </a:p>
          <a:p>
            <a:endParaRPr lang="sk-SK" sz="2400" noProof="1">
              <a:solidFill>
                <a:srgbClr val="000EC7"/>
              </a:solidFill>
              <a:latin typeface="Atyp Display TRIAL" pitchFamily="50" charset="0"/>
            </a:endParaRPr>
          </a:p>
        </p:txBody>
      </p:sp>
    </p:spTree>
    <p:extLst>
      <p:ext uri="{BB962C8B-B14F-4D97-AF65-F5344CB8AC3E}">
        <p14:creationId xmlns:p14="http://schemas.microsoft.com/office/powerpoint/2010/main" val="2119635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571777D-F554-8BA1-B891-7713536076B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2C8E4F8-FC0E-A26F-0108-BA70EC1FC608}"/>
              </a:ext>
            </a:extLst>
          </p:cNvPr>
          <p:cNvSpPr>
            <a:spLocks noGrp="1"/>
          </p:cNvSpPr>
          <p:nvPr>
            <p:ph type="title"/>
          </p:nvPr>
        </p:nvSpPr>
        <p:spPr>
          <a:xfrm>
            <a:off x="523875" y="452437"/>
            <a:ext cx="10515600" cy="1325563"/>
          </a:xfrm>
        </p:spPr>
        <p:txBody>
          <a:bodyPr>
            <a:normAutofit/>
          </a:bodyPr>
          <a:lstStyle/>
          <a:p>
            <a:r>
              <a:rPr lang="sk-SK" sz="4000" noProof="1">
                <a:solidFill>
                  <a:srgbClr val="000EC7"/>
                </a:solidFill>
                <a:latin typeface="Atyp Display TRIAL Semibold" pitchFamily="50" charset="0"/>
              </a:rPr>
              <a:t>Science performance</a:t>
            </a:r>
          </a:p>
        </p:txBody>
      </p:sp>
      <p:sp>
        <p:nvSpPr>
          <p:cNvPr id="3" name="Zástupný objekt pre obsah 2">
            <a:extLst>
              <a:ext uri="{FF2B5EF4-FFF2-40B4-BE49-F238E27FC236}">
                <a16:creationId xmlns:a16="http://schemas.microsoft.com/office/drawing/2014/main" id="{D87FF2A0-B7B0-4D44-30E3-B83CF7DD10D2}"/>
              </a:ext>
            </a:extLst>
          </p:cNvPr>
          <p:cNvSpPr>
            <a:spLocks noGrp="1"/>
          </p:cNvSpPr>
          <p:nvPr>
            <p:ph idx="1"/>
          </p:nvPr>
        </p:nvSpPr>
        <p:spPr>
          <a:xfrm>
            <a:off x="542925" y="1778000"/>
            <a:ext cx="5948112" cy="5163029"/>
          </a:xfrm>
        </p:spPr>
        <p:txBody>
          <a:bodyPr vert="horz" lIns="91440" tIns="45720" rIns="91440" bIns="45720" rtlCol="0" anchor="t">
            <a:normAutofit/>
          </a:bodyPr>
          <a:lstStyle/>
          <a:p>
            <a:r>
              <a:rPr lang="sk-SK" sz="2400" noProof="1">
                <a:solidFill>
                  <a:srgbClr val="000EC7"/>
                </a:solidFill>
                <a:latin typeface="Atyp Display TRIAL" pitchFamily="50" charset="0"/>
              </a:rPr>
              <a:t>Compared to the </a:t>
            </a:r>
            <a:r>
              <a:rPr lang="sk-SK" sz="2400" b="1" noProof="1">
                <a:solidFill>
                  <a:srgbClr val="FF5900"/>
                </a:solidFill>
                <a:latin typeface="Atyp Display TRIAL" pitchFamily="50" charset="0"/>
              </a:rPr>
              <a:t>last</a:t>
            </a:r>
            <a:r>
              <a:rPr lang="sk-SK" sz="2400" noProof="1">
                <a:solidFill>
                  <a:srgbClr val="000EC7"/>
                </a:solidFill>
                <a:latin typeface="Atyp Display TRIAL" pitchFamily="50" charset="0"/>
              </a:rPr>
              <a:t> PISA cycle performance in Slovakia </a:t>
            </a:r>
            <a:r>
              <a:rPr lang="sk-SK" sz="2400" b="1" noProof="1">
                <a:solidFill>
                  <a:srgbClr val="FF5900"/>
                </a:solidFill>
                <a:latin typeface="Atyp Display TRIAL" pitchFamily="50" charset="0"/>
              </a:rPr>
              <a:t>increased</a:t>
            </a:r>
            <a:r>
              <a:rPr lang="sk-SK" sz="2400" noProof="1">
                <a:solidFill>
                  <a:srgbClr val="000EC7"/>
                </a:solidFill>
                <a:latin typeface="Atyp Display TRIAL" pitchFamily="50" charset="0"/>
              </a:rPr>
              <a:t> considerably – by 13 points, while OECD-23* average </a:t>
            </a:r>
            <a:r>
              <a:rPr lang="sk-SK" sz="2400" b="1" noProof="1">
                <a:solidFill>
                  <a:srgbClr val="FF5900"/>
                </a:solidFill>
                <a:latin typeface="Atyp Display TRIAL" pitchFamily="50" charset="0"/>
              </a:rPr>
              <a:t>declined</a:t>
            </a:r>
            <a:r>
              <a:rPr lang="sk-SK" sz="2400" noProof="1">
                <a:solidFill>
                  <a:srgbClr val="000EC7"/>
                </a:solidFill>
                <a:latin typeface="Atyp Display TRIAL" pitchFamily="50" charset="0"/>
              </a:rPr>
              <a:t> slightly</a:t>
            </a:r>
          </a:p>
          <a:p>
            <a:r>
              <a:rPr lang="sk-SK" sz="2400" noProof="1">
                <a:solidFill>
                  <a:srgbClr val="000EC7"/>
                </a:solidFill>
                <a:latin typeface="Atyp Display TRIAL" pitchFamily="50" charset="0"/>
              </a:rPr>
              <a:t>Long-term </a:t>
            </a:r>
            <a:r>
              <a:rPr lang="sk-SK" sz="2400" b="1" noProof="1">
                <a:solidFill>
                  <a:srgbClr val="FF5900"/>
                </a:solidFill>
                <a:latin typeface="Atyp Display TRIAL" pitchFamily="50" charset="0"/>
              </a:rPr>
              <a:t>trends</a:t>
            </a:r>
            <a:r>
              <a:rPr lang="sk-SK" sz="2400" noProof="1">
                <a:solidFill>
                  <a:srgbClr val="000EC7"/>
                </a:solidFill>
                <a:latin typeface="Atyp Display TRIAL" pitchFamily="50" charset="0"/>
              </a:rPr>
              <a:t> show a period of </a:t>
            </a:r>
            <a:r>
              <a:rPr lang="sk-SK" sz="2400" b="1" noProof="1">
                <a:solidFill>
                  <a:srgbClr val="FF5900"/>
                </a:solidFill>
                <a:latin typeface="Atyp Display TRIAL" pitchFamily="50" charset="0"/>
              </a:rPr>
              <a:t>stagnation</a:t>
            </a:r>
            <a:r>
              <a:rPr lang="sk-SK" sz="2400" noProof="1">
                <a:solidFill>
                  <a:srgbClr val="000EC7"/>
                </a:solidFill>
                <a:latin typeface="Atyp Display TRIAL" pitchFamily="50" charset="0"/>
              </a:rPr>
              <a:t> for Slovakia between 2015 and 2022 and </a:t>
            </a:r>
            <a:r>
              <a:rPr lang="sk-SK" sz="2400" b="1" noProof="1">
                <a:solidFill>
                  <a:srgbClr val="FF5900"/>
                </a:solidFill>
                <a:latin typeface="Atyp Display TRIAL" pitchFamily="50" charset="0"/>
              </a:rPr>
              <a:t>increase</a:t>
            </a:r>
            <a:r>
              <a:rPr lang="sk-SK" sz="2400" noProof="1">
                <a:solidFill>
                  <a:srgbClr val="000EC7"/>
                </a:solidFill>
                <a:latin typeface="Atyp Display TRIAL" pitchFamily="50" charset="0"/>
              </a:rPr>
              <a:t> in 2025, while OECD-23 average </a:t>
            </a:r>
            <a:r>
              <a:rPr lang="sk-SK" sz="2400" b="1" noProof="1">
                <a:solidFill>
                  <a:srgbClr val="FF5900"/>
                </a:solidFill>
                <a:latin typeface="Atyp Display TRIAL" pitchFamily="50" charset="0"/>
              </a:rPr>
              <a:t>declined</a:t>
            </a:r>
            <a:r>
              <a:rPr lang="sk-SK" sz="2400" noProof="1">
                <a:solidFill>
                  <a:srgbClr val="000EC7"/>
                </a:solidFill>
                <a:latin typeface="Atyp Display TRIAL" pitchFamily="50" charset="0"/>
              </a:rPr>
              <a:t> continuously</a:t>
            </a:r>
          </a:p>
          <a:p>
            <a:pPr marL="0" indent="0">
              <a:buNone/>
            </a:pPr>
            <a:endParaRPr lang="sk-SK" sz="1900" noProof="1">
              <a:solidFill>
                <a:srgbClr val="000EC7"/>
              </a:solidFill>
              <a:latin typeface="Atyp Display TRIAL" pitchFamily="50" charset="0"/>
            </a:endParaRPr>
          </a:p>
          <a:p>
            <a:pPr marL="0" indent="0">
              <a:buNone/>
            </a:pPr>
            <a:endParaRPr lang="sk-SK" sz="1900" noProof="1">
              <a:solidFill>
                <a:srgbClr val="000EC7"/>
              </a:solidFill>
              <a:latin typeface="Atyp Display TRIAL" pitchFamily="50" charset="0"/>
            </a:endParaRPr>
          </a:p>
          <a:p>
            <a:pPr marL="0" indent="0">
              <a:buNone/>
            </a:pPr>
            <a:r>
              <a:rPr lang="sk-SK" sz="1900" noProof="1">
                <a:solidFill>
                  <a:srgbClr val="000EC7"/>
                </a:solidFill>
                <a:latin typeface="Atyp Display TRIAL" pitchFamily="50" charset="0"/>
              </a:rPr>
              <a:t>*</a:t>
            </a:r>
            <a:r>
              <a:rPr lang="sk-SK" sz="1200" noProof="1">
                <a:solidFill>
                  <a:srgbClr val="000EC7"/>
                </a:solidFill>
                <a:latin typeface="Atyp Display TRIAL" pitchFamily="50" charset="0"/>
              </a:rPr>
              <a:t> For long-term trends we are using OECD-23 average instead of OECD average reported in each PISA cycle – being based on fixed set of OECD countries it ensures that observed changes refect trends in performance rather than changes in the composition of the OECD average over time</a:t>
            </a:r>
          </a:p>
        </p:txBody>
      </p:sp>
      <p:graphicFrame>
        <p:nvGraphicFramePr>
          <p:cNvPr id="4" name="Graf 3">
            <a:extLst>
              <a:ext uri="{FF2B5EF4-FFF2-40B4-BE49-F238E27FC236}">
                <a16:creationId xmlns:a16="http://schemas.microsoft.com/office/drawing/2014/main" id="{76C82962-67B4-A1BB-86B5-D7829F970D22}"/>
              </a:ext>
            </a:extLst>
          </p:cNvPr>
          <p:cNvGraphicFramePr>
            <a:graphicFrameLocks/>
          </p:cNvGraphicFramePr>
          <p:nvPr>
            <p:extLst>
              <p:ext uri="{D42A27DB-BD31-4B8C-83A1-F6EECF244321}">
                <p14:modId xmlns:p14="http://schemas.microsoft.com/office/powerpoint/2010/main" val="3347822239"/>
              </p:ext>
            </p:extLst>
          </p:nvPr>
        </p:nvGraphicFramePr>
        <p:xfrm>
          <a:off x="6792000" y="1115218"/>
          <a:ext cx="5400000" cy="5742782"/>
        </p:xfrm>
        <a:graphic>
          <a:graphicData uri="http://schemas.openxmlformats.org/drawingml/2006/chart">
            <c:chart xmlns:c="http://schemas.openxmlformats.org/drawingml/2006/chart" xmlns:r="http://schemas.openxmlformats.org/officeDocument/2006/relationships" r:id="rId4"/>
          </a:graphicData>
        </a:graphic>
      </p:graphicFrame>
      <p:pic>
        <p:nvPicPr>
          <p:cNvPr id="5" name="Grafický objekt 10">
            <a:extLst>
              <a:ext uri="{FF2B5EF4-FFF2-40B4-BE49-F238E27FC236}">
                <a16:creationId xmlns:a16="http://schemas.microsoft.com/office/drawing/2014/main" id="{B300F3A4-0059-AA67-5891-F4335350EFA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6456" y="5824586"/>
            <a:ext cx="270000" cy="180000"/>
          </a:xfrm>
          <a:prstGeom prst="rect">
            <a:avLst/>
          </a:prstGeom>
          <a:effectLst>
            <a:outerShdw blurRad="50800" dist="38100" dir="2700000" algn="tl" rotWithShape="0">
              <a:prstClr val="black">
                <a:alpha val="40000"/>
              </a:prstClr>
            </a:outerShdw>
          </a:effectLst>
        </p:spPr>
      </p:pic>
      <p:pic>
        <p:nvPicPr>
          <p:cNvPr id="6" name="Grafický objekt 11">
            <a:extLst>
              <a:ext uri="{FF2B5EF4-FFF2-40B4-BE49-F238E27FC236}">
                <a16:creationId xmlns:a16="http://schemas.microsoft.com/office/drawing/2014/main" id="{BCA5ABA3-709D-BFAA-08FB-3C13F2EF81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08952" y="5842732"/>
            <a:ext cx="270000" cy="180000"/>
          </a:xfrm>
          <a:prstGeom prst="rect">
            <a:avLst/>
          </a:prstGeom>
          <a:effectLst>
            <a:outerShdw blurRad="50800" dist="38100" dir="2700000" algn="tl" rotWithShape="0">
              <a:prstClr val="black">
                <a:alpha val="40000"/>
              </a:prstClr>
            </a:outerShdw>
          </a:effectLst>
        </p:spPr>
      </p:pic>
      <p:pic>
        <p:nvPicPr>
          <p:cNvPr id="7" name="Grafický objekt 12">
            <a:extLst>
              <a:ext uri="{FF2B5EF4-FFF2-40B4-BE49-F238E27FC236}">
                <a16:creationId xmlns:a16="http://schemas.microsoft.com/office/drawing/2014/main" id="{4A5C3AE9-306E-EDBF-F89D-F7CC2519A5D8}"/>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10352828" y="5842732"/>
            <a:ext cx="270000" cy="180000"/>
          </a:xfrm>
          <a:prstGeom prst="rect">
            <a:avLst/>
          </a:prstGeom>
          <a:effectLst>
            <a:outerShdw blurRad="50800" dist="38100" dir="2700000" algn="tl" rotWithShape="0">
              <a:prstClr val="black">
                <a:alpha val="40000"/>
              </a:prstClr>
            </a:outerShdw>
          </a:effectLst>
        </p:spPr>
      </p:pic>
      <p:pic>
        <p:nvPicPr>
          <p:cNvPr id="8" name="Grafický objekt 13">
            <a:extLst>
              <a:ext uri="{FF2B5EF4-FFF2-40B4-BE49-F238E27FC236}">
                <a16:creationId xmlns:a16="http://schemas.microsoft.com/office/drawing/2014/main" id="{2E78514C-DA2B-28EE-8D40-78A6C4D4B64D}"/>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056456" y="6405563"/>
            <a:ext cx="270000" cy="180000"/>
          </a:xfrm>
          <a:prstGeom prst="rect">
            <a:avLst/>
          </a:prstGeom>
          <a:effectLst>
            <a:outerShdw blurRad="50800" dist="38100" dir="2700000" algn="tl" rotWithShape="0">
              <a:prstClr val="black">
                <a:alpha val="40000"/>
              </a:prstClr>
            </a:outerShdw>
          </a:effectLst>
        </p:spPr>
      </p:pic>
      <p:pic>
        <p:nvPicPr>
          <p:cNvPr id="9" name="Grafický objekt 14">
            <a:extLst>
              <a:ext uri="{FF2B5EF4-FFF2-40B4-BE49-F238E27FC236}">
                <a16:creationId xmlns:a16="http://schemas.microsoft.com/office/drawing/2014/main" id="{1EE4A9FE-B45C-B6FF-5DB7-C8A503CAD2E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08952" y="6405563"/>
            <a:ext cx="270000" cy="180000"/>
          </a:xfrm>
          <a:prstGeom prst="rect">
            <a:avLst/>
          </a:prstGeom>
          <a:effectLst>
            <a:outerShdw blurRad="50800" dist="38100" dir="2700000" algn="tl" rotWithShape="0">
              <a:prstClr val="black">
                <a:alpha val="40000"/>
              </a:prstClr>
            </a:outerShdw>
          </a:effectLst>
        </p:spPr>
      </p:pic>
      <p:pic>
        <p:nvPicPr>
          <p:cNvPr id="10" name="Obrázok 15">
            <a:extLst>
              <a:ext uri="{FF2B5EF4-FFF2-40B4-BE49-F238E27FC236}">
                <a16:creationId xmlns:a16="http://schemas.microsoft.com/office/drawing/2014/main" id="{4E4F320B-C077-19B6-DAB7-6E93D6C8217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321894" y="6369563"/>
            <a:ext cx="331869" cy="252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20630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662A4AB-AA09-D864-2AEB-5C3F1692BF0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4FA4FFF-3B44-9233-F088-1655BD4E2FA8}"/>
              </a:ext>
            </a:extLst>
          </p:cNvPr>
          <p:cNvSpPr>
            <a:spLocks noGrp="1"/>
          </p:cNvSpPr>
          <p:nvPr>
            <p:ph type="title"/>
          </p:nvPr>
        </p:nvSpPr>
        <p:spPr>
          <a:xfrm>
            <a:off x="523875" y="452437"/>
            <a:ext cx="10515600" cy="1325563"/>
          </a:xfrm>
        </p:spPr>
        <p:txBody>
          <a:bodyPr>
            <a:normAutofit/>
          </a:bodyPr>
          <a:lstStyle/>
          <a:p>
            <a:r>
              <a:rPr lang="sk-SK" sz="4000" noProof="1">
                <a:solidFill>
                  <a:srgbClr val="000EC7"/>
                </a:solidFill>
                <a:latin typeface="Atyp Display TRIAL Semibold" pitchFamily="50" charset="0"/>
              </a:rPr>
              <a:t>Mathematics performance</a:t>
            </a:r>
          </a:p>
        </p:txBody>
      </p:sp>
      <p:sp>
        <p:nvSpPr>
          <p:cNvPr id="3" name="Zástupný objekt pre obsah 2">
            <a:extLst>
              <a:ext uri="{FF2B5EF4-FFF2-40B4-BE49-F238E27FC236}">
                <a16:creationId xmlns:a16="http://schemas.microsoft.com/office/drawing/2014/main" id="{74748596-F77D-EE75-DC66-31C7772CADB5}"/>
              </a:ext>
            </a:extLst>
          </p:cNvPr>
          <p:cNvSpPr>
            <a:spLocks noGrp="1"/>
          </p:cNvSpPr>
          <p:nvPr>
            <p:ph idx="1"/>
          </p:nvPr>
        </p:nvSpPr>
        <p:spPr>
          <a:xfrm>
            <a:off x="542925" y="1901031"/>
            <a:ext cx="5948112" cy="4818606"/>
          </a:xfrm>
        </p:spPr>
        <p:txBody>
          <a:bodyPr>
            <a:normAutofit/>
          </a:bodyPr>
          <a:lstStyle/>
          <a:p>
            <a:r>
              <a:rPr lang="sk-SK" sz="2400" noProof="1">
                <a:solidFill>
                  <a:srgbClr val="000EC7"/>
                </a:solidFill>
                <a:latin typeface="Atyp Display TRIAL" pitchFamily="50" charset="0"/>
              </a:rPr>
              <a:t>Compared to the </a:t>
            </a:r>
            <a:r>
              <a:rPr lang="sk-SK" sz="2400" b="1" noProof="1">
                <a:solidFill>
                  <a:srgbClr val="FF5900"/>
                </a:solidFill>
                <a:latin typeface="Atyp Display TRIAL" pitchFamily="50" charset="0"/>
              </a:rPr>
              <a:t>last</a:t>
            </a:r>
            <a:r>
              <a:rPr lang="sk-SK" sz="2400" noProof="1">
                <a:solidFill>
                  <a:srgbClr val="000EC7"/>
                </a:solidFill>
                <a:latin typeface="Atyp Display TRIAL" pitchFamily="50" charset="0"/>
              </a:rPr>
              <a:t> PISA cycle performance in Slovakia </a:t>
            </a:r>
            <a:r>
              <a:rPr lang="sk-SK" sz="2400" b="1" noProof="1">
                <a:solidFill>
                  <a:srgbClr val="FF5900"/>
                </a:solidFill>
                <a:latin typeface="Atyp Display TRIAL" pitchFamily="50" charset="0"/>
              </a:rPr>
              <a:t>increased</a:t>
            </a:r>
            <a:r>
              <a:rPr lang="sk-SK" sz="2400" noProof="1">
                <a:solidFill>
                  <a:srgbClr val="000EC7"/>
                </a:solidFill>
                <a:latin typeface="Atyp Display TRIAL" pitchFamily="50" charset="0"/>
              </a:rPr>
              <a:t> slightly – by 5 points, while OECD-23 average </a:t>
            </a:r>
            <a:r>
              <a:rPr lang="sk-SK" sz="2400" b="1" noProof="1">
                <a:solidFill>
                  <a:srgbClr val="FF5900"/>
                </a:solidFill>
                <a:latin typeface="Atyp Display TRIAL" pitchFamily="50" charset="0"/>
              </a:rPr>
              <a:t>declined</a:t>
            </a:r>
            <a:endParaRPr lang="sk-SK" sz="2400" noProof="1">
              <a:solidFill>
                <a:srgbClr val="000EC7"/>
              </a:solidFill>
              <a:latin typeface="Atyp Display TRIAL" pitchFamily="50" charset="0"/>
            </a:endParaRPr>
          </a:p>
          <a:p>
            <a:r>
              <a:rPr lang="sk-SK" sz="2400" noProof="1">
                <a:solidFill>
                  <a:srgbClr val="000EC7"/>
                </a:solidFill>
                <a:latin typeface="Atyp Display TRIAL" pitchFamily="50" charset="0"/>
              </a:rPr>
              <a:t>Long-term </a:t>
            </a:r>
            <a:r>
              <a:rPr lang="sk-SK" sz="2400" b="1" noProof="1">
                <a:solidFill>
                  <a:srgbClr val="FF5900"/>
                </a:solidFill>
                <a:latin typeface="Atyp Display TRIAL" pitchFamily="50" charset="0"/>
              </a:rPr>
              <a:t>trends</a:t>
            </a:r>
            <a:r>
              <a:rPr lang="sk-SK" sz="2400" noProof="1">
                <a:solidFill>
                  <a:srgbClr val="000EC7"/>
                </a:solidFill>
                <a:latin typeface="Atyp Display TRIAL" pitchFamily="50" charset="0"/>
              </a:rPr>
              <a:t> show </a:t>
            </a:r>
            <a:r>
              <a:rPr lang="sk-SK" sz="2400" b="1" noProof="1">
                <a:solidFill>
                  <a:srgbClr val="FF5900"/>
                </a:solidFill>
                <a:latin typeface="Atyp Display TRIAL" pitchFamily="50" charset="0"/>
              </a:rPr>
              <a:t>mixed</a:t>
            </a:r>
            <a:r>
              <a:rPr lang="sk-SK" sz="2400" noProof="1">
                <a:solidFill>
                  <a:srgbClr val="000EC7"/>
                </a:solidFill>
                <a:latin typeface="Atyp Display TRIAL" pitchFamily="50" charset="0"/>
              </a:rPr>
              <a:t> performance for Slovakia between 2015 and 2025, while OECD-23 average </a:t>
            </a:r>
            <a:r>
              <a:rPr lang="sk-SK" sz="2400" b="1" noProof="1">
                <a:solidFill>
                  <a:srgbClr val="FF5900"/>
                </a:solidFill>
                <a:latin typeface="Atyp Display TRIAL" pitchFamily="50" charset="0"/>
              </a:rPr>
              <a:t>declined</a:t>
            </a:r>
            <a:r>
              <a:rPr lang="sk-SK" sz="2400" noProof="1">
                <a:solidFill>
                  <a:srgbClr val="000EC7"/>
                </a:solidFill>
                <a:latin typeface="Atyp Display TRIAL" pitchFamily="50" charset="0"/>
              </a:rPr>
              <a:t> in 2022 and 2025</a:t>
            </a:r>
          </a:p>
        </p:txBody>
      </p:sp>
      <p:graphicFrame>
        <p:nvGraphicFramePr>
          <p:cNvPr id="5" name="Graf 4">
            <a:extLst>
              <a:ext uri="{FF2B5EF4-FFF2-40B4-BE49-F238E27FC236}">
                <a16:creationId xmlns:a16="http://schemas.microsoft.com/office/drawing/2014/main" id="{35C65A24-6526-E890-5DB0-492837B6E65E}"/>
              </a:ext>
            </a:extLst>
          </p:cNvPr>
          <p:cNvGraphicFramePr>
            <a:graphicFrameLocks/>
          </p:cNvGraphicFramePr>
          <p:nvPr>
            <p:extLst>
              <p:ext uri="{D42A27DB-BD31-4B8C-83A1-F6EECF244321}">
                <p14:modId xmlns:p14="http://schemas.microsoft.com/office/powerpoint/2010/main" val="3685388635"/>
              </p:ext>
            </p:extLst>
          </p:nvPr>
        </p:nvGraphicFramePr>
        <p:xfrm>
          <a:off x="6792000" y="1115218"/>
          <a:ext cx="5400000" cy="5742782"/>
        </p:xfrm>
        <a:graphic>
          <a:graphicData uri="http://schemas.openxmlformats.org/drawingml/2006/chart">
            <c:chart xmlns:c="http://schemas.openxmlformats.org/drawingml/2006/chart" xmlns:r="http://schemas.openxmlformats.org/officeDocument/2006/relationships" r:id="rId4"/>
          </a:graphicData>
        </a:graphic>
      </p:graphicFrame>
      <p:pic>
        <p:nvPicPr>
          <p:cNvPr id="11" name="Grafický objekt 10">
            <a:extLst>
              <a:ext uri="{FF2B5EF4-FFF2-40B4-BE49-F238E27FC236}">
                <a16:creationId xmlns:a16="http://schemas.microsoft.com/office/drawing/2014/main" id="{D40F0918-6C9E-0FC4-4283-6641E74923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6456" y="5824586"/>
            <a:ext cx="270000" cy="180000"/>
          </a:xfrm>
          <a:prstGeom prst="rect">
            <a:avLst/>
          </a:prstGeom>
          <a:effectLst>
            <a:outerShdw blurRad="50800" dist="38100" dir="2700000" algn="tl" rotWithShape="0">
              <a:prstClr val="black">
                <a:alpha val="40000"/>
              </a:prstClr>
            </a:outerShdw>
          </a:effectLst>
        </p:spPr>
      </p:pic>
      <p:pic>
        <p:nvPicPr>
          <p:cNvPr id="12" name="Grafický objekt 11">
            <a:extLst>
              <a:ext uri="{FF2B5EF4-FFF2-40B4-BE49-F238E27FC236}">
                <a16:creationId xmlns:a16="http://schemas.microsoft.com/office/drawing/2014/main" id="{F2887C26-AE9E-BD53-BCB6-FF945F8771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08952" y="5842732"/>
            <a:ext cx="270000" cy="180000"/>
          </a:xfrm>
          <a:prstGeom prst="rect">
            <a:avLst/>
          </a:prstGeom>
          <a:effectLst>
            <a:outerShdw blurRad="50800" dist="38100" dir="2700000" algn="tl" rotWithShape="0">
              <a:prstClr val="black">
                <a:alpha val="40000"/>
              </a:prstClr>
            </a:outerShdw>
          </a:effectLst>
        </p:spPr>
      </p:pic>
      <p:pic>
        <p:nvPicPr>
          <p:cNvPr id="13" name="Grafický objekt 12">
            <a:extLst>
              <a:ext uri="{FF2B5EF4-FFF2-40B4-BE49-F238E27FC236}">
                <a16:creationId xmlns:a16="http://schemas.microsoft.com/office/drawing/2014/main" id="{6885C2D3-F44C-AF12-D36F-3A641601CA30}"/>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10352828" y="5842732"/>
            <a:ext cx="270000" cy="180000"/>
          </a:xfrm>
          <a:prstGeom prst="rect">
            <a:avLst/>
          </a:prstGeom>
          <a:effectLst>
            <a:outerShdw blurRad="50800" dist="38100" dir="2700000" algn="tl" rotWithShape="0">
              <a:prstClr val="black">
                <a:alpha val="40000"/>
              </a:prstClr>
            </a:outerShdw>
          </a:effectLst>
        </p:spPr>
      </p:pic>
      <p:pic>
        <p:nvPicPr>
          <p:cNvPr id="14" name="Grafický objekt 13">
            <a:extLst>
              <a:ext uri="{FF2B5EF4-FFF2-40B4-BE49-F238E27FC236}">
                <a16:creationId xmlns:a16="http://schemas.microsoft.com/office/drawing/2014/main" id="{DD2962EC-9219-3FCF-CBDF-0B0F6B769925}"/>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056456" y="6405563"/>
            <a:ext cx="270000" cy="180000"/>
          </a:xfrm>
          <a:prstGeom prst="rect">
            <a:avLst/>
          </a:prstGeom>
          <a:effectLst>
            <a:outerShdw blurRad="50800" dist="38100" dir="2700000" algn="tl" rotWithShape="0">
              <a:prstClr val="black">
                <a:alpha val="40000"/>
              </a:prstClr>
            </a:outerShdw>
          </a:effectLst>
        </p:spPr>
      </p:pic>
      <p:pic>
        <p:nvPicPr>
          <p:cNvPr id="15" name="Grafický objekt 14">
            <a:extLst>
              <a:ext uri="{FF2B5EF4-FFF2-40B4-BE49-F238E27FC236}">
                <a16:creationId xmlns:a16="http://schemas.microsoft.com/office/drawing/2014/main" id="{62C63C79-8725-BC28-7F20-F473AAB79BF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08952" y="6405563"/>
            <a:ext cx="270000" cy="180000"/>
          </a:xfrm>
          <a:prstGeom prst="rect">
            <a:avLst/>
          </a:prstGeom>
          <a:effectLst>
            <a:outerShdw blurRad="50800" dist="38100" dir="2700000" algn="tl" rotWithShape="0">
              <a:prstClr val="black">
                <a:alpha val="40000"/>
              </a:prstClr>
            </a:outerShdw>
          </a:effectLst>
        </p:spPr>
      </p:pic>
      <p:pic>
        <p:nvPicPr>
          <p:cNvPr id="16" name="Obrázok 15">
            <a:extLst>
              <a:ext uri="{FF2B5EF4-FFF2-40B4-BE49-F238E27FC236}">
                <a16:creationId xmlns:a16="http://schemas.microsoft.com/office/drawing/2014/main" id="{5DEFA1A6-63F9-75B8-C4EA-4D2C3FDC43A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321894" y="6369563"/>
            <a:ext cx="331869" cy="252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65395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EE0F34E-5863-F8D0-0E42-9A5DA07E0CA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6E16F6A-2936-7F03-D41C-998E973C9151}"/>
              </a:ext>
            </a:extLst>
          </p:cNvPr>
          <p:cNvSpPr>
            <a:spLocks noGrp="1"/>
          </p:cNvSpPr>
          <p:nvPr>
            <p:ph type="title"/>
          </p:nvPr>
        </p:nvSpPr>
        <p:spPr>
          <a:xfrm>
            <a:off x="523875" y="452437"/>
            <a:ext cx="10515600" cy="1325563"/>
          </a:xfrm>
        </p:spPr>
        <p:txBody>
          <a:bodyPr>
            <a:normAutofit/>
          </a:bodyPr>
          <a:lstStyle/>
          <a:p>
            <a:r>
              <a:rPr lang="sk-SK" sz="4000" noProof="1">
                <a:solidFill>
                  <a:srgbClr val="000EC7"/>
                </a:solidFill>
                <a:latin typeface="Atyp Display TRIAL Semibold" pitchFamily="50" charset="0"/>
              </a:rPr>
              <a:t>Reading performance</a:t>
            </a:r>
          </a:p>
        </p:txBody>
      </p:sp>
      <p:sp>
        <p:nvSpPr>
          <p:cNvPr id="3" name="Zástupný objekt pre obsah 2">
            <a:extLst>
              <a:ext uri="{FF2B5EF4-FFF2-40B4-BE49-F238E27FC236}">
                <a16:creationId xmlns:a16="http://schemas.microsoft.com/office/drawing/2014/main" id="{0AFB7C90-08BE-0236-FBE1-072D4FA6DF93}"/>
              </a:ext>
            </a:extLst>
          </p:cNvPr>
          <p:cNvSpPr>
            <a:spLocks noGrp="1"/>
          </p:cNvSpPr>
          <p:nvPr>
            <p:ph idx="1"/>
          </p:nvPr>
        </p:nvSpPr>
        <p:spPr>
          <a:xfrm>
            <a:off x="542925" y="1901031"/>
            <a:ext cx="5948112" cy="4818606"/>
          </a:xfrm>
        </p:spPr>
        <p:txBody>
          <a:bodyPr>
            <a:normAutofit/>
          </a:bodyPr>
          <a:lstStyle/>
          <a:p>
            <a:r>
              <a:rPr lang="sk-SK" sz="2400" noProof="1">
                <a:solidFill>
                  <a:srgbClr val="000EC7"/>
                </a:solidFill>
                <a:latin typeface="Atyp Display TRIAL" pitchFamily="50" charset="0"/>
              </a:rPr>
              <a:t>Compared to the </a:t>
            </a:r>
            <a:r>
              <a:rPr lang="sk-SK" sz="2400" b="1" noProof="1">
                <a:solidFill>
                  <a:srgbClr val="FF5900"/>
                </a:solidFill>
                <a:latin typeface="Atyp Display TRIAL" pitchFamily="50" charset="0"/>
              </a:rPr>
              <a:t>last</a:t>
            </a:r>
            <a:r>
              <a:rPr lang="sk-SK" sz="2400" noProof="1">
                <a:solidFill>
                  <a:srgbClr val="000EC7"/>
                </a:solidFill>
                <a:latin typeface="Atyp Display TRIAL" pitchFamily="50" charset="0"/>
              </a:rPr>
              <a:t> PISA cycle performance in Slovakia </a:t>
            </a:r>
            <a:r>
              <a:rPr lang="sk-SK" sz="2400" b="1" noProof="1">
                <a:solidFill>
                  <a:srgbClr val="FF5900"/>
                </a:solidFill>
                <a:latin typeface="Atyp Display TRIAL" pitchFamily="50" charset="0"/>
              </a:rPr>
              <a:t>did not</a:t>
            </a:r>
            <a:r>
              <a:rPr lang="sk-SK" sz="2400" noProof="1">
                <a:solidFill>
                  <a:srgbClr val="000EC7"/>
                </a:solidFill>
                <a:latin typeface="Atyp Display TRIAL" pitchFamily="50" charset="0"/>
              </a:rPr>
              <a:t> </a:t>
            </a:r>
            <a:r>
              <a:rPr lang="sk-SK" sz="2400" b="1" noProof="1">
                <a:solidFill>
                  <a:srgbClr val="FF5900"/>
                </a:solidFill>
                <a:latin typeface="Atyp Display TRIAL" pitchFamily="50" charset="0"/>
              </a:rPr>
              <a:t>change</a:t>
            </a:r>
            <a:r>
              <a:rPr lang="sk-SK" sz="2400" noProof="1">
                <a:solidFill>
                  <a:srgbClr val="000EC7"/>
                </a:solidFill>
                <a:latin typeface="Atyp Display TRIAL" pitchFamily="50" charset="0"/>
              </a:rPr>
              <a:t>, while OECD-23 average </a:t>
            </a:r>
            <a:r>
              <a:rPr lang="sk-SK" sz="2400" b="1" noProof="1">
                <a:solidFill>
                  <a:srgbClr val="FF5900"/>
                </a:solidFill>
                <a:latin typeface="Atyp Display TRIAL" pitchFamily="50" charset="0"/>
              </a:rPr>
              <a:t>declined</a:t>
            </a:r>
            <a:endParaRPr lang="sk-SK" sz="2400" noProof="1">
              <a:solidFill>
                <a:srgbClr val="000EC7"/>
              </a:solidFill>
              <a:latin typeface="Atyp Display TRIAL" pitchFamily="50" charset="0"/>
            </a:endParaRPr>
          </a:p>
          <a:p>
            <a:r>
              <a:rPr lang="sk-SK" sz="2400" noProof="1">
                <a:solidFill>
                  <a:srgbClr val="000EC7"/>
                </a:solidFill>
                <a:latin typeface="Atyp Display TRIAL" pitchFamily="50" charset="0"/>
              </a:rPr>
              <a:t>Long-term </a:t>
            </a:r>
            <a:r>
              <a:rPr lang="sk-SK" sz="2400" b="1" noProof="1">
                <a:solidFill>
                  <a:srgbClr val="FF5900"/>
                </a:solidFill>
                <a:latin typeface="Atyp Display TRIAL" pitchFamily="50" charset="0"/>
              </a:rPr>
              <a:t>trends</a:t>
            </a:r>
            <a:r>
              <a:rPr lang="sk-SK" sz="2400" noProof="1">
                <a:solidFill>
                  <a:srgbClr val="000EC7"/>
                </a:solidFill>
                <a:latin typeface="Atyp Display TRIAL" pitchFamily="50" charset="0"/>
              </a:rPr>
              <a:t> show </a:t>
            </a:r>
            <a:r>
              <a:rPr lang="sk-SK" sz="2400" b="1" noProof="1">
                <a:solidFill>
                  <a:srgbClr val="FF5900"/>
                </a:solidFill>
                <a:latin typeface="Atyp Display TRIAL" pitchFamily="50" charset="0"/>
              </a:rPr>
              <a:t>stagnating</a:t>
            </a:r>
            <a:r>
              <a:rPr lang="sk-SK" sz="2400" noProof="1">
                <a:solidFill>
                  <a:srgbClr val="000EC7"/>
                </a:solidFill>
                <a:latin typeface="Atyp Display TRIAL" pitchFamily="50" charset="0"/>
              </a:rPr>
              <a:t> performance for Slovakia between 2015 and 2025, while OECD-23 average </a:t>
            </a:r>
            <a:r>
              <a:rPr lang="sk-SK" sz="2400" b="1" noProof="1">
                <a:solidFill>
                  <a:srgbClr val="FF5900"/>
                </a:solidFill>
                <a:latin typeface="Atyp Display TRIAL" pitchFamily="50" charset="0"/>
              </a:rPr>
              <a:t>declined </a:t>
            </a:r>
            <a:r>
              <a:rPr lang="sk-SK" sz="2400" noProof="1">
                <a:solidFill>
                  <a:srgbClr val="000EC7"/>
                </a:solidFill>
                <a:latin typeface="Atyp Display TRIAL" pitchFamily="50" charset="0"/>
              </a:rPr>
              <a:t>continuously, more markedly between 2018 and 2025</a:t>
            </a:r>
          </a:p>
        </p:txBody>
      </p:sp>
      <p:graphicFrame>
        <p:nvGraphicFramePr>
          <p:cNvPr id="4" name="Graf 3">
            <a:extLst>
              <a:ext uri="{FF2B5EF4-FFF2-40B4-BE49-F238E27FC236}">
                <a16:creationId xmlns:a16="http://schemas.microsoft.com/office/drawing/2014/main" id="{9746773B-8049-5833-8AC8-CC883F1440E5}"/>
              </a:ext>
            </a:extLst>
          </p:cNvPr>
          <p:cNvGraphicFramePr>
            <a:graphicFrameLocks/>
          </p:cNvGraphicFramePr>
          <p:nvPr>
            <p:extLst>
              <p:ext uri="{D42A27DB-BD31-4B8C-83A1-F6EECF244321}">
                <p14:modId xmlns:p14="http://schemas.microsoft.com/office/powerpoint/2010/main" val="422239599"/>
              </p:ext>
            </p:extLst>
          </p:nvPr>
        </p:nvGraphicFramePr>
        <p:xfrm>
          <a:off x="6792000" y="1115218"/>
          <a:ext cx="5400000" cy="5742782"/>
        </p:xfrm>
        <a:graphic>
          <a:graphicData uri="http://schemas.openxmlformats.org/drawingml/2006/chart">
            <c:chart xmlns:c="http://schemas.openxmlformats.org/drawingml/2006/chart" xmlns:r="http://schemas.openxmlformats.org/officeDocument/2006/relationships" r:id="rId4"/>
          </a:graphicData>
        </a:graphic>
      </p:graphicFrame>
      <p:pic>
        <p:nvPicPr>
          <p:cNvPr id="11" name="Grafický objekt 10">
            <a:extLst>
              <a:ext uri="{FF2B5EF4-FFF2-40B4-BE49-F238E27FC236}">
                <a16:creationId xmlns:a16="http://schemas.microsoft.com/office/drawing/2014/main" id="{81985F5C-6558-2246-B862-FA84F92E79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6456" y="5824586"/>
            <a:ext cx="270000" cy="180000"/>
          </a:xfrm>
          <a:prstGeom prst="rect">
            <a:avLst/>
          </a:prstGeom>
          <a:effectLst>
            <a:outerShdw blurRad="50800" dist="38100" dir="2700000" algn="tl" rotWithShape="0">
              <a:prstClr val="black">
                <a:alpha val="40000"/>
              </a:prstClr>
            </a:outerShdw>
          </a:effectLst>
        </p:spPr>
      </p:pic>
      <p:pic>
        <p:nvPicPr>
          <p:cNvPr id="12" name="Grafický objekt 11">
            <a:extLst>
              <a:ext uri="{FF2B5EF4-FFF2-40B4-BE49-F238E27FC236}">
                <a16:creationId xmlns:a16="http://schemas.microsoft.com/office/drawing/2014/main" id="{A422C1F1-5B4A-949E-51BC-D986FA856B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08952" y="5842732"/>
            <a:ext cx="270000" cy="180000"/>
          </a:xfrm>
          <a:prstGeom prst="rect">
            <a:avLst/>
          </a:prstGeom>
          <a:effectLst>
            <a:outerShdw blurRad="50800" dist="38100" dir="2700000" algn="tl" rotWithShape="0">
              <a:prstClr val="black">
                <a:alpha val="40000"/>
              </a:prstClr>
            </a:outerShdw>
          </a:effectLst>
        </p:spPr>
      </p:pic>
      <p:pic>
        <p:nvPicPr>
          <p:cNvPr id="13" name="Grafický objekt 12">
            <a:extLst>
              <a:ext uri="{FF2B5EF4-FFF2-40B4-BE49-F238E27FC236}">
                <a16:creationId xmlns:a16="http://schemas.microsoft.com/office/drawing/2014/main" id="{0CCB2D07-6905-1C20-3A1F-7CA501ADDB41}"/>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10352828" y="5842732"/>
            <a:ext cx="270000" cy="180000"/>
          </a:xfrm>
          <a:prstGeom prst="rect">
            <a:avLst/>
          </a:prstGeom>
          <a:effectLst>
            <a:outerShdw blurRad="50800" dist="38100" dir="2700000" algn="tl" rotWithShape="0">
              <a:prstClr val="black">
                <a:alpha val="40000"/>
              </a:prstClr>
            </a:outerShdw>
          </a:effectLst>
        </p:spPr>
      </p:pic>
      <p:pic>
        <p:nvPicPr>
          <p:cNvPr id="14" name="Grafický objekt 13">
            <a:extLst>
              <a:ext uri="{FF2B5EF4-FFF2-40B4-BE49-F238E27FC236}">
                <a16:creationId xmlns:a16="http://schemas.microsoft.com/office/drawing/2014/main" id="{BCE77B92-4799-22F9-C9CC-6356AB98895E}"/>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056456" y="6405563"/>
            <a:ext cx="270000" cy="180000"/>
          </a:xfrm>
          <a:prstGeom prst="rect">
            <a:avLst/>
          </a:prstGeom>
          <a:effectLst>
            <a:outerShdw blurRad="50800" dist="38100" dir="2700000" algn="tl" rotWithShape="0">
              <a:prstClr val="black">
                <a:alpha val="40000"/>
              </a:prstClr>
            </a:outerShdw>
          </a:effectLst>
        </p:spPr>
      </p:pic>
      <p:pic>
        <p:nvPicPr>
          <p:cNvPr id="15" name="Grafický objekt 14">
            <a:extLst>
              <a:ext uri="{FF2B5EF4-FFF2-40B4-BE49-F238E27FC236}">
                <a16:creationId xmlns:a16="http://schemas.microsoft.com/office/drawing/2014/main" id="{F8E17848-56AD-BFA7-5FBA-B45147FC20A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08952" y="6405563"/>
            <a:ext cx="270000" cy="180000"/>
          </a:xfrm>
          <a:prstGeom prst="rect">
            <a:avLst/>
          </a:prstGeom>
          <a:effectLst>
            <a:outerShdw blurRad="50800" dist="38100" dir="2700000" algn="tl" rotWithShape="0">
              <a:prstClr val="black">
                <a:alpha val="40000"/>
              </a:prstClr>
            </a:outerShdw>
          </a:effectLst>
        </p:spPr>
      </p:pic>
      <p:pic>
        <p:nvPicPr>
          <p:cNvPr id="16" name="Obrázok 15">
            <a:extLst>
              <a:ext uri="{FF2B5EF4-FFF2-40B4-BE49-F238E27FC236}">
                <a16:creationId xmlns:a16="http://schemas.microsoft.com/office/drawing/2014/main" id="{7BA8F9AB-E842-3EF2-656A-5080F96F33A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321894" y="6369563"/>
            <a:ext cx="331869" cy="252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12143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E4B5C8C-107A-249F-9604-933D5AF789A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B821732-602E-BC2D-7C60-08006497FF9E}"/>
              </a:ext>
            </a:extLst>
          </p:cNvPr>
          <p:cNvSpPr>
            <a:spLocks noGrp="1"/>
          </p:cNvSpPr>
          <p:nvPr>
            <p:ph type="title"/>
          </p:nvPr>
        </p:nvSpPr>
        <p:spPr>
          <a:xfrm>
            <a:off x="523875" y="452437"/>
            <a:ext cx="10515600" cy="1325563"/>
          </a:xfrm>
        </p:spPr>
        <p:txBody>
          <a:bodyPr>
            <a:normAutofit/>
          </a:bodyPr>
          <a:lstStyle/>
          <a:p>
            <a:r>
              <a:rPr lang="sk-SK" sz="4000" noProof="1">
                <a:solidFill>
                  <a:srgbClr val="000EC7"/>
                </a:solidFill>
                <a:latin typeface="Atyp Display TRIAL Semibold" pitchFamily="50" charset="0"/>
              </a:rPr>
              <a:t>Innovative domain</a:t>
            </a:r>
          </a:p>
        </p:txBody>
      </p:sp>
      <p:sp>
        <p:nvSpPr>
          <p:cNvPr id="3" name="Zástupný objekt pre obsah 2">
            <a:extLst>
              <a:ext uri="{FF2B5EF4-FFF2-40B4-BE49-F238E27FC236}">
                <a16:creationId xmlns:a16="http://schemas.microsoft.com/office/drawing/2014/main" id="{F7AB2222-B187-6D0D-669D-DF52CDE7A405}"/>
              </a:ext>
            </a:extLst>
          </p:cNvPr>
          <p:cNvSpPr>
            <a:spLocks noGrp="1"/>
          </p:cNvSpPr>
          <p:nvPr>
            <p:ph idx="1"/>
          </p:nvPr>
        </p:nvSpPr>
        <p:spPr>
          <a:xfrm>
            <a:off x="542925" y="1901031"/>
            <a:ext cx="5948112" cy="4818606"/>
          </a:xfrm>
        </p:spPr>
        <p:txBody>
          <a:bodyPr>
            <a:normAutofit/>
          </a:bodyPr>
          <a:lstStyle/>
          <a:p>
            <a:r>
              <a:rPr lang="sk-SK" sz="2400" noProof="1">
                <a:solidFill>
                  <a:srgbClr val="000EC7"/>
                </a:solidFill>
                <a:latin typeface="Atyp Display TRIAL" pitchFamily="50" charset="0"/>
              </a:rPr>
              <a:t>Learning in the digital world – </a:t>
            </a:r>
            <a:r>
              <a:rPr lang="sk-SK" sz="2400" b="1" noProof="1">
                <a:solidFill>
                  <a:srgbClr val="FF5900"/>
                </a:solidFill>
                <a:latin typeface="Atyp Display TRIAL" pitchFamily="50" charset="0"/>
              </a:rPr>
              <a:t>Computational problem-solving</a:t>
            </a:r>
          </a:p>
          <a:p>
            <a:r>
              <a:rPr lang="sk-SK" sz="2400" noProof="1">
                <a:solidFill>
                  <a:srgbClr val="000EC7"/>
                </a:solidFill>
                <a:latin typeface="Atyp Display TRIAL" pitchFamily="50" charset="0"/>
              </a:rPr>
              <a:t>Performance in Slovakia </a:t>
            </a:r>
            <a:r>
              <a:rPr lang="sk-SK" sz="2400" b="1" noProof="1">
                <a:solidFill>
                  <a:srgbClr val="FF5900"/>
                </a:solidFill>
                <a:latin typeface="Atyp Display TRIAL" pitchFamily="50" charset="0"/>
              </a:rPr>
              <a:t>matches</a:t>
            </a:r>
            <a:r>
              <a:rPr lang="sk-SK" sz="2400" noProof="1">
                <a:solidFill>
                  <a:srgbClr val="000EC7"/>
                </a:solidFill>
                <a:latin typeface="Atyp Display TRIAL" pitchFamily="50" charset="0"/>
              </a:rPr>
              <a:t> average performance across OECD countries</a:t>
            </a:r>
          </a:p>
          <a:p>
            <a:r>
              <a:rPr lang="sk-SK" sz="2400" noProof="1">
                <a:solidFill>
                  <a:srgbClr val="000EC7"/>
                </a:solidFill>
                <a:latin typeface="Atyp Display TRIAL" pitchFamily="50" charset="0"/>
              </a:rPr>
              <a:t>Evaluates ability of students to use </a:t>
            </a:r>
            <a:r>
              <a:rPr lang="sk-SK" sz="2400" b="1" noProof="1">
                <a:solidFill>
                  <a:srgbClr val="FF5900"/>
                </a:solidFill>
                <a:latin typeface="Atyp Display TRIAL" pitchFamily="50" charset="0"/>
              </a:rPr>
              <a:t>computational logic</a:t>
            </a:r>
            <a:r>
              <a:rPr lang="sk-SK" sz="2400" noProof="1">
                <a:solidFill>
                  <a:srgbClr val="000EC7"/>
                </a:solidFill>
                <a:latin typeface="Atyp Display TRIAL" pitchFamily="50" charset="0"/>
              </a:rPr>
              <a:t>,</a:t>
            </a:r>
            <a:r>
              <a:rPr lang="sk-SK" sz="2400" b="1" noProof="1">
                <a:solidFill>
                  <a:srgbClr val="FF5900"/>
                </a:solidFill>
                <a:latin typeface="Atyp Display TRIAL" pitchFamily="50" charset="0"/>
              </a:rPr>
              <a:t> models</a:t>
            </a:r>
            <a:r>
              <a:rPr lang="sk-SK" sz="2400" noProof="1">
                <a:solidFill>
                  <a:srgbClr val="000EC7"/>
                </a:solidFill>
                <a:latin typeface="Atyp Display TRIAL" pitchFamily="50" charset="0"/>
              </a:rPr>
              <a:t>,</a:t>
            </a:r>
            <a:r>
              <a:rPr lang="sk-SK" sz="2400" b="1" noProof="1">
                <a:solidFill>
                  <a:srgbClr val="FF5900"/>
                </a:solidFill>
                <a:latin typeface="Atyp Display TRIAL" pitchFamily="50" charset="0"/>
              </a:rPr>
              <a:t> </a:t>
            </a:r>
            <a:r>
              <a:rPr lang="sk-SK" sz="2400" noProof="1">
                <a:solidFill>
                  <a:srgbClr val="000EC7"/>
                </a:solidFill>
                <a:latin typeface="Atyp Display TRIAL" pitchFamily="50" charset="0"/>
              </a:rPr>
              <a:t>and</a:t>
            </a:r>
            <a:r>
              <a:rPr lang="sk-SK" sz="2400" b="1" noProof="1">
                <a:solidFill>
                  <a:srgbClr val="FF5900"/>
                </a:solidFill>
                <a:latin typeface="Atyp Display TRIAL" pitchFamily="50" charset="0"/>
              </a:rPr>
              <a:t> simulations</a:t>
            </a:r>
          </a:p>
          <a:p>
            <a:pPr lvl="1"/>
            <a:r>
              <a:rPr lang="sk-SK" sz="2000" noProof="1">
                <a:solidFill>
                  <a:srgbClr val="000EC7"/>
                </a:solidFill>
                <a:latin typeface="Atyp Display TRIAL" pitchFamily="50" charset="0"/>
              </a:rPr>
              <a:t>How students use </a:t>
            </a:r>
            <a:r>
              <a:rPr lang="sk-SK" sz="2000" b="1" noProof="1">
                <a:solidFill>
                  <a:srgbClr val="FF5900"/>
                </a:solidFill>
                <a:latin typeface="Atyp Display TRIAL" pitchFamily="50" charset="0"/>
              </a:rPr>
              <a:t>data</a:t>
            </a:r>
            <a:r>
              <a:rPr lang="sk-SK" sz="2000" noProof="1">
                <a:solidFill>
                  <a:srgbClr val="000EC7"/>
                </a:solidFill>
                <a:latin typeface="Atyp Display TRIAL" pitchFamily="50" charset="0"/>
              </a:rPr>
              <a:t> and </a:t>
            </a:r>
            <a:r>
              <a:rPr lang="sk-SK" sz="2000" b="1" noProof="1">
                <a:solidFill>
                  <a:srgbClr val="FF5900"/>
                </a:solidFill>
                <a:latin typeface="Atyp Display TRIAL" pitchFamily="50" charset="0"/>
              </a:rPr>
              <a:t>digital</a:t>
            </a:r>
            <a:r>
              <a:rPr lang="sk-SK" sz="2000" noProof="1">
                <a:solidFill>
                  <a:srgbClr val="FF5900"/>
                </a:solidFill>
                <a:latin typeface="Atyp Display TRIAL" pitchFamily="50" charset="0"/>
              </a:rPr>
              <a:t> </a:t>
            </a:r>
            <a:r>
              <a:rPr lang="sk-SK" sz="2000" b="1" noProof="1">
                <a:solidFill>
                  <a:srgbClr val="FF5900"/>
                </a:solidFill>
                <a:latin typeface="Atyp Display TRIAL" pitchFamily="50" charset="0"/>
              </a:rPr>
              <a:t>tools</a:t>
            </a:r>
            <a:r>
              <a:rPr lang="sk-SK" sz="2000" noProof="1">
                <a:solidFill>
                  <a:srgbClr val="000EC7"/>
                </a:solidFill>
                <a:latin typeface="Atyp Display TRIAL" pitchFamily="50" charset="0"/>
              </a:rPr>
              <a:t> to solve </a:t>
            </a:r>
            <a:r>
              <a:rPr lang="sk-SK" sz="2000" b="1" noProof="1">
                <a:solidFill>
                  <a:srgbClr val="FF5900"/>
                </a:solidFill>
                <a:latin typeface="Atyp Display TRIAL" pitchFamily="50" charset="0"/>
              </a:rPr>
              <a:t>problems</a:t>
            </a:r>
            <a:r>
              <a:rPr lang="sk-SK" sz="2000" noProof="1">
                <a:solidFill>
                  <a:srgbClr val="000EC7"/>
                </a:solidFill>
                <a:latin typeface="Atyp Display TRIAL" pitchFamily="50" charset="0"/>
              </a:rPr>
              <a:t>, identify </a:t>
            </a:r>
            <a:r>
              <a:rPr lang="sk-SK" sz="2000" b="1" noProof="1">
                <a:solidFill>
                  <a:srgbClr val="FF5900"/>
                </a:solidFill>
                <a:latin typeface="Atyp Display TRIAL" pitchFamily="50" charset="0"/>
              </a:rPr>
              <a:t>patterns</a:t>
            </a:r>
            <a:r>
              <a:rPr lang="sk-SK" sz="2000" noProof="1">
                <a:solidFill>
                  <a:srgbClr val="000EC7"/>
                </a:solidFill>
                <a:latin typeface="Atyp Display TRIAL" pitchFamily="50" charset="0"/>
              </a:rPr>
              <a:t>, and test </a:t>
            </a:r>
            <a:r>
              <a:rPr lang="sk-SK" sz="2000" b="1" noProof="1">
                <a:solidFill>
                  <a:srgbClr val="FF5900"/>
                </a:solidFill>
                <a:latin typeface="Atyp Display TRIAL" pitchFamily="50" charset="0"/>
              </a:rPr>
              <a:t>solutions</a:t>
            </a:r>
          </a:p>
          <a:p>
            <a:pPr lvl="1"/>
            <a:endParaRPr lang="sk-SK" sz="2000" noProof="1">
              <a:solidFill>
                <a:srgbClr val="000EC7"/>
              </a:solidFill>
              <a:latin typeface="Atyp Display TRIAL" pitchFamily="50" charset="0"/>
            </a:endParaRPr>
          </a:p>
          <a:p>
            <a:endParaRPr lang="sk-SK" sz="2400" b="1" noProof="1">
              <a:solidFill>
                <a:srgbClr val="000EC7"/>
              </a:solidFill>
              <a:latin typeface="Atyp Display TRIAL" pitchFamily="50" charset="0"/>
            </a:endParaRPr>
          </a:p>
        </p:txBody>
      </p:sp>
      <p:pic>
        <p:nvPicPr>
          <p:cNvPr id="6" name="Grafický objekt 5">
            <a:extLst>
              <a:ext uri="{FF2B5EF4-FFF2-40B4-BE49-F238E27FC236}">
                <a16:creationId xmlns:a16="http://schemas.microsoft.com/office/drawing/2014/main" id="{31FDE104-7CB1-D090-0E9F-364958659F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08850" y="6155218"/>
            <a:ext cx="540000" cy="360000"/>
          </a:xfrm>
          <a:prstGeom prst="rect">
            <a:avLst/>
          </a:prstGeom>
          <a:effectLst>
            <a:outerShdw blurRad="50800" dist="38100" dir="2700000" algn="tl" rotWithShape="0">
              <a:prstClr val="black">
                <a:alpha val="40000"/>
              </a:prstClr>
            </a:outerShdw>
          </a:effectLst>
        </p:spPr>
      </p:pic>
      <p:pic>
        <p:nvPicPr>
          <p:cNvPr id="8" name="Grafický objekt 7">
            <a:extLst>
              <a:ext uri="{FF2B5EF4-FFF2-40B4-BE49-F238E27FC236}">
                <a16:creationId xmlns:a16="http://schemas.microsoft.com/office/drawing/2014/main" id="{9E32463B-F6ED-58AE-0093-85AC506F4E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95700" y="6155218"/>
            <a:ext cx="540000" cy="360000"/>
          </a:xfrm>
          <a:prstGeom prst="rect">
            <a:avLst/>
          </a:prstGeom>
          <a:effectLst>
            <a:outerShdw blurRad="50800" dist="38100" dir="2700000" algn="tl" rotWithShape="0">
              <a:prstClr val="black">
                <a:alpha val="40000"/>
              </a:prstClr>
            </a:outerShdw>
          </a:effectLst>
        </p:spPr>
      </p:pic>
      <p:pic>
        <p:nvPicPr>
          <p:cNvPr id="10" name="Grafický objekt 9">
            <a:extLst>
              <a:ext uri="{FF2B5EF4-FFF2-40B4-BE49-F238E27FC236}">
                <a16:creationId xmlns:a16="http://schemas.microsoft.com/office/drawing/2014/main" id="{5BD777E5-506D-EA98-21E2-DA0B5CC7A3C8}"/>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8916000" y="6155218"/>
            <a:ext cx="540000" cy="360000"/>
          </a:xfrm>
          <a:prstGeom prst="rect">
            <a:avLst/>
          </a:prstGeom>
          <a:effectLst>
            <a:outerShdw blurRad="50800" dist="38100" dir="2700000" algn="tl" rotWithShape="0">
              <a:prstClr val="black">
                <a:alpha val="40000"/>
              </a:prstClr>
            </a:outerShdw>
          </a:effectLst>
        </p:spPr>
      </p:pic>
      <p:pic>
        <p:nvPicPr>
          <p:cNvPr id="14" name="Grafický objekt 13">
            <a:extLst>
              <a:ext uri="{FF2B5EF4-FFF2-40B4-BE49-F238E27FC236}">
                <a16:creationId xmlns:a16="http://schemas.microsoft.com/office/drawing/2014/main" id="{9BB848D6-2700-268B-D387-7F94920C814A}"/>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9772300" y="6155218"/>
            <a:ext cx="540000" cy="360000"/>
          </a:xfrm>
          <a:prstGeom prst="rect">
            <a:avLst/>
          </a:prstGeom>
          <a:effectLst>
            <a:outerShdw blurRad="50800" dist="38100" dir="2700000" algn="tl" rotWithShape="0">
              <a:prstClr val="black">
                <a:alpha val="40000"/>
              </a:prstClr>
            </a:outerShdw>
          </a:effectLst>
        </p:spPr>
      </p:pic>
      <p:pic>
        <p:nvPicPr>
          <p:cNvPr id="16" name="Grafický objekt 15">
            <a:extLst>
              <a:ext uri="{FF2B5EF4-FFF2-40B4-BE49-F238E27FC236}">
                <a16:creationId xmlns:a16="http://schemas.microsoft.com/office/drawing/2014/main" id="{5DC32B7D-3A88-25DB-5B5C-502B2B0DECD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563259" y="6155218"/>
            <a:ext cx="540000" cy="360000"/>
          </a:xfrm>
          <a:prstGeom prst="rect">
            <a:avLst/>
          </a:prstGeom>
          <a:effectLst>
            <a:outerShdw blurRad="50800" dist="38100" dir="2700000" algn="tl" rotWithShape="0">
              <a:prstClr val="black">
                <a:alpha val="40000"/>
              </a:prstClr>
            </a:outerShdw>
          </a:effectLst>
        </p:spPr>
      </p:pic>
      <p:pic>
        <p:nvPicPr>
          <p:cNvPr id="24" name="Obrázok 23">
            <a:extLst>
              <a:ext uri="{FF2B5EF4-FFF2-40B4-BE49-F238E27FC236}">
                <a16:creationId xmlns:a16="http://schemas.microsoft.com/office/drawing/2014/main" id="{32C48452-9BCC-79B5-38D5-A1EBE3921DD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354218" y="6083218"/>
            <a:ext cx="663737" cy="504000"/>
          </a:xfrm>
          <a:prstGeom prst="rect">
            <a:avLst/>
          </a:prstGeom>
          <a:effectLst>
            <a:outerShdw blurRad="50800" dist="38100" dir="2700000" algn="tl" rotWithShape="0">
              <a:prstClr val="black">
                <a:alpha val="40000"/>
              </a:prstClr>
            </a:outerShdw>
          </a:effectLst>
        </p:spPr>
      </p:pic>
      <p:graphicFrame>
        <p:nvGraphicFramePr>
          <p:cNvPr id="25" name="Graf 24">
            <a:extLst>
              <a:ext uri="{FF2B5EF4-FFF2-40B4-BE49-F238E27FC236}">
                <a16:creationId xmlns:a16="http://schemas.microsoft.com/office/drawing/2014/main" id="{D8A1E3F1-60A5-A747-FF76-C711046BDDE5}"/>
              </a:ext>
            </a:extLst>
          </p:cNvPr>
          <p:cNvGraphicFramePr>
            <a:graphicFrameLocks/>
          </p:cNvGraphicFramePr>
          <p:nvPr>
            <p:extLst>
              <p:ext uri="{D42A27DB-BD31-4B8C-83A1-F6EECF244321}">
                <p14:modId xmlns:p14="http://schemas.microsoft.com/office/powerpoint/2010/main" val="2081656198"/>
              </p:ext>
            </p:extLst>
          </p:nvPr>
        </p:nvGraphicFramePr>
        <p:xfrm>
          <a:off x="6792000" y="1115218"/>
          <a:ext cx="5400000" cy="5040000"/>
        </p:xfrm>
        <a:graphic>
          <a:graphicData uri="http://schemas.openxmlformats.org/drawingml/2006/chart">
            <c:chart xmlns:c="http://schemas.openxmlformats.org/drawingml/2006/chart" xmlns:r="http://schemas.openxmlformats.org/officeDocument/2006/relationships" r:id="rId14"/>
          </a:graphicData>
        </a:graphic>
      </p:graphicFrame>
    </p:spTree>
    <p:extLst>
      <p:ext uri="{BB962C8B-B14F-4D97-AF65-F5344CB8AC3E}">
        <p14:creationId xmlns:p14="http://schemas.microsoft.com/office/powerpoint/2010/main" val="112241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AE97A0C-FAB4-D398-6334-DE9198EC32E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32ACDAD-CF3E-EE89-7899-72DF9E6CA6C3}"/>
              </a:ext>
            </a:extLst>
          </p:cNvPr>
          <p:cNvSpPr>
            <a:spLocks noGrp="1"/>
          </p:cNvSpPr>
          <p:nvPr>
            <p:ph type="title"/>
          </p:nvPr>
        </p:nvSpPr>
        <p:spPr>
          <a:xfrm>
            <a:off x="523875" y="452437"/>
            <a:ext cx="6372516" cy="1325563"/>
          </a:xfrm>
        </p:spPr>
        <p:txBody>
          <a:bodyPr>
            <a:normAutofit fontScale="90000"/>
          </a:bodyPr>
          <a:lstStyle/>
          <a:p>
            <a:r>
              <a:rPr lang="sk-SK" sz="3600" noProof="1">
                <a:solidFill>
                  <a:srgbClr val="000EC7"/>
                </a:solidFill>
                <a:latin typeface="Atyp Display TRIAL Semibold" pitchFamily="50" charset="0"/>
              </a:rPr>
              <a:t>Socio-economic status remains a key predictor in Slovakia</a:t>
            </a:r>
            <a:br>
              <a:rPr lang="sk-SK" sz="4000" noProof="1">
                <a:solidFill>
                  <a:srgbClr val="000EC7"/>
                </a:solidFill>
                <a:latin typeface="Atyp Display TRIAL Semibold" pitchFamily="50" charset="0"/>
              </a:rPr>
            </a:br>
            <a:endParaRPr lang="sk-SK" sz="4000" noProof="1">
              <a:solidFill>
                <a:srgbClr val="000EC7"/>
              </a:solidFill>
              <a:latin typeface="Atyp Display TRIAL Semibold" pitchFamily="50" charset="0"/>
            </a:endParaRPr>
          </a:p>
        </p:txBody>
      </p:sp>
      <p:sp>
        <p:nvSpPr>
          <p:cNvPr id="3" name="Zástupný objekt pre obsah 2">
            <a:extLst>
              <a:ext uri="{FF2B5EF4-FFF2-40B4-BE49-F238E27FC236}">
                <a16:creationId xmlns:a16="http://schemas.microsoft.com/office/drawing/2014/main" id="{6295EE64-358B-6BA0-9B26-21BC6A9D8DE3}"/>
              </a:ext>
            </a:extLst>
          </p:cNvPr>
          <p:cNvSpPr>
            <a:spLocks noGrp="1"/>
          </p:cNvSpPr>
          <p:nvPr>
            <p:ph idx="1"/>
          </p:nvPr>
        </p:nvSpPr>
        <p:spPr>
          <a:xfrm>
            <a:off x="542925" y="1901031"/>
            <a:ext cx="5948112" cy="4818606"/>
          </a:xfrm>
        </p:spPr>
        <p:txBody>
          <a:bodyPr vert="horz" lIns="91440" tIns="45720" rIns="91440" bIns="45720" rtlCol="0" anchor="t">
            <a:normAutofit/>
          </a:bodyPr>
          <a:lstStyle/>
          <a:p>
            <a:r>
              <a:rPr lang="sk-SK" sz="2000" noProof="1">
                <a:solidFill>
                  <a:srgbClr val="000EC7"/>
                </a:solidFill>
                <a:latin typeface="Atyp Display TRIAL"/>
              </a:rPr>
              <a:t>Socio-economically </a:t>
            </a:r>
            <a:r>
              <a:rPr lang="sk-SK" sz="2000" b="1" noProof="1">
                <a:solidFill>
                  <a:srgbClr val="FF5900"/>
                </a:solidFill>
                <a:latin typeface="Atyp Display TRIAL"/>
              </a:rPr>
              <a:t>advantaged</a:t>
            </a:r>
            <a:r>
              <a:rPr lang="sk-SK" sz="2000" noProof="1">
                <a:solidFill>
                  <a:srgbClr val="000EC7"/>
                </a:solidFill>
                <a:latin typeface="Atyp Display TRIAL"/>
              </a:rPr>
              <a:t> students score in science on average </a:t>
            </a:r>
            <a:r>
              <a:rPr lang="sk-SK" sz="2000" b="1" noProof="1">
                <a:solidFill>
                  <a:srgbClr val="FF5900"/>
                </a:solidFill>
                <a:latin typeface="Atyp Display TRIAL"/>
              </a:rPr>
              <a:t>114</a:t>
            </a:r>
            <a:r>
              <a:rPr lang="sk-SK" sz="2000" noProof="1">
                <a:solidFill>
                  <a:srgbClr val="000EC7"/>
                </a:solidFill>
                <a:latin typeface="Atyp Display TRIAL"/>
              </a:rPr>
              <a:t> points higher than </a:t>
            </a:r>
            <a:r>
              <a:rPr lang="sk-SK" sz="2000" b="1" noProof="1">
                <a:solidFill>
                  <a:srgbClr val="FF5900"/>
                </a:solidFill>
                <a:latin typeface="Atyp Display TRIAL"/>
              </a:rPr>
              <a:t>disadvantaged</a:t>
            </a:r>
            <a:r>
              <a:rPr lang="sk-SK" sz="2000" noProof="1">
                <a:solidFill>
                  <a:srgbClr val="000EC7"/>
                </a:solidFill>
                <a:latin typeface="Atyp Display TRIAL"/>
              </a:rPr>
              <a:t> students</a:t>
            </a:r>
          </a:p>
          <a:p>
            <a:r>
              <a:rPr lang="sk-SK" sz="2000" noProof="1">
                <a:solidFill>
                  <a:srgbClr val="000EC7"/>
                </a:solidFill>
                <a:latin typeface="Atyp Display TRIAL"/>
              </a:rPr>
              <a:t>Almost </a:t>
            </a:r>
            <a:r>
              <a:rPr lang="sk-SK" sz="2000" b="1" noProof="1">
                <a:solidFill>
                  <a:srgbClr val="FF5900"/>
                </a:solidFill>
                <a:latin typeface="Atyp Display TRIAL"/>
              </a:rPr>
              <a:t>50 % </a:t>
            </a:r>
            <a:r>
              <a:rPr lang="sk-SK" sz="2000" noProof="1">
                <a:solidFill>
                  <a:srgbClr val="000EC7"/>
                </a:solidFill>
                <a:latin typeface="Atyp Display TRIAL"/>
              </a:rPr>
              <a:t>of students that performed </a:t>
            </a:r>
            <a:r>
              <a:rPr lang="sk-SK" sz="2000" b="1" noProof="1">
                <a:solidFill>
                  <a:srgbClr val="FF5900"/>
                </a:solidFill>
                <a:latin typeface="Atyp Display TRIAL"/>
              </a:rPr>
              <a:t>below Level 2 </a:t>
            </a:r>
            <a:r>
              <a:rPr lang="sk-SK" sz="2000" noProof="1">
                <a:solidFill>
                  <a:srgbClr val="000EC7"/>
                </a:solidFill>
                <a:latin typeface="Atyp Display TRIAL"/>
              </a:rPr>
              <a:t>proficiency are students with the most </a:t>
            </a:r>
            <a:r>
              <a:rPr lang="sk-SK" sz="2000" b="1" noProof="1">
                <a:solidFill>
                  <a:srgbClr val="FF5900"/>
                </a:solidFill>
                <a:latin typeface="Atyp Display TRIAL"/>
              </a:rPr>
              <a:t>disadvantaged</a:t>
            </a:r>
            <a:r>
              <a:rPr lang="sk-SK" sz="2000" noProof="1">
                <a:solidFill>
                  <a:srgbClr val="000EC7"/>
                </a:solidFill>
                <a:latin typeface="Atyp Display TRIAL"/>
              </a:rPr>
              <a:t> socio-economic background </a:t>
            </a:r>
          </a:p>
          <a:p>
            <a:r>
              <a:rPr lang="sk-SK" sz="2000" noProof="1">
                <a:solidFill>
                  <a:srgbClr val="000EC7"/>
                </a:solidFill>
                <a:latin typeface="Atyp Display TRIAL"/>
              </a:rPr>
              <a:t>Less than </a:t>
            </a:r>
            <a:r>
              <a:rPr lang="sk-SK" sz="2000" b="1" noProof="1">
                <a:solidFill>
                  <a:srgbClr val="FF5900"/>
                </a:solidFill>
                <a:latin typeface="Atyp Display TRIAL"/>
              </a:rPr>
              <a:t>5</a:t>
            </a:r>
            <a:r>
              <a:rPr lang="sk-SK" sz="2000" b="1" noProof="1">
                <a:solidFill>
                  <a:srgbClr val="FF5900"/>
                </a:solidFill>
                <a:latin typeface="Atyp Display TRIAL" pitchFamily="50" charset="0"/>
              </a:rPr>
              <a:t> %</a:t>
            </a:r>
            <a:r>
              <a:rPr lang="sk-SK" sz="2000" b="1" noProof="1">
                <a:solidFill>
                  <a:srgbClr val="FF5900"/>
                </a:solidFill>
                <a:latin typeface="Atyp Display TRIAL"/>
              </a:rPr>
              <a:t> </a:t>
            </a:r>
            <a:r>
              <a:rPr lang="sk-SK" sz="2000" noProof="1">
                <a:solidFill>
                  <a:srgbClr val="000EC7"/>
                </a:solidFill>
                <a:latin typeface="Atyp Display TRIAL"/>
              </a:rPr>
              <a:t>of students performing on </a:t>
            </a:r>
            <a:r>
              <a:rPr lang="sk-SK" sz="2000" b="1" noProof="1">
                <a:solidFill>
                  <a:srgbClr val="FF5900"/>
                </a:solidFill>
                <a:latin typeface="Atyp Display TRIAL"/>
              </a:rPr>
              <a:t>Level 5 or above </a:t>
            </a:r>
            <a:r>
              <a:rPr lang="sk-SK" sz="2000" noProof="1">
                <a:solidFill>
                  <a:srgbClr val="000EC7"/>
                </a:solidFill>
                <a:latin typeface="Atyp Display TRIAL"/>
              </a:rPr>
              <a:t>come from the most </a:t>
            </a:r>
            <a:r>
              <a:rPr lang="sk-SK" sz="2000" b="1" noProof="1">
                <a:solidFill>
                  <a:srgbClr val="FF5900"/>
                </a:solidFill>
                <a:latin typeface="Atyp Display TRIAL"/>
              </a:rPr>
              <a:t>disadvantaged</a:t>
            </a:r>
            <a:r>
              <a:rPr lang="sk-SK" sz="2000" noProof="1">
                <a:solidFill>
                  <a:srgbClr val="000EC7"/>
                </a:solidFill>
                <a:latin typeface="Atyp Display TRIAL"/>
              </a:rPr>
              <a:t> socio-economic background</a:t>
            </a:r>
          </a:p>
        </p:txBody>
      </p:sp>
      <p:graphicFrame>
        <p:nvGraphicFramePr>
          <p:cNvPr id="5" name="Graf 4">
            <a:extLst>
              <a:ext uri="{FF2B5EF4-FFF2-40B4-BE49-F238E27FC236}">
                <a16:creationId xmlns:a16="http://schemas.microsoft.com/office/drawing/2014/main" id="{7515AB84-DA1B-0557-6223-E45625657E4E}"/>
              </a:ext>
            </a:extLst>
          </p:cNvPr>
          <p:cNvGraphicFramePr>
            <a:graphicFrameLocks/>
          </p:cNvGraphicFramePr>
          <p:nvPr>
            <p:extLst>
              <p:ext uri="{D42A27DB-BD31-4B8C-83A1-F6EECF244321}">
                <p14:modId xmlns:p14="http://schemas.microsoft.com/office/powerpoint/2010/main" val="4186346257"/>
              </p:ext>
            </p:extLst>
          </p:nvPr>
        </p:nvGraphicFramePr>
        <p:xfrm>
          <a:off x="6792000" y="1115218"/>
          <a:ext cx="5400000" cy="504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15003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49BEF91-DBE8-A177-E8DD-7715EA04819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66D862B-9859-BAFB-47DB-2752C0366112}"/>
              </a:ext>
            </a:extLst>
          </p:cNvPr>
          <p:cNvSpPr>
            <a:spLocks noGrp="1"/>
          </p:cNvSpPr>
          <p:nvPr>
            <p:ph type="title"/>
          </p:nvPr>
        </p:nvSpPr>
        <p:spPr>
          <a:xfrm>
            <a:off x="523874" y="1"/>
            <a:ext cx="6268126" cy="1715178"/>
          </a:xfrm>
        </p:spPr>
        <p:txBody>
          <a:bodyPr>
            <a:normAutofit/>
          </a:bodyPr>
          <a:lstStyle/>
          <a:p>
            <a:r>
              <a:rPr lang="sk-SK" sz="2800" noProof="1">
                <a:solidFill>
                  <a:srgbClr val="000EC7"/>
                </a:solidFill>
                <a:latin typeface="Atyp Display TRIAL Semibold" pitchFamily="50" charset="0"/>
              </a:rPr>
              <a:t>Early participation in pre-primary education is linked to higher science performance</a:t>
            </a:r>
            <a:endParaRPr lang="sk-SK" sz="4000" noProof="1">
              <a:solidFill>
                <a:srgbClr val="000EC7"/>
              </a:solidFill>
              <a:latin typeface="Atyp Display TRIAL Semibold" pitchFamily="50" charset="0"/>
            </a:endParaRPr>
          </a:p>
        </p:txBody>
      </p:sp>
      <p:sp>
        <p:nvSpPr>
          <p:cNvPr id="3" name="Zástupný objekt pre obsah 2">
            <a:extLst>
              <a:ext uri="{FF2B5EF4-FFF2-40B4-BE49-F238E27FC236}">
                <a16:creationId xmlns:a16="http://schemas.microsoft.com/office/drawing/2014/main" id="{1CCC59C5-CF23-653E-A052-71F5CB1E55B3}"/>
              </a:ext>
            </a:extLst>
          </p:cNvPr>
          <p:cNvSpPr>
            <a:spLocks noGrp="1"/>
          </p:cNvSpPr>
          <p:nvPr>
            <p:ph idx="1"/>
          </p:nvPr>
        </p:nvSpPr>
        <p:spPr>
          <a:xfrm>
            <a:off x="542924" y="1901031"/>
            <a:ext cx="6249075" cy="4818606"/>
          </a:xfrm>
        </p:spPr>
        <p:txBody>
          <a:bodyPr>
            <a:normAutofit/>
          </a:bodyPr>
          <a:lstStyle/>
          <a:p>
            <a:r>
              <a:rPr lang="sk-SK" sz="2400" noProof="1">
                <a:solidFill>
                  <a:srgbClr val="000EC7"/>
                </a:solidFill>
                <a:latin typeface="Atyp Display TRIAL" pitchFamily="50" charset="0"/>
              </a:rPr>
              <a:t>Almost </a:t>
            </a:r>
            <a:r>
              <a:rPr lang="sk-SK" sz="2400" b="1" noProof="1">
                <a:solidFill>
                  <a:srgbClr val="FF5900"/>
                </a:solidFill>
                <a:latin typeface="Atyp Display TRIAL" pitchFamily="50" charset="0"/>
              </a:rPr>
              <a:t>50 % </a:t>
            </a:r>
            <a:r>
              <a:rPr lang="sk-SK" sz="2400" noProof="1">
                <a:solidFill>
                  <a:srgbClr val="000EC7"/>
                </a:solidFill>
                <a:latin typeface="Atyp Display TRIAL" pitchFamily="50" charset="0"/>
              </a:rPr>
              <a:t>of students started kindergarten at </a:t>
            </a:r>
            <a:r>
              <a:rPr lang="sk-SK" sz="2400" b="1" noProof="1">
                <a:solidFill>
                  <a:srgbClr val="FF5900"/>
                </a:solidFill>
                <a:latin typeface="Atyp Display TRIAL" pitchFamily="50" charset="0"/>
              </a:rPr>
              <a:t>age 3</a:t>
            </a:r>
            <a:r>
              <a:rPr lang="sk-SK" sz="2400" noProof="1">
                <a:solidFill>
                  <a:srgbClr val="000EC7"/>
                </a:solidFill>
                <a:latin typeface="Atyp Display TRIAL" pitchFamily="50" charset="0"/>
              </a:rPr>
              <a:t>, achieving score significantly </a:t>
            </a:r>
            <a:r>
              <a:rPr lang="sk-SK" sz="2400" b="1" noProof="1">
                <a:solidFill>
                  <a:srgbClr val="FF5900"/>
                </a:solidFill>
                <a:latin typeface="Atyp Display TRIAL" pitchFamily="50" charset="0"/>
              </a:rPr>
              <a:t>above</a:t>
            </a:r>
            <a:r>
              <a:rPr lang="sk-SK" sz="2400" noProof="1">
                <a:solidFill>
                  <a:srgbClr val="000EC7"/>
                </a:solidFill>
                <a:latin typeface="Atyp Display TRIAL" pitchFamily="50" charset="0"/>
              </a:rPr>
              <a:t> the national average of 475 points</a:t>
            </a:r>
          </a:p>
          <a:p>
            <a:r>
              <a:rPr lang="sk-SK" sz="2400" noProof="1">
                <a:solidFill>
                  <a:srgbClr val="000EC7"/>
                </a:solidFill>
                <a:latin typeface="Atyp Display TRIAL" pitchFamily="50" charset="0"/>
              </a:rPr>
              <a:t>Performance </a:t>
            </a:r>
            <a:r>
              <a:rPr lang="sk-SK" sz="2400" b="1" noProof="1">
                <a:solidFill>
                  <a:srgbClr val="FF5900"/>
                </a:solidFill>
                <a:latin typeface="Atyp Display TRIAL" pitchFamily="50" charset="0"/>
              </a:rPr>
              <a:t>declines</a:t>
            </a:r>
            <a:r>
              <a:rPr lang="sk-SK" sz="2400" noProof="1">
                <a:solidFill>
                  <a:srgbClr val="000EC7"/>
                </a:solidFill>
                <a:latin typeface="Atyp Display TRIAL" pitchFamily="50" charset="0"/>
              </a:rPr>
              <a:t> noticeably among students who entered pre-primary education at </a:t>
            </a:r>
            <a:r>
              <a:rPr lang="sk-SK" sz="2400" b="1" noProof="1">
                <a:solidFill>
                  <a:srgbClr val="FF5900"/>
                </a:solidFill>
                <a:latin typeface="Atyp Display TRIAL" pitchFamily="50" charset="0"/>
              </a:rPr>
              <a:t>older</a:t>
            </a:r>
            <a:r>
              <a:rPr lang="sk-SK" sz="2400" noProof="1">
                <a:solidFill>
                  <a:srgbClr val="000EC7"/>
                </a:solidFill>
                <a:latin typeface="Atyp Display TRIAL" pitchFamily="50" charset="0"/>
              </a:rPr>
              <a:t> ages or did not participate at all</a:t>
            </a:r>
          </a:p>
          <a:p>
            <a:endParaRPr lang="sk-SK" sz="2400" b="1" noProof="1">
              <a:solidFill>
                <a:srgbClr val="000EC7"/>
              </a:solidFill>
              <a:latin typeface="Atyp Display TRIAL" pitchFamily="50" charset="0"/>
            </a:endParaRPr>
          </a:p>
        </p:txBody>
      </p:sp>
      <p:graphicFrame>
        <p:nvGraphicFramePr>
          <p:cNvPr id="4" name="Graf 3">
            <a:extLst>
              <a:ext uri="{FF2B5EF4-FFF2-40B4-BE49-F238E27FC236}">
                <a16:creationId xmlns:a16="http://schemas.microsoft.com/office/drawing/2014/main" id="{DD7F9E53-7AC9-E9B6-C4F6-12187C50BEA0}"/>
              </a:ext>
            </a:extLst>
          </p:cNvPr>
          <p:cNvGraphicFramePr>
            <a:graphicFrameLocks/>
          </p:cNvGraphicFramePr>
          <p:nvPr>
            <p:extLst>
              <p:ext uri="{D42A27DB-BD31-4B8C-83A1-F6EECF244321}">
                <p14:modId xmlns:p14="http://schemas.microsoft.com/office/powerpoint/2010/main" val="3270685749"/>
              </p:ext>
            </p:extLst>
          </p:nvPr>
        </p:nvGraphicFramePr>
        <p:xfrm>
          <a:off x="6791999" y="1195578"/>
          <a:ext cx="5400000" cy="504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4416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840F1E0-C0B9-6547-D7A0-69966B1098C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AC6DEF6-1756-2227-2672-7800F3E52A28}"/>
              </a:ext>
            </a:extLst>
          </p:cNvPr>
          <p:cNvSpPr>
            <a:spLocks noGrp="1"/>
          </p:cNvSpPr>
          <p:nvPr>
            <p:ph type="title"/>
          </p:nvPr>
        </p:nvSpPr>
        <p:spPr>
          <a:xfrm>
            <a:off x="523873" y="244306"/>
            <a:ext cx="6268126" cy="1715178"/>
          </a:xfrm>
        </p:spPr>
        <p:txBody>
          <a:bodyPr>
            <a:normAutofit fontScale="90000"/>
          </a:bodyPr>
          <a:lstStyle/>
          <a:p>
            <a:r>
              <a:rPr lang="sk-SK" sz="3600" noProof="1">
                <a:solidFill>
                  <a:srgbClr val="000EC7"/>
                </a:solidFill>
                <a:latin typeface="Atyp Display TRIAL Semibold" pitchFamily="50" charset="0"/>
              </a:rPr>
              <a:t>Pre-primary education participation varies by socio-economic background</a:t>
            </a:r>
            <a:br>
              <a:rPr lang="sk-SK" sz="4000" noProof="1">
                <a:solidFill>
                  <a:srgbClr val="000EC7"/>
                </a:solidFill>
                <a:latin typeface="Atyp Display TRIAL Semibold" pitchFamily="50" charset="0"/>
              </a:rPr>
            </a:br>
            <a:endParaRPr lang="sk-SK" sz="4000" noProof="1">
              <a:solidFill>
                <a:srgbClr val="000EC7"/>
              </a:solidFill>
              <a:latin typeface="Atyp Display TRIAL Semibold" pitchFamily="50" charset="0"/>
            </a:endParaRPr>
          </a:p>
        </p:txBody>
      </p:sp>
      <p:sp>
        <p:nvSpPr>
          <p:cNvPr id="3" name="Zástupný objekt pre obsah 2">
            <a:extLst>
              <a:ext uri="{FF2B5EF4-FFF2-40B4-BE49-F238E27FC236}">
                <a16:creationId xmlns:a16="http://schemas.microsoft.com/office/drawing/2014/main" id="{486065D8-426A-9C0E-1CB8-D7E7FCA702C8}"/>
              </a:ext>
            </a:extLst>
          </p:cNvPr>
          <p:cNvSpPr>
            <a:spLocks noGrp="1"/>
          </p:cNvSpPr>
          <p:nvPr>
            <p:ph idx="1"/>
          </p:nvPr>
        </p:nvSpPr>
        <p:spPr>
          <a:xfrm>
            <a:off x="542924" y="1901031"/>
            <a:ext cx="6249075" cy="4818606"/>
          </a:xfrm>
        </p:spPr>
        <p:txBody>
          <a:bodyPr>
            <a:normAutofit/>
          </a:bodyPr>
          <a:lstStyle/>
          <a:p>
            <a:r>
              <a:rPr lang="sk-SK" sz="2400" noProof="1">
                <a:solidFill>
                  <a:srgbClr val="000EC7"/>
                </a:solidFill>
                <a:latin typeface="Atyp Display TRIAL" pitchFamily="50" charset="0"/>
              </a:rPr>
              <a:t>Children from socio-economically </a:t>
            </a:r>
            <a:r>
              <a:rPr lang="sk-SK" sz="2400" b="1" noProof="1">
                <a:solidFill>
                  <a:srgbClr val="FF5900"/>
                </a:solidFill>
                <a:latin typeface="Atyp Display TRIAL" pitchFamily="50" charset="0"/>
              </a:rPr>
              <a:t>advantaged</a:t>
            </a:r>
            <a:r>
              <a:rPr lang="sk-SK" sz="2400" noProof="1">
                <a:solidFill>
                  <a:srgbClr val="000EC7"/>
                </a:solidFill>
                <a:latin typeface="Atyp Display TRIAL" pitchFamily="50" charset="0"/>
              </a:rPr>
              <a:t> families are more likely to attend early childhood education at the </a:t>
            </a:r>
            <a:r>
              <a:rPr lang="sk-SK" sz="2400" b="1" noProof="1">
                <a:solidFill>
                  <a:srgbClr val="FF5900"/>
                </a:solidFill>
                <a:latin typeface="Atyp Display TRIAL" pitchFamily="50" charset="0"/>
              </a:rPr>
              <a:t>age of three</a:t>
            </a:r>
          </a:p>
          <a:p>
            <a:r>
              <a:rPr lang="sk-SK" sz="2400" noProof="1">
                <a:solidFill>
                  <a:srgbClr val="000EC7"/>
                </a:solidFill>
                <a:latin typeface="Atyp Display TRIAL" pitchFamily="50" charset="0"/>
              </a:rPr>
              <a:t>Children who start pre-primary education at the age of </a:t>
            </a:r>
            <a:r>
              <a:rPr lang="sk-SK" sz="2400" b="1" noProof="1">
                <a:solidFill>
                  <a:srgbClr val="FF5900"/>
                </a:solidFill>
                <a:latin typeface="Atyp Display TRIAL" pitchFamily="50" charset="0"/>
              </a:rPr>
              <a:t>five or later</a:t>
            </a:r>
            <a:r>
              <a:rPr lang="sk-SK" sz="2400" noProof="1">
                <a:solidFill>
                  <a:srgbClr val="000EC7"/>
                </a:solidFill>
                <a:latin typeface="Atyp Display TRIAL" pitchFamily="50" charset="0"/>
              </a:rPr>
              <a:t> are more frequently from socio-economically </a:t>
            </a:r>
            <a:r>
              <a:rPr lang="sk-SK" sz="2400" b="1" noProof="1">
                <a:solidFill>
                  <a:srgbClr val="FF5900"/>
                </a:solidFill>
                <a:latin typeface="Atyp Display TRIAL" pitchFamily="50" charset="0"/>
              </a:rPr>
              <a:t>disadvantaged</a:t>
            </a:r>
            <a:r>
              <a:rPr lang="sk-SK" sz="2400" noProof="1">
                <a:solidFill>
                  <a:srgbClr val="000EC7"/>
                </a:solidFill>
                <a:latin typeface="Atyp Display TRIAL" pitchFamily="50" charset="0"/>
              </a:rPr>
              <a:t> background</a:t>
            </a:r>
          </a:p>
          <a:p>
            <a:r>
              <a:rPr lang="sk-SK" sz="2400" noProof="1">
                <a:solidFill>
                  <a:srgbClr val="000EC7"/>
                </a:solidFill>
                <a:latin typeface="Atyp Display TRIAL" pitchFamily="50" charset="0"/>
              </a:rPr>
              <a:t>More than </a:t>
            </a:r>
            <a:r>
              <a:rPr lang="sk-SK" sz="2400" b="1" noProof="1">
                <a:solidFill>
                  <a:srgbClr val="FF5900"/>
                </a:solidFill>
                <a:latin typeface="Atyp Display TRIAL" pitchFamily="50" charset="0"/>
              </a:rPr>
              <a:t>6 % </a:t>
            </a:r>
            <a:r>
              <a:rPr lang="sk-SK" sz="2400" noProof="1">
                <a:solidFill>
                  <a:srgbClr val="000EC7"/>
                </a:solidFill>
                <a:latin typeface="Atyp Display TRIAL" pitchFamily="50" charset="0"/>
              </a:rPr>
              <a:t>of children from the most </a:t>
            </a:r>
            <a:r>
              <a:rPr lang="sk-SK" sz="2400" b="1" noProof="1">
                <a:solidFill>
                  <a:srgbClr val="FF5900"/>
                </a:solidFill>
                <a:latin typeface="Atyp Display TRIAL" pitchFamily="50" charset="0"/>
              </a:rPr>
              <a:t>disadvantaged</a:t>
            </a:r>
            <a:r>
              <a:rPr lang="sk-SK" sz="2400" noProof="1">
                <a:solidFill>
                  <a:srgbClr val="000EC7"/>
                </a:solidFill>
                <a:latin typeface="Atyp Display TRIAL" pitchFamily="50" charset="0"/>
              </a:rPr>
              <a:t> families </a:t>
            </a:r>
            <a:r>
              <a:rPr lang="sk-SK" sz="2400" b="1" noProof="1">
                <a:solidFill>
                  <a:srgbClr val="FF5900"/>
                </a:solidFill>
                <a:latin typeface="Atyp Display TRIAL" pitchFamily="50" charset="0"/>
              </a:rPr>
              <a:t>do not </a:t>
            </a:r>
            <a:r>
              <a:rPr lang="sk-SK" sz="2400" noProof="1">
                <a:solidFill>
                  <a:srgbClr val="000EC7"/>
                </a:solidFill>
                <a:latin typeface="Atyp Display TRIAL" pitchFamily="50" charset="0"/>
              </a:rPr>
              <a:t>attend pre-primary education at all</a:t>
            </a:r>
          </a:p>
        </p:txBody>
      </p:sp>
      <p:graphicFrame>
        <p:nvGraphicFramePr>
          <p:cNvPr id="4" name="Graf 3">
            <a:extLst>
              <a:ext uri="{FF2B5EF4-FFF2-40B4-BE49-F238E27FC236}">
                <a16:creationId xmlns:a16="http://schemas.microsoft.com/office/drawing/2014/main" id="{D058F98F-AB7F-2C12-5A2F-7C6D2ACB778D}"/>
              </a:ext>
            </a:extLst>
          </p:cNvPr>
          <p:cNvGraphicFramePr>
            <a:graphicFrameLocks/>
          </p:cNvGraphicFramePr>
          <p:nvPr>
            <p:extLst>
              <p:ext uri="{D42A27DB-BD31-4B8C-83A1-F6EECF244321}">
                <p14:modId xmlns:p14="http://schemas.microsoft.com/office/powerpoint/2010/main" val="2365906018"/>
              </p:ext>
            </p:extLst>
          </p:nvPr>
        </p:nvGraphicFramePr>
        <p:xfrm>
          <a:off x="6792000" y="1101895"/>
          <a:ext cx="5400000" cy="504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88022125"/>
      </p:ext>
    </p:extLst>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TotalTime>
  <Words>5423</Words>
  <Application>Microsoft Office PowerPoint</Application>
  <PresentationFormat>Širokouhlá</PresentationFormat>
  <Paragraphs>173</Paragraphs>
  <Slides>14</Slides>
  <Notes>10</Notes>
  <HiddenSlides>0</HiddenSlides>
  <MMClips>0</MMClips>
  <ScaleCrop>false</ScaleCrop>
  <HeadingPairs>
    <vt:vector size="6" baseType="variant">
      <vt:variant>
        <vt:lpstr>Použité písma</vt:lpstr>
      </vt:variant>
      <vt:variant>
        <vt:i4>6</vt:i4>
      </vt:variant>
      <vt:variant>
        <vt:lpstr>Motív</vt:lpstr>
      </vt:variant>
      <vt:variant>
        <vt:i4>1</vt:i4>
      </vt:variant>
      <vt:variant>
        <vt:lpstr>Nadpisy snímok</vt:lpstr>
      </vt:variant>
      <vt:variant>
        <vt:i4>14</vt:i4>
      </vt:variant>
    </vt:vector>
  </HeadingPairs>
  <TitlesOfParts>
    <vt:vector size="21" baseType="lpstr">
      <vt:lpstr>Aptos</vt:lpstr>
      <vt:lpstr>Aptos Display</vt:lpstr>
      <vt:lpstr>Arial</vt:lpstr>
      <vt:lpstr>Atyp Display TRIAL</vt:lpstr>
      <vt:lpstr>Atyp Display TRIAL Semibold</vt:lpstr>
      <vt:lpstr>Inter 24pt 24pt</vt:lpstr>
      <vt:lpstr>Motív Office</vt:lpstr>
      <vt:lpstr>PISA 2025</vt:lpstr>
      <vt:lpstr>Key Insights</vt:lpstr>
      <vt:lpstr>Science performance</vt:lpstr>
      <vt:lpstr>Mathematics performance</vt:lpstr>
      <vt:lpstr>Reading performance</vt:lpstr>
      <vt:lpstr>Innovative domain</vt:lpstr>
      <vt:lpstr>Socio-economic status remains a key predictor in Slovakia </vt:lpstr>
      <vt:lpstr>Early participation in pre-primary education is linked to higher science performance</vt:lpstr>
      <vt:lpstr>Pre-primary education participation varies by socio-economic background </vt:lpstr>
      <vt:lpstr>Bullying declined substantially  </vt:lpstr>
      <vt:lpstr>Disciplinary climate in science classes improved   </vt:lpstr>
      <vt:lpstr>Policy measures taken 1/2</vt:lpstr>
      <vt:lpstr>Policy measures taken 2/2</vt:lpstr>
      <vt:lpstr>Prezentácia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PISA 2025</dc:title>
  <dc:creator>Filip Tchurík</dc:creator>
  <cp:lastModifiedBy>Vavřinková Jana</cp:lastModifiedBy>
  <cp:revision>6</cp:revision>
  <dcterms:created xsi:type="dcterms:W3CDTF">2026-09-02T09:29:50Z</dcterms:created>
  <dcterms:modified xsi:type="dcterms:W3CDTF">2026-09-08T09:07:14Z</dcterms:modified>
</cp:coreProperties>
</file>