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modernComment_10A_0.xml" ContentType="application/vnd.ms-powerpoint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omments/modernComment_115_0.xml" ContentType="application/vnd.ms-powerpoint.comments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9"/>
  </p:notesMasterIdLst>
  <p:sldIdLst>
    <p:sldId id="468" r:id="rId5"/>
    <p:sldId id="258" r:id="rId6"/>
    <p:sldId id="261" r:id="rId7"/>
    <p:sldId id="260" r:id="rId8"/>
    <p:sldId id="321" r:id="rId9"/>
    <p:sldId id="266" r:id="rId10"/>
    <p:sldId id="439" r:id="rId11"/>
    <p:sldId id="438" r:id="rId12"/>
    <p:sldId id="267" r:id="rId13"/>
    <p:sldId id="327" r:id="rId14"/>
    <p:sldId id="401" r:id="rId15"/>
    <p:sldId id="400" r:id="rId16"/>
    <p:sldId id="399" r:id="rId17"/>
    <p:sldId id="398" r:id="rId18"/>
    <p:sldId id="283" r:id="rId19"/>
    <p:sldId id="469" r:id="rId20"/>
    <p:sldId id="284" r:id="rId21"/>
    <p:sldId id="482" r:id="rId22"/>
    <p:sldId id="285" r:id="rId23"/>
    <p:sldId id="483" r:id="rId24"/>
    <p:sldId id="286" r:id="rId25"/>
    <p:sldId id="494" r:id="rId26"/>
    <p:sldId id="470" r:id="rId27"/>
    <p:sldId id="287" r:id="rId28"/>
    <p:sldId id="495" r:id="rId29"/>
    <p:sldId id="471" r:id="rId30"/>
    <p:sldId id="496" r:id="rId31"/>
    <p:sldId id="288" r:id="rId32"/>
    <p:sldId id="497" r:id="rId33"/>
    <p:sldId id="472" r:id="rId34"/>
    <p:sldId id="484" r:id="rId35"/>
    <p:sldId id="289" r:id="rId36"/>
    <p:sldId id="498" r:id="rId37"/>
    <p:sldId id="290" r:id="rId38"/>
    <p:sldId id="485" r:id="rId39"/>
    <p:sldId id="486" r:id="rId40"/>
    <p:sldId id="291" r:id="rId41"/>
    <p:sldId id="499" r:id="rId42"/>
    <p:sldId id="293" r:id="rId43"/>
    <p:sldId id="473" r:id="rId44"/>
    <p:sldId id="500" r:id="rId45"/>
    <p:sldId id="294" r:id="rId46"/>
    <p:sldId id="474" r:id="rId47"/>
    <p:sldId id="501" r:id="rId48"/>
    <p:sldId id="292" r:id="rId49"/>
    <p:sldId id="492" r:id="rId50"/>
    <p:sldId id="487" r:id="rId51"/>
    <p:sldId id="295" r:id="rId52"/>
    <p:sldId id="502" r:id="rId53"/>
    <p:sldId id="475" r:id="rId54"/>
    <p:sldId id="296" r:id="rId55"/>
    <p:sldId id="503" r:id="rId56"/>
    <p:sldId id="476" r:id="rId57"/>
    <p:sldId id="488" r:id="rId58"/>
    <p:sldId id="297" r:id="rId59"/>
    <p:sldId id="299" r:id="rId60"/>
    <p:sldId id="504" r:id="rId61"/>
    <p:sldId id="478" r:id="rId62"/>
    <p:sldId id="479" r:id="rId63"/>
    <p:sldId id="505" r:id="rId64"/>
    <p:sldId id="480" r:id="rId65"/>
    <p:sldId id="298" r:id="rId66"/>
    <p:sldId id="489" r:id="rId67"/>
    <p:sldId id="301" r:id="rId68"/>
    <p:sldId id="490" r:id="rId69"/>
    <p:sldId id="302" r:id="rId70"/>
    <p:sldId id="506" r:id="rId71"/>
    <p:sldId id="303" r:id="rId72"/>
    <p:sldId id="491" r:id="rId73"/>
    <p:sldId id="481" r:id="rId74"/>
    <p:sldId id="304" r:id="rId75"/>
    <p:sldId id="477" r:id="rId76"/>
    <p:sldId id="442" r:id="rId77"/>
    <p:sldId id="268" r:id="rId78"/>
    <p:sldId id="269" r:id="rId79"/>
    <p:sldId id="262" r:id="rId80"/>
    <p:sldId id="444" r:id="rId81"/>
    <p:sldId id="507" r:id="rId82"/>
    <p:sldId id="509" r:id="rId83"/>
    <p:sldId id="508" r:id="rId84"/>
    <p:sldId id="445" r:id="rId85"/>
    <p:sldId id="446" r:id="rId86"/>
    <p:sldId id="323" r:id="rId87"/>
    <p:sldId id="447" r:id="rId88"/>
    <p:sldId id="449" r:id="rId89"/>
    <p:sldId id="272" r:id="rId90"/>
    <p:sldId id="451" r:id="rId91"/>
    <p:sldId id="467" r:id="rId92"/>
    <p:sldId id="450" r:id="rId93"/>
    <p:sldId id="453" r:id="rId94"/>
    <p:sldId id="454" r:id="rId95"/>
    <p:sldId id="455" r:id="rId96"/>
    <p:sldId id="274" r:id="rId97"/>
    <p:sldId id="275" r:id="rId98"/>
    <p:sldId id="276" r:id="rId99"/>
    <p:sldId id="277" r:id="rId100"/>
    <p:sldId id="305" r:id="rId101"/>
    <p:sldId id="333" r:id="rId102"/>
    <p:sldId id="310" r:id="rId103"/>
    <p:sldId id="311" r:id="rId104"/>
    <p:sldId id="314" r:id="rId105"/>
    <p:sldId id="458" r:id="rId106"/>
    <p:sldId id="437" r:id="rId107"/>
    <p:sldId id="362" r:id="rId10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E771735-6758-CA84-1CEE-8536847CA1C5}" name="Barbora Ugorová" initials="BU" userId="S::barbora.ugorova@nivam.sk::92ab741e-0c0c-42f1-a03a-553b87a8b825" providerId="AD"/>
  <p188:author id="{AFE118C8-87AE-B9E0-4EB4-0F61F1387F8E}" name="Žovinec Erik" initials="ŽE" userId="S::erik.zovinec@nivam.sk::58540bf7-cd94-4b0d-ae4a-217592d8605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theme" Target="theme/theme1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tableStyles" Target="tableStyles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14" Type="http://schemas.microsoft.com/office/2018/10/relationships/authors" Target="author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presProps" Target="presProps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viewProps" Target="viewProps.xml"/></Relationships>
</file>

<file path=ppt/comments/modernComment_10A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D53A788-142E-4AD0-88EC-85BE546AEE64}" authorId="{AFE118C8-87AE-B9E0-4EB4-0F61F1387F8E}" status="resolved" created="2023-09-11T13:42:56.134">
    <pc:sldMkLst xmlns:pc="http://schemas.microsoft.com/office/powerpoint/2013/main/command">
      <pc:docMk/>
      <pc:sldMk cId="0" sldId="266"/>
    </pc:sldMkLst>
    <p188:txBody>
      <a:bodyPr/>
      <a:lstStyle/>
      <a:p>
        <a:r>
          <a:rPr lang="en-US"/>
          <a:t>Tu by som zmenil názov " Kde nájdeme PO v školskom zákone?"
Teplou ľudskou rečou...</a:t>
        </a:r>
      </a:p>
    </p188:txBody>
  </p188:cm>
</p188:cmLst>
</file>

<file path=ppt/comments/modernComment_115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60BE2F6-F07D-4D85-9BEE-9A982A69F4FE}" authorId="{5E771735-6758-CA84-1CEE-8536847CA1C5}" status="resolved" created="2023-09-11T09:44:33.556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77"/>
      <ac:spMk id="5" creationId="{00000000-0000-0000-0000-000000000000}"/>
      <ac:txMk cp="161" len="25">
        <ac:context len="214" hash="2637977664"/>
      </ac:txMk>
    </ac:txMkLst>
    <p188:pos x="8021781" y="2618509"/>
    <p188:txBody>
      <a:bodyPr/>
      <a:lstStyle/>
      <a:p>
        <a:r>
          <a:rPr lang="sk-SK"/>
          <a:t>ktorý § 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D49A6-A181-476D-9063-6C33749487BE}" type="datetimeFigureOut">
              <a:rPr lang="sk-SK" smtClean="0"/>
              <a:t>15. 4. 2024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25C52-EA76-4DCA-AFC5-EE04FC841DC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98726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799C1-B851-45E6-A76A-7EFB1C47301E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33626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799C1-B851-45E6-A76A-7EFB1C47301E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73927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799C1-B851-45E6-A76A-7EFB1C47301E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93361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799C1-B851-45E6-A76A-7EFB1C47301E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14263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799C1-B851-45E6-A76A-7EFB1C47301E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65328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799C1-B851-45E6-A76A-7EFB1C47301E}" type="slidenum">
              <a:rPr lang="sk-SK" smtClean="0"/>
              <a:t>39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13838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799C1-B851-45E6-A76A-7EFB1C47301E}" type="slidenum">
              <a:rPr lang="sk-SK" smtClean="0"/>
              <a:t>73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643873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799C1-B851-45E6-A76A-7EFB1C47301E}" type="slidenum">
              <a:rPr lang="sk-SK" smtClean="0"/>
              <a:t>74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81199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799C1-B851-45E6-A76A-7EFB1C47301E}" type="slidenum">
              <a:rPr lang="sk-SK" smtClean="0"/>
              <a:t>75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762670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799C1-B851-45E6-A76A-7EFB1C47301E}" type="slidenum">
              <a:rPr lang="sk-SK" smtClean="0"/>
              <a:t>76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095956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799C1-B851-45E6-A76A-7EFB1C47301E}" type="slidenum">
              <a:rPr lang="sk-SK" smtClean="0"/>
              <a:t>77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2003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799C1-B851-45E6-A76A-7EFB1C47301E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991814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799C1-B851-45E6-A76A-7EFB1C47301E}" type="slidenum">
              <a:rPr lang="sk-SK" smtClean="0"/>
              <a:t>78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645876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799C1-B851-45E6-A76A-7EFB1C47301E}" type="slidenum">
              <a:rPr lang="sk-SK" smtClean="0"/>
              <a:t>79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923616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799C1-B851-45E6-A76A-7EFB1C47301E}" type="slidenum">
              <a:rPr lang="sk-SK" smtClean="0"/>
              <a:t>80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38530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799C1-B851-45E6-A76A-7EFB1C47301E}" type="slidenum">
              <a:rPr lang="sk-SK" smtClean="0"/>
              <a:t>81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66909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799C1-B851-45E6-A76A-7EFB1C47301E}" type="slidenum">
              <a:rPr lang="sk-SK" smtClean="0"/>
              <a:t>82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90913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799C1-B851-45E6-A76A-7EFB1C47301E}" type="slidenum">
              <a:rPr lang="sk-SK" smtClean="0"/>
              <a:t>83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172598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799C1-B851-45E6-A76A-7EFB1C47301E}" type="slidenum">
              <a:rPr lang="sk-SK" smtClean="0"/>
              <a:t>84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138585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799C1-B851-45E6-A76A-7EFB1C47301E}" type="slidenum">
              <a:rPr lang="sk-SK" smtClean="0"/>
              <a:t>85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354680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799C1-B851-45E6-A76A-7EFB1C47301E}" type="slidenum">
              <a:rPr lang="sk-SK" smtClean="0"/>
              <a:t>86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336622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799C1-B851-45E6-A76A-7EFB1C47301E}" type="slidenum">
              <a:rPr lang="sk-SK" smtClean="0"/>
              <a:t>87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06707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799C1-B851-45E6-A76A-7EFB1C47301E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51139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433DA-48FC-E705-D14A-81714E6E9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09614B72-8537-91E6-D109-235C4F89FC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C030DC15-EE34-2EC2-008B-DCFA87C751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568D88B6-10F9-807C-1BDA-EFEB3BB072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799C1-B851-45E6-A76A-7EFB1C47301E}" type="slidenum">
              <a:rPr lang="sk-SK" smtClean="0"/>
              <a:t>88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106018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799C1-B851-45E6-A76A-7EFB1C47301E}" type="slidenum">
              <a:rPr lang="sk-SK" smtClean="0"/>
              <a:t>89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70845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799C1-B851-45E6-A76A-7EFB1C47301E}" type="slidenum">
              <a:rPr lang="sk-SK" smtClean="0"/>
              <a:t>90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39473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799C1-B851-45E6-A76A-7EFB1C47301E}" type="slidenum">
              <a:rPr lang="sk-SK" smtClean="0"/>
              <a:t>91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051255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799C1-B851-45E6-A76A-7EFB1C47301E}" type="slidenum">
              <a:rPr lang="sk-SK" smtClean="0"/>
              <a:t>92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16772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799C1-B851-45E6-A76A-7EFB1C47301E}" type="slidenum">
              <a:rPr lang="sk-SK" smtClean="0"/>
              <a:t>93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491667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799C1-B851-45E6-A76A-7EFB1C47301E}" type="slidenum">
              <a:rPr lang="sk-SK" smtClean="0"/>
              <a:t>94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966888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799C1-B851-45E6-A76A-7EFB1C47301E}" type="slidenum">
              <a:rPr lang="sk-SK" smtClean="0"/>
              <a:t>95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607177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799C1-B851-45E6-A76A-7EFB1C47301E}" type="slidenum">
              <a:rPr lang="sk-SK" smtClean="0"/>
              <a:t>96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695443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799C1-B851-45E6-A76A-7EFB1C47301E}" type="slidenum">
              <a:rPr lang="sk-SK" smtClean="0"/>
              <a:t>97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2662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799C1-B851-45E6-A76A-7EFB1C47301E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635643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799C1-B851-45E6-A76A-7EFB1C47301E}" type="slidenum">
              <a:rPr lang="sk-SK" smtClean="0"/>
              <a:t>98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1986330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799C1-B851-45E6-A76A-7EFB1C47301E}" type="slidenum">
              <a:rPr lang="sk-SK" smtClean="0"/>
              <a:t>99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364613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799C1-B851-45E6-A76A-7EFB1C47301E}" type="slidenum">
              <a:rPr lang="sk-SK" smtClean="0"/>
              <a:t>100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214947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799C1-B851-45E6-A76A-7EFB1C47301E}" type="slidenum">
              <a:rPr lang="sk-SK" smtClean="0"/>
              <a:t>101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650785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799C1-B851-45E6-A76A-7EFB1C47301E}" type="slidenum">
              <a:rPr lang="sk-SK" smtClean="0"/>
              <a:t>102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0292002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799C1-B851-45E6-A76A-7EFB1C47301E}" type="slidenum">
              <a:rPr lang="sk-SK" smtClean="0"/>
              <a:t>103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6367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799C1-B851-45E6-A76A-7EFB1C47301E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78603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799C1-B851-45E6-A76A-7EFB1C47301E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18762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799C1-B851-45E6-A76A-7EFB1C47301E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81674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799C1-B851-45E6-A76A-7EFB1C47301E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43356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799C1-B851-45E6-A76A-7EFB1C47301E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02283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B97BA5-06C4-2BD5-4BB3-B8572CB4E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65E9B7C-63FB-EC07-D2B7-6A9CD0FE12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39EC096-D31F-E026-0AC7-C8D6D8297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830E-D655-4FC7-A7C1-D1B7C2922F03}" type="datetimeFigureOut">
              <a:rPr lang="sk-SK" smtClean="0"/>
              <a:t>15. 4. 2024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AC1A3A2-104E-B055-682A-4788FA8D5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9AE5E38-C9CE-04D6-7A50-DD9F9B066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E289-92AA-4DE7-97BA-B68A19C256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41601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10D75A-A98D-E85C-FFE0-2F3691B6A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843C647A-EBC0-3943-AB8A-9E9E0A8F99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827CFE1-D3D7-6303-9E4F-A8036A0F9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830E-D655-4FC7-A7C1-D1B7C2922F03}" type="datetimeFigureOut">
              <a:rPr lang="sk-SK" smtClean="0"/>
              <a:t>15. 4. 2024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878EC85-8DA4-806A-802F-818CB37E4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AA6215A-62FC-725A-F798-FB2E704CD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E289-92AA-4DE7-97BA-B68A19C256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18743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D69CA5AC-A265-126E-AE8A-9A1E1E8B46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0FA0A11C-48A8-3B25-458C-9ED0A17EF2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3BE86D8-2D6A-5DF2-150A-26C334D8E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830E-D655-4FC7-A7C1-D1B7C2922F03}" type="datetimeFigureOut">
              <a:rPr lang="sk-SK" smtClean="0"/>
              <a:t>15. 4. 2024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E45452E-FB51-7377-E969-3074EF36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B91FF03-C525-954F-0001-108DDAFB2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E289-92AA-4DE7-97BA-B68A19C256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53420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406ED5-C407-366D-B50A-5F2896C95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E1F4586-3EE8-0444-BEF2-0215EF920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56F5B8C-69FE-D45B-FD87-D23AD5D99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830E-D655-4FC7-A7C1-D1B7C2922F03}" type="datetimeFigureOut">
              <a:rPr lang="sk-SK" smtClean="0"/>
              <a:t>15. 4. 2024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B1ED2AC-C5A8-FE62-1A63-82BDB0C47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0D9D59B-8795-2325-BD43-E24352B9A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E289-92AA-4DE7-97BA-B68A19C256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76440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F4421-1C95-67CC-37FF-382162E1E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91C8953-F0D0-2D07-CDB9-38CDDFDB0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C5FE8DE-35E9-CC3C-29D2-9EA411C8F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830E-D655-4FC7-A7C1-D1B7C2922F03}" type="datetimeFigureOut">
              <a:rPr lang="sk-SK" smtClean="0"/>
              <a:t>15. 4. 2024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7178CCA-11FE-4B66-A02A-37C312E30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96B9D51-D689-4434-D9D4-858030D49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E289-92AA-4DE7-97BA-B68A19C256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513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896220-4444-B63A-A275-EAA162A86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D9AA6C2-EAE6-14CB-D75D-D721331D39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B03E9BA9-9D3D-7326-7D8C-A8A2D64E9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4A992503-540E-982B-96D5-862EA441B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830E-D655-4FC7-A7C1-D1B7C2922F03}" type="datetimeFigureOut">
              <a:rPr lang="sk-SK" smtClean="0"/>
              <a:t>15. 4. 2024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5F265FF5-6C9C-8E2C-8805-BB1FC9D89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7848FDE0-37E7-2229-0111-4C5E28343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E289-92AA-4DE7-97BA-B68A19C256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0163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62DFC9-EEBF-6488-C716-3226FC26E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E197A51-6D37-F212-820C-C279DD720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9EADAB56-AB0F-0F8C-7E7F-D316D6E88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A85E67E-FC51-7F17-3097-EC749A4212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D35FEC60-63F6-D0A0-1AAB-70308948F7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08DF40FC-76F4-D8C4-E741-99045B590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830E-D655-4FC7-A7C1-D1B7C2922F03}" type="datetimeFigureOut">
              <a:rPr lang="sk-SK" smtClean="0"/>
              <a:t>15. 4. 2024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9DDB10BA-19EF-E15F-936A-EBC63ABF4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5752D9D5-4433-DE2B-621D-52F485FA8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E289-92AA-4DE7-97BA-B68A19C256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26406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92FC0D-C1B5-723B-31EE-2CB3B234E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57FDA34A-F143-C501-E3ED-B7EE8C1DE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830E-D655-4FC7-A7C1-D1B7C2922F03}" type="datetimeFigureOut">
              <a:rPr lang="sk-SK" smtClean="0"/>
              <a:t>15. 4. 2024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94FD09C9-050A-38CA-8CF0-E207797E0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DED17348-D44F-B86F-7410-D0D5ECF74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E289-92AA-4DE7-97BA-B68A19C256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185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C157EBA8-36E9-6AF6-C05A-86D85E264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830E-D655-4FC7-A7C1-D1B7C2922F03}" type="datetimeFigureOut">
              <a:rPr lang="sk-SK" smtClean="0"/>
              <a:t>15. 4. 2024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A92493E3-DD9E-3C7D-4EC7-E8A9350C6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0823428A-2395-52E5-3CCD-C5A727F18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E289-92AA-4DE7-97BA-B68A19C256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54687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EEF70C-6228-BD18-8E61-727368D2B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DB9E34C-2397-E3FF-CAD2-16EB0B1A1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3C37E22-44AF-561F-42E2-30626730B8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1410F11F-1FC4-8151-ECF1-467AC7858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830E-D655-4FC7-A7C1-D1B7C2922F03}" type="datetimeFigureOut">
              <a:rPr lang="sk-SK" smtClean="0"/>
              <a:t>15. 4. 2024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A2170CB-AB18-6699-47B6-5F39A8233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67A0310F-55A1-B68D-A9D7-0049BD956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E289-92AA-4DE7-97BA-B68A19C256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02293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254AF8-CDA7-7BB5-1705-D8360A1C0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F8D2B9EA-D136-75AA-87EE-D2949B26DE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E1D8E90-7172-F550-9B34-06A982D416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DE1D3A17-3BE1-BE5F-1E61-11BA36593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1830E-D655-4FC7-A7C1-D1B7C2922F03}" type="datetimeFigureOut">
              <a:rPr lang="sk-SK" smtClean="0"/>
              <a:t>15. 4. 2024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DD448A4-28F9-9698-8FC3-80913C038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81CB5A18-DA7A-FA39-6D41-651277578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2E289-92AA-4DE7-97BA-B68A19C256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70498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59BCE892-97EB-7609-DBB1-96BF42AE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54B947A-FE5C-6659-31E3-1193AFB6F2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0CAEDED-84D4-5C19-82CC-3D7EF66AEE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31830E-D655-4FC7-A7C1-D1B7C2922F03}" type="datetimeFigureOut">
              <a:rPr lang="sk-SK" smtClean="0"/>
              <a:t>15. 4. 2024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3CA8DB1-73BA-1CF1-B397-69805EF2B0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C88D987-4B21-5F7D-207F-416BF291D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12E289-92AA-4DE7-97BA-B68A19C256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9777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svg"/><Relationship Id="rId3" Type="http://schemas.openxmlformats.org/officeDocument/2006/relationships/image" Target="../media/image87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88.svg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svg"/><Relationship Id="rId13" Type="http://schemas.openxmlformats.org/officeDocument/2006/relationships/image" Target="../media/image101.jpeg"/><Relationship Id="rId18" Type="http://schemas.openxmlformats.org/officeDocument/2006/relationships/image" Target="../media/image104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12" Type="http://schemas.openxmlformats.org/officeDocument/2006/relationships/image" Target="../media/image100.svg"/><Relationship Id="rId17" Type="http://schemas.openxmlformats.org/officeDocument/2006/relationships/image" Target="../media/image2.svg"/><Relationship Id="rId2" Type="http://schemas.openxmlformats.org/officeDocument/2006/relationships/notesSlide" Target="../notesSlides/notesSlide4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sv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5" Type="http://schemas.openxmlformats.org/officeDocument/2006/relationships/image" Target="../media/image103.svg"/><Relationship Id="rId10" Type="http://schemas.openxmlformats.org/officeDocument/2006/relationships/image" Target="../media/image98.svg"/><Relationship Id="rId19" Type="http://schemas.openxmlformats.org/officeDocument/2006/relationships/image" Target="../media/image105.svg"/><Relationship Id="rId4" Type="http://schemas.openxmlformats.org/officeDocument/2006/relationships/image" Target="../media/image92.svg"/><Relationship Id="rId9" Type="http://schemas.openxmlformats.org/officeDocument/2006/relationships/image" Target="../media/image97.png"/><Relationship Id="rId14" Type="http://schemas.openxmlformats.org/officeDocument/2006/relationships/image" Target="../media/image102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8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svg"/><Relationship Id="rId5" Type="http://schemas.openxmlformats.org/officeDocument/2006/relationships/image" Target="../media/image106.png"/><Relationship Id="rId4" Type="http://schemas.openxmlformats.org/officeDocument/2006/relationships/image" Target="../media/image2.svg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lov-lex.sk/pravne-predpisy/SK/ZZ/2023/341/" TargetMode="External"/><Relationship Id="rId3" Type="http://schemas.openxmlformats.org/officeDocument/2006/relationships/hyperlink" Target="https://www.slov-lex.sk/pravne-predpisy/SK/ZZ/2023/182/20230901.html" TargetMode="External"/><Relationship Id="rId7" Type="http://schemas.openxmlformats.org/officeDocument/2006/relationships/hyperlink" Target="https://www.slov-lex.sk/pravne-predpisy/SK/ZZ/2023/339/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lov-lex.sk/pravne-predpisy/SK/ZZ/2003/597/" TargetMode="External"/><Relationship Id="rId11" Type="http://schemas.openxmlformats.org/officeDocument/2006/relationships/image" Target="../media/image2.svg"/><Relationship Id="rId5" Type="http://schemas.openxmlformats.org/officeDocument/2006/relationships/hyperlink" Target="https://www.epi.sk/zz/2003-596" TargetMode="External"/><Relationship Id="rId10" Type="http://schemas.openxmlformats.org/officeDocument/2006/relationships/image" Target="../media/image1.png"/><Relationship Id="rId4" Type="http://schemas.openxmlformats.org/officeDocument/2006/relationships/hyperlink" Target="https://www.slov-lex.sk/pravne-predpisy/SK/ZZ/2008/245/" TargetMode="External"/><Relationship Id="rId9" Type="http://schemas.openxmlformats.org/officeDocument/2006/relationships/hyperlink" Target="https://www.slov-lex.sk/pravne-predpisy/SK/ZZ/2023/344/" TargetMode="Externa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sv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2.svg"/><Relationship Id="rId4" Type="http://schemas.openxmlformats.org/officeDocument/2006/relationships/image" Target="../media/image1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2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2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8.png"/><Relationship Id="rId18" Type="http://schemas.openxmlformats.org/officeDocument/2006/relationships/image" Target="../media/image3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Relationship Id="rId14" Type="http://schemas.openxmlformats.org/officeDocument/2006/relationships/image" Target="../media/image29.sv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A_0.xml"/><Relationship Id="rId7" Type="http://schemas.openxmlformats.org/officeDocument/2006/relationships/image" Target="../media/image35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2.sv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2.sv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2.svg"/><Relationship Id="rId9" Type="http://schemas.openxmlformats.org/officeDocument/2006/relationships/image" Target="../media/image54.sv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2.sv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g"/><Relationship Id="rId4" Type="http://schemas.openxmlformats.org/officeDocument/2006/relationships/image" Target="../media/image2.sv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2.sv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2.sv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2.sv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2.sv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2.sv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2.sv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svg"/><Relationship Id="rId3" Type="http://schemas.openxmlformats.org/officeDocument/2006/relationships/image" Target="../media/image1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svg"/><Relationship Id="rId5" Type="http://schemas.openxmlformats.org/officeDocument/2006/relationships/image" Target="../media/image64.png"/><Relationship Id="rId4" Type="http://schemas.openxmlformats.org/officeDocument/2006/relationships/image" Target="../media/image2.sv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2.sv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2.sv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1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2.sv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70.sv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71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svg"/><Relationship Id="rId5" Type="http://schemas.openxmlformats.org/officeDocument/2006/relationships/image" Target="../media/image73.png"/><Relationship Id="rId4" Type="http://schemas.openxmlformats.org/officeDocument/2006/relationships/image" Target="../media/image72.sv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9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5_0.xml"/><Relationship Id="rId7" Type="http://schemas.openxmlformats.org/officeDocument/2006/relationships/image" Target="../media/image76.sv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svg"/><Relationship Id="rId5" Type="http://schemas.openxmlformats.org/officeDocument/2006/relationships/image" Target="../media/image77.png"/><Relationship Id="rId4" Type="http://schemas.openxmlformats.org/officeDocument/2006/relationships/image" Target="../media/image2.sv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svg"/><Relationship Id="rId5" Type="http://schemas.openxmlformats.org/officeDocument/2006/relationships/image" Target="../media/image79.png"/><Relationship Id="rId4" Type="http://schemas.openxmlformats.org/officeDocument/2006/relationships/image" Target="../media/image2.svg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81.png"/><Relationship Id="rId7" Type="http://schemas.openxmlformats.org/officeDocument/2006/relationships/image" Target="../media/image44.png"/><Relationship Id="rId12" Type="http://schemas.openxmlformats.org/officeDocument/2006/relationships/image" Target="../media/image86.sv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image" Target="../media/image85.png"/><Relationship Id="rId5" Type="http://schemas.openxmlformats.org/officeDocument/2006/relationships/image" Target="../media/image1.png"/><Relationship Id="rId10" Type="http://schemas.openxmlformats.org/officeDocument/2006/relationships/image" Target="../media/image84.svg"/><Relationship Id="rId4" Type="http://schemas.openxmlformats.org/officeDocument/2006/relationships/image" Target="../media/image82.svg"/><Relationship Id="rId9" Type="http://schemas.openxmlformats.org/officeDocument/2006/relationships/image" Target="../media/image8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9514" y="-90464"/>
            <a:ext cx="2858242" cy="6959223"/>
          </a:xfrm>
          <a:custGeom>
            <a:avLst/>
            <a:gdLst/>
            <a:ahLst/>
            <a:cxnLst/>
            <a:rect l="l" t="t" r="r" b="b"/>
            <a:pathLst>
              <a:path w="4287363" h="10438835">
                <a:moveTo>
                  <a:pt x="0" y="0"/>
                </a:moveTo>
                <a:lnTo>
                  <a:pt x="4287363" y="0"/>
                </a:lnTo>
                <a:lnTo>
                  <a:pt x="4287363" y="10438835"/>
                </a:lnTo>
                <a:lnTo>
                  <a:pt x="0" y="10438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sz="1200"/>
          </a:p>
        </p:txBody>
      </p:sp>
      <p:sp>
        <p:nvSpPr>
          <p:cNvPr id="3" name="Freeform 3"/>
          <p:cNvSpPr/>
          <p:nvPr/>
        </p:nvSpPr>
        <p:spPr>
          <a:xfrm>
            <a:off x="2711202" y="0"/>
            <a:ext cx="9699174" cy="6857121"/>
          </a:xfrm>
          <a:custGeom>
            <a:avLst/>
            <a:gdLst/>
            <a:ahLst/>
            <a:cxnLst/>
            <a:rect l="l" t="t" r="r" b="b"/>
            <a:pathLst>
              <a:path w="14548761" h="10285681">
                <a:moveTo>
                  <a:pt x="0" y="0"/>
                </a:moveTo>
                <a:lnTo>
                  <a:pt x="14548761" y="0"/>
                </a:lnTo>
                <a:lnTo>
                  <a:pt x="14548761" y="10285681"/>
                </a:lnTo>
                <a:lnTo>
                  <a:pt x="0" y="102856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3"/>
            </a:stretch>
          </a:blipFill>
        </p:spPr>
        <p:txBody>
          <a:bodyPr/>
          <a:lstStyle/>
          <a:p>
            <a:endParaRPr lang="sk-SK" sz="1200"/>
          </a:p>
        </p:txBody>
      </p:sp>
      <p:sp>
        <p:nvSpPr>
          <p:cNvPr id="4" name="TextBox 4"/>
          <p:cNvSpPr txBox="1"/>
          <p:nvPr/>
        </p:nvSpPr>
        <p:spPr>
          <a:xfrm>
            <a:off x="5100836" y="1776371"/>
            <a:ext cx="6405364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  <a:spcBef>
                <a:spcPct val="0"/>
              </a:spcBef>
            </a:pPr>
            <a:r>
              <a:rPr lang="en-US" sz="6000" dirty="0">
                <a:solidFill>
                  <a:srgbClr val="002060"/>
                </a:solidFill>
                <a:latin typeface="Calibri (MS) Bold"/>
              </a:rPr>
              <a:t>KATALÓG </a:t>
            </a:r>
          </a:p>
          <a:p>
            <a:pPr>
              <a:lnSpc>
                <a:spcPts val="7200"/>
              </a:lnSpc>
              <a:spcBef>
                <a:spcPct val="0"/>
              </a:spcBef>
            </a:pPr>
            <a:r>
              <a:rPr lang="en-US" sz="6000" dirty="0">
                <a:solidFill>
                  <a:srgbClr val="002060"/>
                </a:solidFill>
                <a:latin typeface="Calibri (MS) Bold"/>
              </a:rPr>
              <a:t>PODPORNÝCH</a:t>
            </a:r>
          </a:p>
          <a:p>
            <a:pPr>
              <a:lnSpc>
                <a:spcPts val="7200"/>
              </a:lnSpc>
              <a:spcBef>
                <a:spcPct val="0"/>
              </a:spcBef>
            </a:pPr>
            <a:r>
              <a:rPr lang="en-US" sz="6000" dirty="0">
                <a:solidFill>
                  <a:srgbClr val="002060"/>
                </a:solidFill>
                <a:latin typeface="Calibri (MS) Bold"/>
              </a:rPr>
              <a:t>OPATRENÍ</a:t>
            </a: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1089813" y="4419470"/>
            <a:ext cx="1102187" cy="2449289"/>
            <a:chOff x="0" y="0"/>
            <a:chExt cx="1215009" cy="269999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15009" cy="2700020"/>
            </a:xfrm>
            <a:custGeom>
              <a:avLst/>
              <a:gdLst/>
              <a:ahLst/>
              <a:cxnLst/>
              <a:rect l="l" t="t" r="r" b="b"/>
              <a:pathLst>
                <a:path w="1215009" h="2700020">
                  <a:moveTo>
                    <a:pt x="1201547" y="0"/>
                  </a:moveTo>
                  <a:cubicBezTo>
                    <a:pt x="537972" y="0"/>
                    <a:pt x="0" y="537972"/>
                    <a:pt x="0" y="1201547"/>
                  </a:cubicBezTo>
                  <a:lnTo>
                    <a:pt x="0" y="2700020"/>
                  </a:lnTo>
                  <a:lnTo>
                    <a:pt x="1215009" y="2700020"/>
                  </a:lnTo>
                  <a:lnTo>
                    <a:pt x="1215009" y="127"/>
                  </a:lnTo>
                  <a:lnTo>
                    <a:pt x="1215009" y="127"/>
                  </a:lnTo>
                  <a:cubicBezTo>
                    <a:pt x="1210564" y="0"/>
                    <a:pt x="1205992" y="0"/>
                    <a:pt x="1201547" y="0"/>
                  </a:cubicBezTo>
                  <a:close/>
                </a:path>
              </a:pathLst>
            </a:custGeom>
            <a:solidFill>
              <a:srgbClr val="ED1C24"/>
            </a:solidFill>
          </p:spPr>
          <p:txBody>
            <a:bodyPr/>
            <a:lstStyle/>
            <a:p>
              <a:endParaRPr lang="sk-SK" sz="1200"/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2794793" y="-730209"/>
            <a:ext cx="1498815" cy="2513909"/>
            <a:chOff x="0" y="0"/>
            <a:chExt cx="2403005" cy="403047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03094" cy="4030472"/>
            </a:xfrm>
            <a:custGeom>
              <a:avLst/>
              <a:gdLst/>
              <a:ahLst/>
              <a:cxnLst/>
              <a:rect l="l" t="t" r="r" b="b"/>
              <a:pathLst>
                <a:path w="2403094" h="4030472">
                  <a:moveTo>
                    <a:pt x="2402967" y="4030472"/>
                  </a:moveTo>
                  <a:lnTo>
                    <a:pt x="1201547" y="4030472"/>
                  </a:lnTo>
                  <a:cubicBezTo>
                    <a:pt x="537972" y="4030472"/>
                    <a:pt x="0" y="3492500"/>
                    <a:pt x="0" y="2828925"/>
                  </a:cubicBezTo>
                  <a:lnTo>
                    <a:pt x="0" y="1201547"/>
                  </a:lnTo>
                  <a:cubicBezTo>
                    <a:pt x="0" y="537972"/>
                    <a:pt x="537972" y="0"/>
                    <a:pt x="1201547" y="0"/>
                  </a:cubicBezTo>
                  <a:cubicBezTo>
                    <a:pt x="1865122" y="0"/>
                    <a:pt x="2403094" y="537972"/>
                    <a:pt x="2403094" y="1201547"/>
                  </a:cubicBezTo>
                  <a:close/>
                </a:path>
              </a:pathLst>
            </a:custGeom>
            <a:solidFill>
              <a:srgbClr val="8AA3C8"/>
            </a:solid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9" name="Freeform 9"/>
          <p:cNvSpPr/>
          <p:nvPr/>
        </p:nvSpPr>
        <p:spPr>
          <a:xfrm>
            <a:off x="620488" y="2784322"/>
            <a:ext cx="1446954" cy="310964"/>
          </a:xfrm>
          <a:custGeom>
            <a:avLst/>
            <a:gdLst/>
            <a:ahLst/>
            <a:cxnLst/>
            <a:rect l="l" t="t" r="r" b="b"/>
            <a:pathLst>
              <a:path w="2170431" h="466446">
                <a:moveTo>
                  <a:pt x="0" y="0"/>
                </a:moveTo>
                <a:lnTo>
                  <a:pt x="2170431" y="0"/>
                </a:lnTo>
                <a:lnTo>
                  <a:pt x="2170431" y="466447"/>
                </a:lnTo>
                <a:lnTo>
                  <a:pt x="0" y="4664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5467" b="-5467"/>
            </a:stretch>
          </a:blipFill>
        </p:spPr>
        <p:txBody>
          <a:bodyPr/>
          <a:lstStyle/>
          <a:p>
            <a:endParaRPr lang="sk-SK" sz="1200"/>
          </a:p>
        </p:txBody>
      </p:sp>
      <p:sp>
        <p:nvSpPr>
          <p:cNvPr id="10" name="Freeform 10"/>
          <p:cNvSpPr/>
          <p:nvPr/>
        </p:nvSpPr>
        <p:spPr>
          <a:xfrm>
            <a:off x="620489" y="3389148"/>
            <a:ext cx="1300679" cy="587383"/>
          </a:xfrm>
          <a:custGeom>
            <a:avLst/>
            <a:gdLst/>
            <a:ahLst/>
            <a:cxnLst/>
            <a:rect l="l" t="t" r="r" b="b"/>
            <a:pathLst>
              <a:path w="1951019" h="881075">
                <a:moveTo>
                  <a:pt x="0" y="0"/>
                </a:moveTo>
                <a:lnTo>
                  <a:pt x="1951019" y="0"/>
                </a:lnTo>
                <a:lnTo>
                  <a:pt x="1951019" y="881075"/>
                </a:lnTo>
                <a:lnTo>
                  <a:pt x="0" y="88107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3777" b="-3777"/>
            </a:stretch>
          </a:blipFill>
        </p:spPr>
        <p:txBody>
          <a:bodyPr/>
          <a:lstStyle/>
          <a:p>
            <a:endParaRPr lang="sk-SK" sz="1200"/>
          </a:p>
        </p:txBody>
      </p:sp>
      <p:sp>
        <p:nvSpPr>
          <p:cNvPr id="11" name="Freeform 11"/>
          <p:cNvSpPr/>
          <p:nvPr/>
        </p:nvSpPr>
        <p:spPr>
          <a:xfrm>
            <a:off x="749581" y="5108427"/>
            <a:ext cx="1060052" cy="393075"/>
          </a:xfrm>
          <a:custGeom>
            <a:avLst/>
            <a:gdLst/>
            <a:ahLst/>
            <a:cxnLst/>
            <a:rect l="l" t="t" r="r" b="b"/>
            <a:pathLst>
              <a:path w="1590078" h="589613">
                <a:moveTo>
                  <a:pt x="0" y="0"/>
                </a:moveTo>
                <a:lnTo>
                  <a:pt x="1590078" y="0"/>
                </a:lnTo>
                <a:lnTo>
                  <a:pt x="1590078" y="589612"/>
                </a:lnTo>
                <a:lnTo>
                  <a:pt x="0" y="58961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4901" b="-3525"/>
            </a:stretch>
          </a:blipFill>
        </p:spPr>
        <p:txBody>
          <a:bodyPr/>
          <a:lstStyle/>
          <a:p>
            <a:endParaRPr lang="sk-SK" sz="1200"/>
          </a:p>
        </p:txBody>
      </p:sp>
      <p:sp>
        <p:nvSpPr>
          <p:cNvPr id="12" name="Freeform 12"/>
          <p:cNvSpPr/>
          <p:nvPr/>
        </p:nvSpPr>
        <p:spPr>
          <a:xfrm rot="5400000">
            <a:off x="1331956" y="2572386"/>
            <a:ext cx="28435" cy="1442537"/>
          </a:xfrm>
          <a:custGeom>
            <a:avLst/>
            <a:gdLst/>
            <a:ahLst/>
            <a:cxnLst/>
            <a:rect l="l" t="t" r="r" b="b"/>
            <a:pathLst>
              <a:path w="42652" h="2163806">
                <a:moveTo>
                  <a:pt x="0" y="0"/>
                </a:moveTo>
                <a:lnTo>
                  <a:pt x="42652" y="0"/>
                </a:lnTo>
                <a:lnTo>
                  <a:pt x="42652" y="2163806"/>
                </a:lnTo>
                <a:lnTo>
                  <a:pt x="0" y="21638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sz="1200"/>
          </a:p>
        </p:txBody>
      </p:sp>
      <p:sp>
        <p:nvSpPr>
          <p:cNvPr id="13" name="Freeform 13"/>
          <p:cNvSpPr/>
          <p:nvPr/>
        </p:nvSpPr>
        <p:spPr>
          <a:xfrm rot="5400000">
            <a:off x="1331956" y="3320740"/>
            <a:ext cx="28435" cy="1442537"/>
          </a:xfrm>
          <a:custGeom>
            <a:avLst/>
            <a:gdLst/>
            <a:ahLst/>
            <a:cxnLst/>
            <a:rect l="l" t="t" r="r" b="b"/>
            <a:pathLst>
              <a:path w="42652" h="2163806">
                <a:moveTo>
                  <a:pt x="0" y="0"/>
                </a:moveTo>
                <a:lnTo>
                  <a:pt x="42652" y="0"/>
                </a:lnTo>
                <a:lnTo>
                  <a:pt x="42652" y="2163806"/>
                </a:lnTo>
                <a:lnTo>
                  <a:pt x="0" y="21638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sz="1200"/>
          </a:p>
        </p:txBody>
      </p:sp>
      <p:sp>
        <p:nvSpPr>
          <p:cNvPr id="14" name="Freeform 14"/>
          <p:cNvSpPr/>
          <p:nvPr/>
        </p:nvSpPr>
        <p:spPr>
          <a:xfrm rot="5400000">
            <a:off x="1334121" y="4186538"/>
            <a:ext cx="28522" cy="1446954"/>
          </a:xfrm>
          <a:custGeom>
            <a:avLst/>
            <a:gdLst/>
            <a:ahLst/>
            <a:cxnLst/>
            <a:rect l="l" t="t" r="r" b="b"/>
            <a:pathLst>
              <a:path w="42783" h="2170431">
                <a:moveTo>
                  <a:pt x="0" y="0"/>
                </a:moveTo>
                <a:lnTo>
                  <a:pt x="42783" y="0"/>
                </a:lnTo>
                <a:lnTo>
                  <a:pt x="42783" y="2170431"/>
                </a:lnTo>
                <a:lnTo>
                  <a:pt x="0" y="217043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sz="1200"/>
          </a:p>
        </p:txBody>
      </p:sp>
      <p:sp>
        <p:nvSpPr>
          <p:cNvPr id="15" name="Freeform 15"/>
          <p:cNvSpPr/>
          <p:nvPr/>
        </p:nvSpPr>
        <p:spPr>
          <a:xfrm>
            <a:off x="9455619" y="28118"/>
            <a:ext cx="2494197" cy="2494197"/>
          </a:xfrm>
          <a:custGeom>
            <a:avLst/>
            <a:gdLst/>
            <a:ahLst/>
            <a:cxnLst/>
            <a:rect l="l" t="t" r="r" b="b"/>
            <a:pathLst>
              <a:path w="2361071" h="2361071">
                <a:moveTo>
                  <a:pt x="0" y="0"/>
                </a:moveTo>
                <a:lnTo>
                  <a:pt x="2361071" y="0"/>
                </a:lnTo>
                <a:lnTo>
                  <a:pt x="2361071" y="2361071"/>
                </a:lnTo>
                <a:lnTo>
                  <a:pt x="0" y="236107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sz="1200"/>
          </a:p>
        </p:txBody>
      </p:sp>
      <p:sp>
        <p:nvSpPr>
          <p:cNvPr id="16" name="Freeform 16"/>
          <p:cNvSpPr/>
          <p:nvPr/>
        </p:nvSpPr>
        <p:spPr>
          <a:xfrm>
            <a:off x="616071" y="4198757"/>
            <a:ext cx="1451371" cy="554467"/>
          </a:xfrm>
          <a:custGeom>
            <a:avLst/>
            <a:gdLst/>
            <a:ahLst/>
            <a:cxnLst/>
            <a:rect l="l" t="t" r="r" b="b"/>
            <a:pathLst>
              <a:path w="2177056" h="831701">
                <a:moveTo>
                  <a:pt x="0" y="0"/>
                </a:moveTo>
                <a:lnTo>
                  <a:pt x="2177056" y="0"/>
                </a:lnTo>
                <a:lnTo>
                  <a:pt x="2177056" y="831701"/>
                </a:lnTo>
                <a:lnTo>
                  <a:pt x="0" y="83170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11940" b="-11940"/>
            </a:stretch>
          </a:blipFill>
        </p:spPr>
        <p:txBody>
          <a:bodyPr/>
          <a:lstStyle/>
          <a:p>
            <a:endParaRPr lang="sk-SK" sz="1200"/>
          </a:p>
        </p:txBody>
      </p:sp>
      <p:sp>
        <p:nvSpPr>
          <p:cNvPr id="17" name="TextBox 17"/>
          <p:cNvSpPr txBox="1"/>
          <p:nvPr/>
        </p:nvSpPr>
        <p:spPr>
          <a:xfrm>
            <a:off x="5100836" y="4555664"/>
            <a:ext cx="5972251" cy="1617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66"/>
              </a:lnSpc>
            </a:pPr>
            <a:r>
              <a:rPr lang="en-US" sz="2333" dirty="0">
                <a:solidFill>
                  <a:srgbClr val="ED1C24"/>
                </a:solidFill>
                <a:latin typeface="Calibri (MS) Bold"/>
              </a:rPr>
              <a:t>KOMPONENT 6</a:t>
            </a:r>
            <a:endParaRPr lang="sk-SK" sz="2333" dirty="0">
              <a:solidFill>
                <a:srgbClr val="ED1C24"/>
              </a:solidFill>
              <a:latin typeface="Calibri (MS) Bold"/>
            </a:endParaRPr>
          </a:p>
          <a:p>
            <a:pPr>
              <a:lnSpc>
                <a:spcPts val="3266"/>
              </a:lnSpc>
            </a:pPr>
            <a:r>
              <a:rPr lang="sk-SK" sz="2333" dirty="0">
                <a:solidFill>
                  <a:srgbClr val="ED1C24"/>
                </a:solidFill>
                <a:latin typeface="Calibri (MS) Bold"/>
              </a:rPr>
              <a:t>PLÁN OBNOVY A ODOLNOSTI SR</a:t>
            </a:r>
            <a:endParaRPr lang="en-US" sz="2333" dirty="0">
              <a:solidFill>
                <a:srgbClr val="ED1C24"/>
              </a:solidFill>
              <a:latin typeface="Calibri (MS) Bold"/>
            </a:endParaRPr>
          </a:p>
          <a:p>
            <a:pPr>
              <a:lnSpc>
                <a:spcPts val="3266"/>
              </a:lnSpc>
            </a:pPr>
            <a:endParaRPr lang="en-US" sz="2333" dirty="0">
              <a:solidFill>
                <a:srgbClr val="ED1C24"/>
              </a:solidFill>
              <a:latin typeface="Calibri (MS) Bold"/>
            </a:endParaRPr>
          </a:p>
          <a:p>
            <a:pPr>
              <a:lnSpc>
                <a:spcPts val="2800"/>
              </a:lnSpc>
            </a:pPr>
            <a:endParaRPr lang="en-US" sz="2333" dirty="0">
              <a:solidFill>
                <a:srgbClr val="ED1C24"/>
              </a:solidFill>
              <a:latin typeface="Calibri (MS)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9656479" y="563418"/>
            <a:ext cx="2106851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000" err="1">
                <a:solidFill>
                  <a:srgbClr val="FFFFFF"/>
                </a:solidFill>
                <a:latin typeface="Calibri (MS) Bold"/>
              </a:rPr>
              <a:t>Vzdelávanie</a:t>
            </a:r>
            <a:endParaRPr lang="en-US" sz="3000" err="1">
              <a:solidFill>
                <a:srgbClr val="FFFFFF"/>
              </a:solidFill>
              <a:latin typeface="Calibri (MS) Bold"/>
              <a:cs typeface="Calibri (MS) Bold"/>
            </a:endParaRPr>
          </a:p>
          <a:p>
            <a:pPr algn="ctr"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Calibri (MS) Bold"/>
              </a:rPr>
              <a:t>pre </a:t>
            </a:r>
            <a:r>
              <a:rPr lang="en-US" sz="3000" err="1">
                <a:solidFill>
                  <a:srgbClr val="FFFFFF"/>
                </a:solidFill>
                <a:latin typeface="Calibri (MS) Bold"/>
              </a:rPr>
              <a:t>všetkých</a:t>
            </a:r>
            <a:r>
              <a:rPr lang="en-US" sz="3000">
                <a:solidFill>
                  <a:srgbClr val="FFFFFF"/>
                </a:solidFill>
                <a:latin typeface="Calibri (MS) Bold"/>
              </a:rPr>
              <a:t> </a:t>
            </a:r>
            <a:endParaRPr lang="en-US" sz="3000">
              <a:solidFill>
                <a:srgbClr val="FFFFFF"/>
              </a:solidFill>
              <a:latin typeface="Calibri (MS) Bold"/>
              <a:cs typeface="Calibri (MS) Bold"/>
            </a:endParaRPr>
          </a:p>
          <a:p>
            <a:pPr algn="ctr"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Calibri (MS) Bold"/>
              </a:rPr>
              <a:t>bez </a:t>
            </a:r>
            <a:r>
              <a:rPr lang="en-US" sz="3000" err="1">
                <a:solidFill>
                  <a:srgbClr val="FFFFFF"/>
                </a:solidFill>
                <a:latin typeface="Calibri (MS) Bold"/>
              </a:rPr>
              <a:t>rozdielu</a:t>
            </a:r>
            <a:endParaRPr lang="en-US" sz="3000">
              <a:solidFill>
                <a:srgbClr val="FFFFFF"/>
              </a:solidFill>
              <a:latin typeface="Calibri (MS) Bold"/>
              <a:cs typeface="Calibri (MS)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23661" y="1355945"/>
            <a:ext cx="8320339" cy="51467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00"/>
              </a:lnSpc>
            </a:pPr>
            <a:r>
              <a:rPr lang="sk-SK" sz="2333" b="1" dirty="0">
                <a:solidFill>
                  <a:srgbClr val="2A2768"/>
                </a:solidFill>
                <a:latin typeface="Calibri"/>
                <a:cs typeface="Calibri"/>
              </a:rPr>
              <a:t>a) </a:t>
            </a:r>
            <a:r>
              <a:rPr lang="en-US" sz="2333" dirty="0" err="1">
                <a:solidFill>
                  <a:srgbClr val="2A2768"/>
                </a:solidFill>
                <a:latin typeface="Calibri"/>
                <a:cs typeface="Calibri"/>
              </a:rPr>
              <a:t>poskytovanie</a:t>
            </a:r>
            <a:r>
              <a:rPr lang="en-US" sz="2333" dirty="0">
                <a:solidFill>
                  <a:srgbClr val="2A2768"/>
                </a:solidFill>
                <a:latin typeface="Calibri"/>
                <a:cs typeface="Calibri"/>
              </a:rPr>
              <a:t> </a:t>
            </a:r>
            <a:r>
              <a:rPr lang="en-US" sz="2333" dirty="0" err="1">
                <a:solidFill>
                  <a:srgbClr val="2A2768"/>
                </a:solidFill>
                <a:latin typeface="Calibri"/>
                <a:cs typeface="Calibri"/>
              </a:rPr>
              <a:t>výchovy</a:t>
            </a:r>
            <a:r>
              <a:rPr lang="en-US" sz="2333" dirty="0">
                <a:solidFill>
                  <a:srgbClr val="2A2768"/>
                </a:solidFill>
                <a:latin typeface="Calibri"/>
                <a:cs typeface="Calibri"/>
              </a:rPr>
              <a:t> a </a:t>
            </a:r>
            <a:r>
              <a:rPr lang="en-US" sz="2333" dirty="0" err="1">
                <a:solidFill>
                  <a:srgbClr val="2A2768"/>
                </a:solidFill>
                <a:latin typeface="Calibri"/>
                <a:cs typeface="Calibri"/>
              </a:rPr>
              <a:t>vzdelávania</a:t>
            </a:r>
            <a:r>
              <a:rPr lang="en-US" sz="2333" dirty="0">
                <a:solidFill>
                  <a:srgbClr val="2A2768"/>
                </a:solidFill>
                <a:latin typeface="Calibri"/>
                <a:cs typeface="Calibri"/>
              </a:rPr>
              <a:t> </a:t>
            </a:r>
            <a:r>
              <a:rPr lang="en-US" sz="2333" dirty="0" err="1">
                <a:solidFill>
                  <a:srgbClr val="2A2768"/>
                </a:solidFill>
                <a:latin typeface="Calibri"/>
                <a:cs typeface="Calibri"/>
              </a:rPr>
              <a:t>na</a:t>
            </a:r>
            <a:r>
              <a:rPr lang="en-US" sz="2333" dirty="0">
                <a:solidFill>
                  <a:srgbClr val="2A2768"/>
                </a:solidFill>
                <a:latin typeface="Calibri"/>
                <a:cs typeface="Calibri"/>
              </a:rPr>
              <a:t> </a:t>
            </a:r>
            <a:r>
              <a:rPr lang="en-US" sz="2333" dirty="0" err="1">
                <a:solidFill>
                  <a:srgbClr val="2A2768"/>
                </a:solidFill>
                <a:latin typeface="Calibri"/>
                <a:cs typeface="Calibri"/>
              </a:rPr>
              <a:t>základe</a:t>
            </a:r>
            <a:r>
              <a:rPr lang="en-US" sz="2333" dirty="0">
                <a:solidFill>
                  <a:srgbClr val="2A2768"/>
                </a:solidFill>
                <a:latin typeface="Calibri"/>
                <a:cs typeface="Calibri"/>
              </a:rPr>
              <a:t> </a:t>
            </a:r>
            <a:r>
              <a:rPr lang="en-US" sz="2333" dirty="0" err="1">
                <a:solidFill>
                  <a:srgbClr val="2A2768"/>
                </a:solidFill>
                <a:latin typeface="Calibri"/>
                <a:cs typeface="Calibri"/>
              </a:rPr>
              <a:t>úpravy</a:t>
            </a:r>
            <a:r>
              <a:rPr lang="en-US" sz="2333" dirty="0">
                <a:solidFill>
                  <a:srgbClr val="2A2768"/>
                </a:solidFill>
                <a:latin typeface="Calibri"/>
                <a:cs typeface="Calibri"/>
              </a:rPr>
              <a:t> </a:t>
            </a:r>
            <a:r>
              <a:rPr lang="en-US" sz="2333" dirty="0" err="1">
                <a:solidFill>
                  <a:srgbClr val="2A2768"/>
                </a:solidFill>
                <a:latin typeface="Calibri"/>
                <a:cs typeface="Calibri"/>
              </a:rPr>
              <a:t>cieľov</a:t>
            </a:r>
            <a:r>
              <a:rPr lang="en-US" sz="2333" dirty="0">
                <a:solidFill>
                  <a:srgbClr val="2A2768"/>
                </a:solidFill>
                <a:latin typeface="Calibri"/>
                <a:cs typeface="Calibri"/>
              </a:rPr>
              <a:t>, </a:t>
            </a:r>
            <a:r>
              <a:rPr lang="en-US" sz="2333" dirty="0" err="1">
                <a:solidFill>
                  <a:srgbClr val="2A2768"/>
                </a:solidFill>
                <a:latin typeface="Calibri"/>
                <a:cs typeface="Calibri"/>
              </a:rPr>
              <a:t>metód</a:t>
            </a:r>
            <a:r>
              <a:rPr lang="en-US" sz="2333" dirty="0">
                <a:solidFill>
                  <a:srgbClr val="2A2768"/>
                </a:solidFill>
                <a:latin typeface="Calibri"/>
                <a:cs typeface="Calibri"/>
              </a:rPr>
              <a:t>, </a:t>
            </a:r>
            <a:r>
              <a:rPr lang="en-US" sz="2333" dirty="0" err="1">
                <a:solidFill>
                  <a:srgbClr val="2A2768"/>
                </a:solidFill>
                <a:latin typeface="Calibri"/>
                <a:cs typeface="Calibri"/>
              </a:rPr>
              <a:t>foriem</a:t>
            </a:r>
            <a:r>
              <a:rPr lang="en-US" sz="2333" dirty="0">
                <a:solidFill>
                  <a:srgbClr val="2A2768"/>
                </a:solidFill>
                <a:latin typeface="Calibri"/>
                <a:cs typeface="Calibri"/>
              </a:rPr>
              <a:t> a </a:t>
            </a:r>
            <a:r>
              <a:rPr lang="en-US" sz="2333" dirty="0" err="1">
                <a:solidFill>
                  <a:srgbClr val="2A2768"/>
                </a:solidFill>
                <a:latin typeface="Calibri"/>
                <a:cs typeface="Calibri"/>
              </a:rPr>
              <a:t>prístupov</a:t>
            </a:r>
            <a:r>
              <a:rPr lang="en-US" sz="2333" dirty="0">
                <a:solidFill>
                  <a:srgbClr val="2A2768"/>
                </a:solidFill>
                <a:latin typeface="Calibri"/>
                <a:cs typeface="Calibri"/>
              </a:rPr>
              <a:t> </a:t>
            </a:r>
            <a:r>
              <a:rPr lang="en-US" sz="2333" dirty="0" err="1">
                <a:solidFill>
                  <a:srgbClr val="2A2768"/>
                </a:solidFill>
                <a:latin typeface="Calibri"/>
                <a:cs typeface="Calibri"/>
              </a:rPr>
              <a:t>vo</a:t>
            </a:r>
            <a:r>
              <a:rPr lang="en-US" sz="2333" dirty="0">
                <a:solidFill>
                  <a:srgbClr val="2A2768"/>
                </a:solidFill>
                <a:latin typeface="Calibri"/>
                <a:cs typeface="Calibri"/>
              </a:rPr>
              <a:t> </a:t>
            </a:r>
            <a:r>
              <a:rPr lang="en-US" sz="2333" dirty="0" err="1">
                <a:solidFill>
                  <a:srgbClr val="2A2768"/>
                </a:solidFill>
                <a:latin typeface="Calibri"/>
                <a:cs typeface="Calibri"/>
              </a:rPr>
              <a:t>výchove</a:t>
            </a:r>
            <a:r>
              <a:rPr lang="en-US" sz="2333" dirty="0">
                <a:solidFill>
                  <a:srgbClr val="2A2768"/>
                </a:solidFill>
                <a:latin typeface="Calibri"/>
                <a:cs typeface="Calibri"/>
              </a:rPr>
              <a:t> a </a:t>
            </a:r>
            <a:r>
              <a:rPr lang="en-US" sz="2333" dirty="0" err="1">
                <a:solidFill>
                  <a:srgbClr val="2A2768"/>
                </a:solidFill>
                <a:latin typeface="Calibri"/>
                <a:cs typeface="Calibri"/>
              </a:rPr>
              <a:t>vzdelávaní</a:t>
            </a:r>
            <a:endParaRPr lang="en-US" sz="2333" dirty="0">
              <a:solidFill>
                <a:srgbClr val="2A2768"/>
              </a:solidFill>
              <a:latin typeface="Calibri"/>
              <a:cs typeface="Calibri"/>
            </a:endParaRPr>
          </a:p>
          <a:p>
            <a:pPr>
              <a:lnSpc>
                <a:spcPts val="2000"/>
              </a:lnSpc>
            </a:pPr>
            <a:endParaRPr lang="en-US" sz="2333" dirty="0">
              <a:solidFill>
                <a:srgbClr val="2A2768"/>
              </a:solidFill>
              <a:latin typeface="Calibri"/>
              <a:cs typeface="Calibri"/>
            </a:endParaRPr>
          </a:p>
          <a:p>
            <a:pPr>
              <a:lnSpc>
                <a:spcPts val="2000"/>
              </a:lnSpc>
            </a:pPr>
            <a:r>
              <a:rPr lang="en-US" sz="2333" b="1" dirty="0">
                <a:solidFill>
                  <a:srgbClr val="2A2768"/>
                </a:solidFill>
                <a:latin typeface="Calibri"/>
                <a:cs typeface="Calibri"/>
              </a:rPr>
              <a:t>c) </a:t>
            </a:r>
            <a:r>
              <a:rPr lang="en-US" sz="2333" dirty="0" err="1">
                <a:solidFill>
                  <a:srgbClr val="2A2768"/>
                </a:solidFill>
                <a:latin typeface="Calibri"/>
                <a:cs typeface="Calibri"/>
              </a:rPr>
              <a:t>zabezpečenie</a:t>
            </a:r>
            <a:r>
              <a:rPr lang="en-US" sz="2333" dirty="0">
                <a:solidFill>
                  <a:srgbClr val="2A2768"/>
                </a:solidFill>
                <a:latin typeface="Calibri"/>
                <a:cs typeface="Calibri"/>
              </a:rPr>
              <a:t> </a:t>
            </a:r>
            <a:r>
              <a:rPr lang="en-US" sz="2333" dirty="0" err="1">
                <a:solidFill>
                  <a:srgbClr val="2A2768"/>
                </a:solidFill>
                <a:latin typeface="Calibri"/>
                <a:cs typeface="Calibri"/>
              </a:rPr>
              <a:t>činností</a:t>
            </a:r>
            <a:r>
              <a:rPr lang="en-US" sz="2333" dirty="0">
                <a:solidFill>
                  <a:srgbClr val="2A2768"/>
                </a:solidFill>
                <a:latin typeface="Calibri"/>
                <a:cs typeface="Calibri"/>
              </a:rPr>
              <a:t> </a:t>
            </a:r>
            <a:r>
              <a:rPr lang="en-US" sz="2333" dirty="0" err="1">
                <a:solidFill>
                  <a:srgbClr val="2A2768"/>
                </a:solidFill>
                <a:latin typeface="Calibri"/>
                <a:cs typeface="Calibri"/>
              </a:rPr>
              <a:t>na</a:t>
            </a:r>
            <a:r>
              <a:rPr lang="en-US" sz="2333" dirty="0">
                <a:solidFill>
                  <a:srgbClr val="2A2768"/>
                </a:solidFill>
                <a:latin typeface="Calibri"/>
                <a:cs typeface="Calibri"/>
              </a:rPr>
              <a:t> </a:t>
            </a:r>
            <a:r>
              <a:rPr lang="en-US" sz="2333" dirty="0" err="1">
                <a:solidFill>
                  <a:srgbClr val="2A2768"/>
                </a:solidFill>
                <a:latin typeface="Calibri"/>
                <a:cs typeface="Calibri"/>
              </a:rPr>
              <a:t>rozvoj</a:t>
            </a:r>
            <a:r>
              <a:rPr lang="en-US" sz="2333" dirty="0">
                <a:solidFill>
                  <a:srgbClr val="2A2768"/>
                </a:solidFill>
                <a:latin typeface="Calibri"/>
                <a:cs typeface="Calibri"/>
              </a:rPr>
              <a:t> </a:t>
            </a:r>
            <a:r>
              <a:rPr lang="en-US" sz="2333" dirty="0" err="1">
                <a:solidFill>
                  <a:srgbClr val="2A2768"/>
                </a:solidFill>
                <a:latin typeface="Calibri"/>
                <a:cs typeface="Calibri"/>
              </a:rPr>
              <a:t>pohybovej</a:t>
            </a:r>
            <a:r>
              <a:rPr lang="en-US" sz="2333" dirty="0">
                <a:solidFill>
                  <a:srgbClr val="2A2768"/>
                </a:solidFill>
                <a:latin typeface="Calibri"/>
                <a:cs typeface="Calibri"/>
              </a:rPr>
              <a:t> </a:t>
            </a:r>
            <a:r>
              <a:rPr lang="en-US" sz="2333" dirty="0" err="1">
                <a:solidFill>
                  <a:srgbClr val="2A2768"/>
                </a:solidFill>
                <a:latin typeface="Calibri"/>
                <a:cs typeface="Calibri"/>
              </a:rPr>
              <a:t>schopnosti</a:t>
            </a:r>
            <a:r>
              <a:rPr lang="en-US" sz="2333" dirty="0">
                <a:solidFill>
                  <a:srgbClr val="2A2768"/>
                </a:solidFill>
                <a:latin typeface="Calibri"/>
                <a:cs typeface="Calibri"/>
              </a:rPr>
              <a:t>, </a:t>
            </a:r>
            <a:r>
              <a:rPr lang="en-US" sz="2333" dirty="0" err="1">
                <a:solidFill>
                  <a:srgbClr val="2A2768"/>
                </a:solidFill>
                <a:latin typeface="Calibri"/>
                <a:cs typeface="Calibri"/>
              </a:rPr>
              <a:t>zmyslového</a:t>
            </a:r>
            <a:r>
              <a:rPr lang="en-US" sz="2333" dirty="0">
                <a:solidFill>
                  <a:srgbClr val="2A2768"/>
                </a:solidFill>
                <a:latin typeface="Calibri"/>
                <a:cs typeface="Calibri"/>
              </a:rPr>
              <a:t> </a:t>
            </a:r>
            <a:r>
              <a:rPr lang="en-US" sz="2333" dirty="0" err="1">
                <a:solidFill>
                  <a:srgbClr val="2A2768"/>
                </a:solidFill>
                <a:latin typeface="Calibri"/>
                <a:cs typeface="Calibri"/>
              </a:rPr>
              <a:t>vnímania</a:t>
            </a:r>
            <a:r>
              <a:rPr lang="en-US" sz="2333" dirty="0">
                <a:solidFill>
                  <a:srgbClr val="2A2768"/>
                </a:solidFill>
                <a:latin typeface="Calibri"/>
                <a:cs typeface="Calibri"/>
              </a:rPr>
              <a:t>, </a:t>
            </a:r>
            <a:r>
              <a:rPr lang="en-US" sz="2333" dirty="0" err="1">
                <a:solidFill>
                  <a:srgbClr val="2A2768"/>
                </a:solidFill>
                <a:latin typeface="Calibri"/>
                <a:cs typeface="Calibri"/>
              </a:rPr>
              <a:t>komunikačnej</a:t>
            </a:r>
            <a:r>
              <a:rPr lang="en-US" sz="2333" dirty="0">
                <a:solidFill>
                  <a:srgbClr val="2A2768"/>
                </a:solidFill>
                <a:latin typeface="Calibri"/>
                <a:cs typeface="Calibri"/>
              </a:rPr>
              <a:t> </a:t>
            </a:r>
            <a:r>
              <a:rPr lang="en-US" sz="2333" dirty="0" err="1">
                <a:solidFill>
                  <a:srgbClr val="2A2768"/>
                </a:solidFill>
                <a:latin typeface="Calibri"/>
                <a:cs typeface="Calibri"/>
              </a:rPr>
              <a:t>schopnosti</a:t>
            </a:r>
            <a:r>
              <a:rPr lang="en-US" sz="2333" dirty="0">
                <a:solidFill>
                  <a:srgbClr val="2A2768"/>
                </a:solidFill>
                <a:latin typeface="Calibri"/>
                <a:cs typeface="Calibri"/>
              </a:rPr>
              <a:t>, </a:t>
            </a:r>
            <a:r>
              <a:rPr lang="en-US" sz="2333" dirty="0" err="1">
                <a:solidFill>
                  <a:srgbClr val="2A2768"/>
                </a:solidFill>
                <a:latin typeface="Calibri"/>
                <a:cs typeface="Calibri"/>
              </a:rPr>
              <a:t>kognitívnej</a:t>
            </a:r>
            <a:r>
              <a:rPr lang="en-US" sz="2333" dirty="0">
                <a:solidFill>
                  <a:srgbClr val="2A2768"/>
                </a:solidFill>
                <a:latin typeface="Calibri"/>
                <a:cs typeface="Calibri"/>
              </a:rPr>
              <a:t> </a:t>
            </a:r>
            <a:r>
              <a:rPr lang="en-US" sz="2333" dirty="0" err="1">
                <a:solidFill>
                  <a:srgbClr val="2A2768"/>
                </a:solidFill>
                <a:latin typeface="Calibri"/>
                <a:cs typeface="Calibri"/>
              </a:rPr>
              <a:t>schopnosti</a:t>
            </a:r>
            <a:r>
              <a:rPr lang="en-US" sz="2333" dirty="0">
                <a:solidFill>
                  <a:srgbClr val="2A2768"/>
                </a:solidFill>
                <a:latin typeface="Calibri"/>
                <a:cs typeface="Calibri"/>
              </a:rPr>
              <a:t>, </a:t>
            </a:r>
            <a:r>
              <a:rPr lang="en-US" sz="2333" dirty="0" err="1">
                <a:solidFill>
                  <a:srgbClr val="2A2768"/>
                </a:solidFill>
                <a:latin typeface="Calibri"/>
                <a:cs typeface="Calibri"/>
              </a:rPr>
              <a:t>sociálno-komunikačných</a:t>
            </a:r>
            <a:r>
              <a:rPr lang="en-US" sz="2333" dirty="0">
                <a:solidFill>
                  <a:srgbClr val="2A2768"/>
                </a:solidFill>
                <a:latin typeface="Calibri"/>
                <a:cs typeface="Calibri"/>
              </a:rPr>
              <a:t> </a:t>
            </a:r>
            <a:r>
              <a:rPr lang="en-US" sz="2333" dirty="0" err="1">
                <a:solidFill>
                  <a:srgbClr val="2A2768"/>
                </a:solidFill>
                <a:latin typeface="Calibri"/>
                <a:cs typeface="Calibri"/>
              </a:rPr>
              <a:t>zručností</a:t>
            </a:r>
            <a:r>
              <a:rPr lang="en-US" sz="2333" dirty="0">
                <a:solidFill>
                  <a:srgbClr val="2A2768"/>
                </a:solidFill>
                <a:latin typeface="Calibri"/>
                <a:cs typeface="Calibri"/>
              </a:rPr>
              <a:t>, </a:t>
            </a:r>
            <a:r>
              <a:rPr lang="en-US" sz="2333" dirty="0" err="1">
                <a:solidFill>
                  <a:srgbClr val="2A2768"/>
                </a:solidFill>
                <a:latin typeface="Calibri"/>
                <a:cs typeface="Calibri"/>
              </a:rPr>
              <a:t>emocionality</a:t>
            </a:r>
            <a:r>
              <a:rPr lang="en-US" sz="2333" dirty="0">
                <a:solidFill>
                  <a:srgbClr val="2A2768"/>
                </a:solidFill>
                <a:latin typeface="Calibri"/>
                <a:cs typeface="Calibri"/>
              </a:rPr>
              <a:t> </a:t>
            </a:r>
            <a:endParaRPr lang="sk-SK" sz="2333" dirty="0">
              <a:solidFill>
                <a:srgbClr val="2A2768"/>
              </a:solidFill>
              <a:latin typeface="Calibri"/>
              <a:cs typeface="Calibri"/>
            </a:endParaRPr>
          </a:p>
          <a:p>
            <a:pPr>
              <a:lnSpc>
                <a:spcPts val="2000"/>
              </a:lnSpc>
            </a:pPr>
            <a:r>
              <a:rPr lang="en-US" sz="2333" dirty="0">
                <a:solidFill>
                  <a:srgbClr val="2A2768"/>
                </a:solidFill>
                <a:latin typeface="Calibri"/>
                <a:cs typeface="Calibri"/>
              </a:rPr>
              <a:t>a </a:t>
            </a:r>
            <a:r>
              <a:rPr lang="en-US" sz="2333" dirty="0" err="1">
                <a:solidFill>
                  <a:srgbClr val="2A2768"/>
                </a:solidFill>
                <a:latin typeface="Calibri"/>
                <a:cs typeface="Calibri"/>
              </a:rPr>
              <a:t>sebaobsluhy</a:t>
            </a:r>
            <a:endParaRPr lang="en-US" sz="2333" dirty="0">
              <a:solidFill>
                <a:srgbClr val="2A2768"/>
              </a:solidFill>
              <a:latin typeface="Calibri"/>
              <a:cs typeface="Calibri"/>
            </a:endParaRPr>
          </a:p>
          <a:p>
            <a:pPr>
              <a:lnSpc>
                <a:spcPts val="2000"/>
              </a:lnSpc>
            </a:pPr>
            <a:endParaRPr lang="en-US" sz="2333" b="1" dirty="0">
              <a:solidFill>
                <a:srgbClr val="2A2768"/>
              </a:solidFill>
              <a:latin typeface="Calibri"/>
              <a:cs typeface="Calibri"/>
            </a:endParaRPr>
          </a:p>
          <a:p>
            <a:pPr>
              <a:lnSpc>
                <a:spcPts val="2000"/>
              </a:lnSpc>
            </a:pPr>
            <a:r>
              <a:rPr lang="en-US" sz="2333" b="1" dirty="0">
                <a:solidFill>
                  <a:srgbClr val="2A2768"/>
                </a:solidFill>
                <a:latin typeface="Calibri"/>
                <a:cs typeface="Calibri"/>
              </a:rPr>
              <a:t>e) </a:t>
            </a:r>
            <a:r>
              <a:rPr lang="en-US" sz="2333" dirty="0" err="1">
                <a:solidFill>
                  <a:srgbClr val="2A2768"/>
                </a:solidFill>
                <a:latin typeface="Calibri"/>
                <a:cs typeface="Calibri"/>
              </a:rPr>
              <a:t>zabezpečenie</a:t>
            </a:r>
            <a:r>
              <a:rPr lang="en-US" sz="2333" dirty="0">
                <a:solidFill>
                  <a:srgbClr val="2A2768"/>
                </a:solidFill>
                <a:latin typeface="Calibri"/>
                <a:cs typeface="Calibri"/>
              </a:rPr>
              <a:t> </a:t>
            </a:r>
            <a:r>
              <a:rPr lang="en-US" sz="2333" dirty="0" err="1">
                <a:solidFill>
                  <a:srgbClr val="2A2768"/>
                </a:solidFill>
                <a:latin typeface="Calibri"/>
                <a:cs typeface="Calibri"/>
              </a:rPr>
              <a:t>poskytovania</a:t>
            </a:r>
            <a:r>
              <a:rPr lang="en-US" sz="2333" dirty="0">
                <a:solidFill>
                  <a:srgbClr val="2A2768"/>
                </a:solidFill>
                <a:latin typeface="Calibri"/>
                <a:cs typeface="Calibri"/>
              </a:rPr>
              <a:t> </a:t>
            </a:r>
            <a:r>
              <a:rPr lang="en-US" sz="2333" dirty="0" err="1">
                <a:solidFill>
                  <a:srgbClr val="2A2768"/>
                </a:solidFill>
                <a:latin typeface="Calibri"/>
                <a:cs typeface="Calibri"/>
              </a:rPr>
              <a:t>kurzu</a:t>
            </a:r>
            <a:r>
              <a:rPr lang="en-US" sz="2333" dirty="0">
                <a:solidFill>
                  <a:srgbClr val="2A2768"/>
                </a:solidFill>
                <a:latin typeface="Calibri"/>
                <a:cs typeface="Calibri"/>
              </a:rPr>
              <a:t> </a:t>
            </a:r>
            <a:r>
              <a:rPr lang="en-US" sz="2333" dirty="0" err="1">
                <a:solidFill>
                  <a:srgbClr val="2A2768"/>
                </a:solidFill>
                <a:latin typeface="Calibri"/>
                <a:cs typeface="Calibri"/>
              </a:rPr>
              <a:t>vyučovacieho</a:t>
            </a:r>
            <a:r>
              <a:rPr lang="en-US" sz="2333" dirty="0">
                <a:solidFill>
                  <a:srgbClr val="2A2768"/>
                </a:solidFill>
                <a:latin typeface="Calibri"/>
                <a:cs typeface="Calibri"/>
              </a:rPr>
              <a:t> </a:t>
            </a:r>
            <a:r>
              <a:rPr lang="en-US" sz="2333" dirty="0" err="1">
                <a:solidFill>
                  <a:srgbClr val="2A2768"/>
                </a:solidFill>
                <a:latin typeface="Calibri"/>
                <a:cs typeface="Calibri"/>
              </a:rPr>
              <a:t>jazyka</a:t>
            </a:r>
            <a:r>
              <a:rPr lang="en-US" sz="2333" dirty="0">
                <a:solidFill>
                  <a:srgbClr val="2A2768"/>
                </a:solidFill>
                <a:latin typeface="Calibri"/>
                <a:cs typeface="Calibri"/>
              </a:rPr>
              <a:t> </a:t>
            </a:r>
            <a:r>
              <a:rPr lang="en-US" sz="2333" dirty="0" err="1">
                <a:solidFill>
                  <a:srgbClr val="2A2768"/>
                </a:solidFill>
                <a:latin typeface="Calibri"/>
                <a:cs typeface="Calibri"/>
              </a:rPr>
              <a:t>školy</a:t>
            </a:r>
            <a:r>
              <a:rPr lang="en-US" sz="2333" dirty="0">
                <a:solidFill>
                  <a:srgbClr val="2A2768"/>
                </a:solidFill>
                <a:latin typeface="Calibri"/>
                <a:cs typeface="Calibri"/>
              </a:rPr>
              <a:t> </a:t>
            </a:r>
            <a:r>
              <a:rPr lang="en-US" sz="2333" dirty="0" err="1">
                <a:solidFill>
                  <a:srgbClr val="2A2768"/>
                </a:solidFill>
                <a:latin typeface="Calibri"/>
                <a:cs typeface="Calibri"/>
              </a:rPr>
              <a:t>alebo</a:t>
            </a:r>
            <a:r>
              <a:rPr lang="en-US" sz="2333" dirty="0">
                <a:solidFill>
                  <a:srgbClr val="2A2768"/>
                </a:solidFill>
                <a:latin typeface="Calibri"/>
                <a:cs typeface="Calibri"/>
              </a:rPr>
              <a:t> </a:t>
            </a:r>
            <a:r>
              <a:rPr lang="en-US" sz="2333" dirty="0" err="1">
                <a:solidFill>
                  <a:srgbClr val="2A2768"/>
                </a:solidFill>
                <a:latin typeface="Calibri"/>
                <a:cs typeface="Calibri"/>
              </a:rPr>
              <a:t>inej</a:t>
            </a:r>
            <a:r>
              <a:rPr lang="en-US" sz="2333" dirty="0">
                <a:solidFill>
                  <a:srgbClr val="2A2768"/>
                </a:solidFill>
                <a:latin typeface="Calibri"/>
                <a:cs typeface="Calibri"/>
              </a:rPr>
              <a:t> </a:t>
            </a:r>
            <a:r>
              <a:rPr lang="en-US" sz="2333" dirty="0" err="1">
                <a:solidFill>
                  <a:srgbClr val="2A2768"/>
                </a:solidFill>
                <a:latin typeface="Calibri"/>
                <a:cs typeface="Calibri"/>
              </a:rPr>
              <a:t>podpory</a:t>
            </a:r>
            <a:r>
              <a:rPr lang="en-US" sz="2333" dirty="0">
                <a:solidFill>
                  <a:srgbClr val="2A2768"/>
                </a:solidFill>
                <a:latin typeface="Calibri"/>
                <a:cs typeface="Calibri"/>
              </a:rPr>
              <a:t> </a:t>
            </a:r>
            <a:r>
              <a:rPr lang="en-US" sz="2333" dirty="0" err="1">
                <a:solidFill>
                  <a:srgbClr val="2A2768"/>
                </a:solidFill>
                <a:latin typeface="Calibri"/>
                <a:cs typeface="Calibri"/>
              </a:rPr>
              <a:t>pri</a:t>
            </a:r>
            <a:r>
              <a:rPr lang="en-US" sz="2333" dirty="0">
                <a:solidFill>
                  <a:srgbClr val="2A2768"/>
                </a:solidFill>
                <a:latin typeface="Calibri"/>
                <a:cs typeface="Calibri"/>
              </a:rPr>
              <a:t> </a:t>
            </a:r>
            <a:r>
              <a:rPr lang="en-US" sz="2333" dirty="0" err="1">
                <a:solidFill>
                  <a:srgbClr val="2A2768"/>
                </a:solidFill>
                <a:latin typeface="Calibri"/>
                <a:cs typeface="Calibri"/>
              </a:rPr>
              <a:t>osvojovaní</a:t>
            </a:r>
            <a:r>
              <a:rPr lang="en-US" sz="2333" dirty="0">
                <a:solidFill>
                  <a:srgbClr val="2A2768"/>
                </a:solidFill>
                <a:latin typeface="Calibri"/>
                <a:cs typeface="Calibri"/>
              </a:rPr>
              <a:t> </a:t>
            </a:r>
            <a:r>
              <a:rPr lang="en-US" sz="2333" dirty="0" err="1">
                <a:solidFill>
                  <a:srgbClr val="2A2768"/>
                </a:solidFill>
                <a:latin typeface="Calibri"/>
                <a:cs typeface="Calibri"/>
              </a:rPr>
              <a:t>si</a:t>
            </a:r>
            <a:r>
              <a:rPr lang="en-US" sz="2333" dirty="0">
                <a:solidFill>
                  <a:srgbClr val="2A2768"/>
                </a:solidFill>
                <a:latin typeface="Calibri"/>
                <a:cs typeface="Calibri"/>
              </a:rPr>
              <a:t> </a:t>
            </a:r>
            <a:r>
              <a:rPr lang="en-US" sz="2333" dirty="0" err="1">
                <a:solidFill>
                  <a:srgbClr val="2A2768"/>
                </a:solidFill>
                <a:latin typeface="Calibri"/>
                <a:cs typeface="Calibri"/>
              </a:rPr>
              <a:t>vyučovacieho</a:t>
            </a:r>
            <a:r>
              <a:rPr lang="en-US" sz="2333" dirty="0">
                <a:solidFill>
                  <a:srgbClr val="2A2768"/>
                </a:solidFill>
                <a:latin typeface="Calibri"/>
                <a:cs typeface="Calibri"/>
              </a:rPr>
              <a:t> </a:t>
            </a:r>
            <a:r>
              <a:rPr lang="en-US" sz="2333" dirty="0" err="1">
                <a:solidFill>
                  <a:srgbClr val="2A2768"/>
                </a:solidFill>
                <a:latin typeface="Calibri"/>
                <a:cs typeface="Calibri"/>
              </a:rPr>
              <a:t>jazyka</a:t>
            </a:r>
            <a:r>
              <a:rPr lang="en-US" sz="2333" dirty="0">
                <a:solidFill>
                  <a:srgbClr val="2A2768"/>
                </a:solidFill>
                <a:latin typeface="Calibri"/>
                <a:cs typeface="Calibri"/>
              </a:rPr>
              <a:t> </a:t>
            </a:r>
            <a:r>
              <a:rPr lang="en-US" sz="2333" dirty="0" err="1">
                <a:solidFill>
                  <a:srgbClr val="2A2768"/>
                </a:solidFill>
                <a:latin typeface="Calibri"/>
                <a:cs typeface="Calibri"/>
              </a:rPr>
              <a:t>školy</a:t>
            </a:r>
            <a:endParaRPr lang="sk-SK" sz="2333" dirty="0">
              <a:solidFill>
                <a:srgbClr val="2A2768"/>
              </a:solidFill>
              <a:latin typeface="Calibri"/>
              <a:cs typeface="Calibri"/>
            </a:endParaRPr>
          </a:p>
          <a:p>
            <a:pPr>
              <a:lnSpc>
                <a:spcPts val="2000"/>
              </a:lnSpc>
            </a:pPr>
            <a:endParaRPr lang="en-US" sz="2333" dirty="0">
              <a:solidFill>
                <a:srgbClr val="2A2768"/>
              </a:solidFill>
              <a:latin typeface="Calibri"/>
              <a:cs typeface="Calibri"/>
            </a:endParaRPr>
          </a:p>
          <a:p>
            <a:pPr>
              <a:lnSpc>
                <a:spcPts val="2000"/>
              </a:lnSpc>
            </a:pPr>
            <a:r>
              <a:rPr lang="en-US" sz="2333" b="1" dirty="0">
                <a:solidFill>
                  <a:srgbClr val="2A2768"/>
                </a:solidFill>
                <a:latin typeface="Calibri"/>
                <a:cs typeface="Calibri"/>
              </a:rPr>
              <a:t>f) </a:t>
            </a:r>
            <a:r>
              <a:rPr lang="en-US" sz="2333" dirty="0" err="1">
                <a:solidFill>
                  <a:srgbClr val="2A2768"/>
                </a:solidFill>
                <a:latin typeface="Calibri"/>
                <a:cs typeface="Calibri"/>
              </a:rPr>
              <a:t>zabezpečenie</a:t>
            </a:r>
            <a:r>
              <a:rPr lang="en-US" sz="2333" dirty="0">
                <a:solidFill>
                  <a:srgbClr val="2A2768"/>
                </a:solidFill>
                <a:latin typeface="Calibri"/>
                <a:cs typeface="Calibri"/>
              </a:rPr>
              <a:t> </a:t>
            </a:r>
            <a:r>
              <a:rPr lang="en-US" sz="2333" dirty="0" err="1">
                <a:solidFill>
                  <a:srgbClr val="2A2768"/>
                </a:solidFill>
                <a:latin typeface="Calibri"/>
                <a:cs typeface="Calibri"/>
              </a:rPr>
              <a:t>doučovania</a:t>
            </a:r>
            <a:r>
              <a:rPr lang="en-US" sz="2333" dirty="0">
                <a:solidFill>
                  <a:srgbClr val="2A2768"/>
                </a:solidFill>
                <a:latin typeface="Calibri"/>
                <a:cs typeface="Calibri"/>
              </a:rPr>
              <a:t> </a:t>
            </a:r>
            <a:r>
              <a:rPr lang="en-US" sz="2333" dirty="0" err="1">
                <a:solidFill>
                  <a:srgbClr val="2A2768"/>
                </a:solidFill>
                <a:latin typeface="Calibri"/>
                <a:cs typeface="Calibri"/>
              </a:rPr>
              <a:t>alebo</a:t>
            </a:r>
            <a:r>
              <a:rPr lang="en-US" sz="2333" dirty="0">
                <a:solidFill>
                  <a:srgbClr val="2A2768"/>
                </a:solidFill>
                <a:latin typeface="Calibri"/>
                <a:cs typeface="Calibri"/>
              </a:rPr>
              <a:t> </a:t>
            </a:r>
            <a:r>
              <a:rPr lang="en-US" sz="2333" dirty="0" err="1">
                <a:solidFill>
                  <a:srgbClr val="2A2768"/>
                </a:solidFill>
                <a:latin typeface="Calibri"/>
                <a:cs typeface="Calibri"/>
              </a:rPr>
              <a:t>cieleného</a:t>
            </a:r>
            <a:r>
              <a:rPr lang="en-US" sz="2333" dirty="0">
                <a:solidFill>
                  <a:srgbClr val="2A2768"/>
                </a:solidFill>
                <a:latin typeface="Calibri"/>
                <a:cs typeface="Calibri"/>
              </a:rPr>
              <a:t> </a:t>
            </a:r>
            <a:r>
              <a:rPr lang="en-US" sz="2333" dirty="0" err="1">
                <a:solidFill>
                  <a:srgbClr val="2A2768"/>
                </a:solidFill>
                <a:latin typeface="Calibri"/>
                <a:cs typeface="Calibri"/>
              </a:rPr>
              <a:t>učenia</a:t>
            </a:r>
            <a:r>
              <a:rPr lang="en-US" sz="2333" dirty="0">
                <a:solidFill>
                  <a:srgbClr val="2A2768"/>
                </a:solidFill>
                <a:latin typeface="Calibri"/>
                <a:cs typeface="Calibri"/>
              </a:rPr>
              <a:t> </a:t>
            </a:r>
            <a:r>
              <a:rPr lang="en-US" sz="2333" dirty="0" err="1">
                <a:solidFill>
                  <a:srgbClr val="2A2768"/>
                </a:solidFill>
                <a:latin typeface="Calibri"/>
                <a:cs typeface="Calibri"/>
              </a:rPr>
              <a:t>na</a:t>
            </a:r>
            <a:r>
              <a:rPr lang="en-US" sz="2333" dirty="0">
                <a:solidFill>
                  <a:srgbClr val="2A2768"/>
                </a:solidFill>
                <a:latin typeface="Calibri"/>
                <a:cs typeface="Calibri"/>
              </a:rPr>
              <a:t> </a:t>
            </a:r>
            <a:r>
              <a:rPr lang="en-US" sz="2333" dirty="0" err="1">
                <a:solidFill>
                  <a:srgbClr val="2A2768"/>
                </a:solidFill>
                <a:latin typeface="Calibri"/>
                <a:cs typeface="Calibri"/>
              </a:rPr>
              <a:t>dosiahnutie</a:t>
            </a:r>
            <a:r>
              <a:rPr lang="en-US" sz="2333" dirty="0">
                <a:solidFill>
                  <a:srgbClr val="2A2768"/>
                </a:solidFill>
                <a:latin typeface="Calibri"/>
                <a:cs typeface="Calibri"/>
              </a:rPr>
              <a:t> </a:t>
            </a:r>
            <a:r>
              <a:rPr lang="en-US" sz="2333" dirty="0" err="1">
                <a:solidFill>
                  <a:srgbClr val="2A2768"/>
                </a:solidFill>
                <a:latin typeface="Calibri"/>
                <a:cs typeface="Calibri"/>
              </a:rPr>
              <a:t>najvyššieho</a:t>
            </a:r>
            <a:r>
              <a:rPr lang="en-US" sz="2333" dirty="0">
                <a:solidFill>
                  <a:srgbClr val="2A2768"/>
                </a:solidFill>
                <a:latin typeface="Calibri"/>
                <a:cs typeface="Calibri"/>
              </a:rPr>
              <a:t> </a:t>
            </a:r>
            <a:r>
              <a:rPr lang="en-US" sz="2333" dirty="0" err="1">
                <a:solidFill>
                  <a:srgbClr val="2A2768"/>
                </a:solidFill>
                <a:latin typeface="Calibri"/>
                <a:cs typeface="Calibri"/>
              </a:rPr>
              <a:t>individuálneho</a:t>
            </a:r>
            <a:r>
              <a:rPr lang="en-US" sz="2333" dirty="0">
                <a:solidFill>
                  <a:srgbClr val="2A2768"/>
                </a:solidFill>
                <a:latin typeface="Calibri"/>
                <a:cs typeface="Calibri"/>
              </a:rPr>
              <a:t> </a:t>
            </a:r>
            <a:r>
              <a:rPr lang="en-US" sz="2333" dirty="0" err="1">
                <a:solidFill>
                  <a:srgbClr val="2A2768"/>
                </a:solidFill>
                <a:latin typeface="Calibri"/>
                <a:cs typeface="Calibri"/>
              </a:rPr>
              <a:t>kognitívneho</a:t>
            </a:r>
            <a:r>
              <a:rPr lang="en-US" sz="2333" dirty="0">
                <a:solidFill>
                  <a:srgbClr val="2A2768"/>
                </a:solidFill>
                <a:latin typeface="Calibri"/>
                <a:cs typeface="Calibri"/>
              </a:rPr>
              <a:t> </a:t>
            </a:r>
            <a:r>
              <a:rPr lang="en-US" sz="2333" dirty="0" err="1">
                <a:solidFill>
                  <a:srgbClr val="2A2768"/>
                </a:solidFill>
                <a:latin typeface="Calibri"/>
                <a:cs typeface="Calibri"/>
              </a:rPr>
              <a:t>potenciálu</a:t>
            </a:r>
            <a:r>
              <a:rPr lang="en-US" sz="2333" dirty="0">
                <a:solidFill>
                  <a:srgbClr val="2A2768"/>
                </a:solidFill>
                <a:latin typeface="Calibri"/>
                <a:cs typeface="Calibri"/>
              </a:rPr>
              <a:t> </a:t>
            </a:r>
            <a:r>
              <a:rPr lang="en-US" sz="2333" dirty="0" err="1">
                <a:solidFill>
                  <a:srgbClr val="2A2768"/>
                </a:solidFill>
                <a:latin typeface="Calibri"/>
                <a:cs typeface="Calibri"/>
              </a:rPr>
              <a:t>dieťaťa</a:t>
            </a:r>
            <a:r>
              <a:rPr lang="en-US" sz="2333" dirty="0">
                <a:solidFill>
                  <a:srgbClr val="2A2768"/>
                </a:solidFill>
                <a:latin typeface="Calibri"/>
                <a:cs typeface="Calibri"/>
              </a:rPr>
              <a:t> </a:t>
            </a:r>
            <a:r>
              <a:rPr lang="en-US" sz="2333" dirty="0" err="1">
                <a:solidFill>
                  <a:srgbClr val="2A2768"/>
                </a:solidFill>
                <a:latin typeface="Calibri"/>
                <a:cs typeface="Calibri"/>
              </a:rPr>
              <a:t>alebo</a:t>
            </a:r>
            <a:r>
              <a:rPr lang="en-US" sz="2333" dirty="0">
                <a:solidFill>
                  <a:srgbClr val="2A2768"/>
                </a:solidFill>
                <a:latin typeface="Calibri"/>
                <a:cs typeface="Calibri"/>
              </a:rPr>
              <a:t> </a:t>
            </a:r>
            <a:r>
              <a:rPr lang="en-US" sz="2333" dirty="0" err="1">
                <a:solidFill>
                  <a:srgbClr val="2A2768"/>
                </a:solidFill>
                <a:latin typeface="Calibri"/>
                <a:cs typeface="Calibri"/>
              </a:rPr>
              <a:t>žiaka</a:t>
            </a:r>
            <a:endParaRPr lang="en-US" sz="2333" dirty="0">
              <a:solidFill>
                <a:srgbClr val="2A2768"/>
              </a:solidFill>
              <a:latin typeface="Calibri"/>
              <a:cs typeface="Calibri"/>
            </a:endParaRPr>
          </a:p>
          <a:p>
            <a:pPr>
              <a:lnSpc>
                <a:spcPts val="2000"/>
              </a:lnSpc>
            </a:pPr>
            <a:endParaRPr lang="en-US" sz="2333" dirty="0">
              <a:solidFill>
                <a:srgbClr val="2A2768"/>
              </a:solidFill>
              <a:latin typeface="Calibri"/>
              <a:cs typeface="Calibri"/>
            </a:endParaRPr>
          </a:p>
          <a:p>
            <a:pPr>
              <a:lnSpc>
                <a:spcPts val="2000"/>
              </a:lnSpc>
            </a:pPr>
            <a:r>
              <a:rPr lang="en-US" sz="2333" b="1" dirty="0">
                <a:solidFill>
                  <a:srgbClr val="2A2768"/>
                </a:solidFill>
                <a:latin typeface="Calibri"/>
                <a:cs typeface="Calibri"/>
              </a:rPr>
              <a:t>j) </a:t>
            </a:r>
            <a:r>
              <a:rPr lang="en-US" sz="2333" dirty="0" err="1">
                <a:solidFill>
                  <a:srgbClr val="2A2768"/>
                </a:solidFill>
                <a:latin typeface="Calibri"/>
                <a:cs typeface="Calibri"/>
              </a:rPr>
              <a:t>činnosť</a:t>
            </a:r>
            <a:r>
              <a:rPr lang="en-US" sz="2333" dirty="0">
                <a:solidFill>
                  <a:srgbClr val="2A2768"/>
                </a:solidFill>
                <a:latin typeface="Calibri"/>
                <a:cs typeface="Calibri"/>
              </a:rPr>
              <a:t> </a:t>
            </a:r>
            <a:r>
              <a:rPr lang="en-US" sz="2333" dirty="0" err="1">
                <a:solidFill>
                  <a:srgbClr val="2A2768"/>
                </a:solidFill>
                <a:latin typeface="Calibri"/>
                <a:cs typeface="Calibri"/>
              </a:rPr>
              <a:t>na</a:t>
            </a:r>
            <a:r>
              <a:rPr lang="en-US" sz="2333" dirty="0">
                <a:solidFill>
                  <a:srgbClr val="2A2768"/>
                </a:solidFill>
                <a:latin typeface="Calibri"/>
                <a:cs typeface="Calibri"/>
              </a:rPr>
              <a:t> </a:t>
            </a:r>
            <a:r>
              <a:rPr lang="en-US" sz="2333" dirty="0" err="1">
                <a:solidFill>
                  <a:srgbClr val="2A2768"/>
                </a:solidFill>
                <a:latin typeface="Calibri"/>
                <a:cs typeface="Calibri"/>
              </a:rPr>
              <a:t>podporu</a:t>
            </a:r>
            <a:r>
              <a:rPr lang="en-US" sz="2333" dirty="0">
                <a:solidFill>
                  <a:srgbClr val="2A2768"/>
                </a:solidFill>
                <a:latin typeface="Calibri"/>
                <a:cs typeface="Calibri"/>
              </a:rPr>
              <a:t> </a:t>
            </a:r>
            <a:r>
              <a:rPr lang="en-US" sz="2333" dirty="0" err="1">
                <a:solidFill>
                  <a:srgbClr val="2A2768"/>
                </a:solidFill>
                <a:latin typeface="Calibri"/>
                <a:cs typeface="Calibri"/>
              </a:rPr>
              <a:t>sociálneho</a:t>
            </a:r>
            <a:r>
              <a:rPr lang="en-US" sz="2333" dirty="0">
                <a:solidFill>
                  <a:srgbClr val="2A2768"/>
                </a:solidFill>
                <a:latin typeface="Calibri"/>
                <a:cs typeface="Calibri"/>
              </a:rPr>
              <a:t> </a:t>
            </a:r>
            <a:r>
              <a:rPr lang="en-US" sz="2333" dirty="0" err="1">
                <a:solidFill>
                  <a:srgbClr val="2A2768"/>
                </a:solidFill>
                <a:latin typeface="Calibri"/>
                <a:cs typeface="Calibri"/>
              </a:rPr>
              <a:t>zaradenia</a:t>
            </a:r>
            <a:endParaRPr lang="sk-SK" sz="2333" dirty="0">
              <a:solidFill>
                <a:srgbClr val="2A2768"/>
              </a:solidFill>
              <a:latin typeface="Calibri"/>
              <a:cs typeface="Calibri"/>
            </a:endParaRPr>
          </a:p>
          <a:p>
            <a:pPr>
              <a:lnSpc>
                <a:spcPts val="2000"/>
              </a:lnSpc>
            </a:pPr>
            <a:endParaRPr lang="sk-SK" sz="2333" dirty="0">
              <a:solidFill>
                <a:srgbClr val="2A2768"/>
              </a:solidFill>
              <a:latin typeface="Calibri"/>
              <a:cs typeface="Calibri"/>
            </a:endParaRPr>
          </a:p>
          <a:p>
            <a:pPr>
              <a:lnSpc>
                <a:spcPts val="2000"/>
              </a:lnSpc>
            </a:pPr>
            <a:r>
              <a:rPr lang="en-US" sz="2400" b="1" dirty="0">
                <a:solidFill>
                  <a:srgbClr val="2A2768"/>
                </a:solidFill>
                <a:latin typeface="Calibri" panose="020F0502020204030204" pitchFamily="34" charset="0"/>
              </a:rPr>
              <a:t>k) </a:t>
            </a:r>
            <a:r>
              <a:rPr lang="en-US" sz="2400" dirty="0" err="1">
                <a:solidFill>
                  <a:srgbClr val="2A2768"/>
                </a:solidFill>
                <a:latin typeface="Calibri" panose="020F0502020204030204" pitchFamily="34" charset="0"/>
              </a:rPr>
              <a:t>činnosť</a:t>
            </a:r>
            <a:r>
              <a:rPr lang="en-US" sz="2400" dirty="0">
                <a:solidFill>
                  <a:srgbClr val="2A2768"/>
                </a:solidFill>
                <a:latin typeface="Calibri" panose="020F0502020204030204" pitchFamily="34" charset="0"/>
              </a:rPr>
              <a:t> </a:t>
            </a:r>
            <a:r>
              <a:rPr lang="en-US" sz="2400" dirty="0" err="1">
                <a:solidFill>
                  <a:srgbClr val="2A2768"/>
                </a:solidFill>
                <a:latin typeface="Calibri" panose="020F0502020204030204" pitchFamily="34" charset="0"/>
              </a:rPr>
              <a:t>na</a:t>
            </a:r>
            <a:r>
              <a:rPr lang="en-US" sz="2400" dirty="0">
                <a:solidFill>
                  <a:srgbClr val="2A2768"/>
                </a:solidFill>
                <a:latin typeface="Calibri" panose="020F0502020204030204" pitchFamily="34" charset="0"/>
              </a:rPr>
              <a:t> </a:t>
            </a:r>
            <a:r>
              <a:rPr lang="en-US" sz="2400" dirty="0" err="1">
                <a:solidFill>
                  <a:srgbClr val="2A2768"/>
                </a:solidFill>
                <a:latin typeface="Calibri" panose="020F0502020204030204" pitchFamily="34" charset="0"/>
              </a:rPr>
              <a:t>podporu</a:t>
            </a:r>
            <a:r>
              <a:rPr lang="en-US" sz="2400" dirty="0">
                <a:solidFill>
                  <a:srgbClr val="2A2768"/>
                </a:solidFill>
                <a:latin typeface="Calibri" panose="020F0502020204030204" pitchFamily="34" charset="0"/>
              </a:rPr>
              <a:t> </a:t>
            </a:r>
            <a:r>
              <a:rPr lang="en-US" sz="2400" dirty="0" err="1">
                <a:solidFill>
                  <a:srgbClr val="2A2768"/>
                </a:solidFill>
                <a:latin typeface="Calibri" panose="020F0502020204030204" pitchFamily="34" charset="0"/>
              </a:rPr>
              <a:t>predchádzania</a:t>
            </a:r>
            <a:r>
              <a:rPr lang="en-US" sz="2400" dirty="0">
                <a:solidFill>
                  <a:srgbClr val="2A2768"/>
                </a:solidFill>
                <a:latin typeface="Calibri" panose="020F0502020204030204" pitchFamily="34" charset="0"/>
              </a:rPr>
              <a:t> </a:t>
            </a:r>
            <a:r>
              <a:rPr lang="en-US" sz="2400" dirty="0" err="1">
                <a:solidFill>
                  <a:srgbClr val="2A2768"/>
                </a:solidFill>
                <a:latin typeface="Calibri" panose="020F0502020204030204" pitchFamily="34" charset="0"/>
              </a:rPr>
              <a:t>ukončenia</a:t>
            </a:r>
            <a:r>
              <a:rPr lang="en-US" sz="2400" dirty="0">
                <a:solidFill>
                  <a:srgbClr val="2A2768"/>
                </a:solidFill>
                <a:latin typeface="Calibri" panose="020F0502020204030204" pitchFamily="34" charset="0"/>
              </a:rPr>
              <a:t> </a:t>
            </a:r>
            <a:r>
              <a:rPr lang="en-US" sz="2400" dirty="0" err="1">
                <a:solidFill>
                  <a:srgbClr val="2A2768"/>
                </a:solidFill>
                <a:latin typeface="Calibri" panose="020F0502020204030204" pitchFamily="34" charset="0"/>
              </a:rPr>
              <a:t>školskej</a:t>
            </a:r>
            <a:r>
              <a:rPr lang="en-US" sz="2400" dirty="0">
                <a:solidFill>
                  <a:srgbClr val="2A2768"/>
                </a:solidFill>
                <a:latin typeface="Calibri" panose="020F0502020204030204" pitchFamily="34" charset="0"/>
              </a:rPr>
              <a:t> </a:t>
            </a:r>
            <a:endParaRPr lang="sk-SK" sz="2400" dirty="0">
              <a:solidFill>
                <a:srgbClr val="2A2768"/>
              </a:solidFill>
              <a:latin typeface="Calibri" panose="020F0502020204030204" pitchFamily="34" charset="0"/>
            </a:endParaRPr>
          </a:p>
          <a:p>
            <a:pPr>
              <a:lnSpc>
                <a:spcPts val="2000"/>
              </a:lnSpc>
            </a:pPr>
            <a:r>
              <a:rPr lang="en-US" sz="2400" dirty="0" err="1">
                <a:solidFill>
                  <a:srgbClr val="2A2768"/>
                </a:solidFill>
                <a:latin typeface="Calibri" panose="020F0502020204030204" pitchFamily="34" charset="0"/>
              </a:rPr>
              <a:t>dochádzky</a:t>
            </a:r>
            <a:r>
              <a:rPr lang="en-US" sz="2400" dirty="0">
                <a:solidFill>
                  <a:srgbClr val="2A2768"/>
                </a:solidFill>
                <a:latin typeface="Calibri" panose="020F0502020204030204" pitchFamily="34" charset="0"/>
              </a:rPr>
              <a:t> v </a:t>
            </a:r>
            <a:r>
              <a:rPr lang="en-US" sz="2400" dirty="0" err="1">
                <a:solidFill>
                  <a:srgbClr val="2A2768"/>
                </a:solidFill>
                <a:latin typeface="Calibri" panose="020F0502020204030204" pitchFamily="34" charset="0"/>
              </a:rPr>
              <a:t>nižšom</a:t>
            </a:r>
            <a:r>
              <a:rPr lang="en-US" sz="2400" dirty="0">
                <a:solidFill>
                  <a:srgbClr val="2A2768"/>
                </a:solidFill>
                <a:latin typeface="Calibri" panose="020F0502020204030204" pitchFamily="34" charset="0"/>
              </a:rPr>
              <a:t> </a:t>
            </a:r>
            <a:r>
              <a:rPr lang="en-US" sz="2400" dirty="0" err="1">
                <a:solidFill>
                  <a:srgbClr val="2A2768"/>
                </a:solidFill>
                <a:latin typeface="Calibri" panose="020F0502020204030204" pitchFamily="34" charset="0"/>
              </a:rPr>
              <a:t>ako</a:t>
            </a:r>
            <a:r>
              <a:rPr lang="en-US" sz="2400" dirty="0">
                <a:solidFill>
                  <a:srgbClr val="2A2768"/>
                </a:solidFill>
                <a:latin typeface="Calibri" panose="020F0502020204030204" pitchFamily="34" charset="0"/>
              </a:rPr>
              <a:t> </a:t>
            </a:r>
            <a:r>
              <a:rPr lang="en-US" sz="2400" dirty="0" err="1">
                <a:solidFill>
                  <a:srgbClr val="2A2768"/>
                </a:solidFill>
                <a:latin typeface="Calibri" panose="020F0502020204030204" pitchFamily="34" charset="0"/>
              </a:rPr>
              <a:t>poslednom</a:t>
            </a:r>
            <a:r>
              <a:rPr lang="en-US" sz="2400" dirty="0">
                <a:solidFill>
                  <a:srgbClr val="2A2768"/>
                </a:solidFill>
                <a:latin typeface="Calibri" panose="020F0502020204030204" pitchFamily="34" charset="0"/>
              </a:rPr>
              <a:t> </a:t>
            </a:r>
            <a:r>
              <a:rPr lang="en-US" sz="2400" dirty="0" err="1">
                <a:solidFill>
                  <a:srgbClr val="2A2768"/>
                </a:solidFill>
                <a:latin typeface="Calibri" panose="020F0502020204030204" pitchFamily="34" charset="0"/>
              </a:rPr>
              <a:t>ročníku</a:t>
            </a:r>
            <a:r>
              <a:rPr lang="en-US" sz="2400" dirty="0">
                <a:solidFill>
                  <a:srgbClr val="2A2768"/>
                </a:solidFill>
                <a:latin typeface="Calibri" panose="020F0502020204030204" pitchFamily="34" charset="0"/>
              </a:rPr>
              <a:t> </a:t>
            </a:r>
            <a:r>
              <a:rPr lang="en-US" sz="2400" dirty="0" err="1">
                <a:solidFill>
                  <a:srgbClr val="2A2768"/>
                </a:solidFill>
                <a:latin typeface="Calibri" panose="020F0502020204030204" pitchFamily="34" charset="0"/>
              </a:rPr>
              <a:t>základnej</a:t>
            </a:r>
            <a:r>
              <a:rPr lang="en-US" sz="2400" dirty="0">
                <a:solidFill>
                  <a:srgbClr val="2A2768"/>
                </a:solidFill>
                <a:latin typeface="Calibri" panose="020F0502020204030204" pitchFamily="34" charset="0"/>
              </a:rPr>
              <a:t> </a:t>
            </a:r>
            <a:r>
              <a:rPr lang="en-US" sz="2400" dirty="0" err="1">
                <a:solidFill>
                  <a:srgbClr val="2A2768"/>
                </a:solidFill>
                <a:latin typeface="Calibri" panose="020F0502020204030204" pitchFamily="34" charset="0"/>
              </a:rPr>
              <a:t>školy</a:t>
            </a:r>
            <a:r>
              <a:rPr lang="en-US" sz="2400" dirty="0">
                <a:solidFill>
                  <a:srgbClr val="2A2768"/>
                </a:solidFill>
                <a:latin typeface="Calibri" panose="020F0502020204030204" pitchFamily="34" charset="0"/>
              </a:rPr>
              <a:t> </a:t>
            </a:r>
            <a:endParaRPr lang="sk-SK" sz="2400" dirty="0">
              <a:solidFill>
                <a:srgbClr val="2A2768"/>
              </a:solidFill>
              <a:latin typeface="Calibri" panose="020F0502020204030204" pitchFamily="34" charset="0"/>
            </a:endParaRPr>
          </a:p>
          <a:p>
            <a:pPr>
              <a:lnSpc>
                <a:spcPts val="2000"/>
              </a:lnSpc>
            </a:pPr>
            <a:r>
              <a:rPr lang="en-US" sz="2400" dirty="0" err="1">
                <a:solidFill>
                  <a:srgbClr val="2A2768"/>
                </a:solidFill>
                <a:latin typeface="Calibri" panose="020F0502020204030204" pitchFamily="34" charset="0"/>
              </a:rPr>
              <a:t>alebo</a:t>
            </a:r>
            <a:r>
              <a:rPr lang="en-US" sz="2400" dirty="0">
                <a:solidFill>
                  <a:srgbClr val="2A2768"/>
                </a:solidFill>
                <a:latin typeface="Calibri" panose="020F0502020204030204" pitchFamily="34" charset="0"/>
              </a:rPr>
              <a:t> </a:t>
            </a:r>
            <a:r>
              <a:rPr lang="en-US" sz="2400" dirty="0" err="1">
                <a:solidFill>
                  <a:srgbClr val="2A2768"/>
                </a:solidFill>
                <a:latin typeface="Calibri" panose="020F0502020204030204" pitchFamily="34" charset="0"/>
              </a:rPr>
              <a:t>strednej</a:t>
            </a:r>
            <a:r>
              <a:rPr lang="en-US" sz="2400" dirty="0">
                <a:solidFill>
                  <a:srgbClr val="2A2768"/>
                </a:solidFill>
                <a:latin typeface="Calibri" panose="020F0502020204030204" pitchFamily="34" charset="0"/>
              </a:rPr>
              <a:t> </a:t>
            </a:r>
            <a:r>
              <a:rPr lang="en-US" sz="2400" dirty="0" err="1">
                <a:solidFill>
                  <a:srgbClr val="2A2768"/>
                </a:solidFill>
                <a:latin typeface="Calibri" panose="020F0502020204030204" pitchFamily="34" charset="0"/>
              </a:rPr>
              <a:t>školy</a:t>
            </a:r>
            <a:r>
              <a:rPr lang="en-US" sz="2400" dirty="0">
                <a:solidFill>
                  <a:srgbClr val="2A2768"/>
                </a:solidFill>
                <a:latin typeface="Calibri" panose="020F0502020204030204" pitchFamily="34" charset="0"/>
              </a:rPr>
              <a:t>​</a:t>
            </a:r>
            <a:endParaRPr lang="sk-SK" sz="2333" dirty="0">
              <a:solidFill>
                <a:srgbClr val="2A2768"/>
              </a:solidFill>
              <a:latin typeface="Calibri"/>
              <a:cs typeface="Calibri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823661" y="781169"/>
            <a:ext cx="5850196" cy="3968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66"/>
              </a:lnSpc>
            </a:pPr>
            <a:r>
              <a:rPr lang="en-US" sz="4334">
                <a:solidFill>
                  <a:srgbClr val="2A2768"/>
                </a:solidFill>
                <a:latin typeface="Calibri (MS) Bold"/>
              </a:rPr>
              <a:t>PODPORNÉ OPATRENIE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2155" y="976351"/>
            <a:ext cx="3604568" cy="3018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06"/>
              </a:lnSpc>
            </a:pPr>
            <a:r>
              <a:rPr lang="en-US" sz="2667" b="1">
                <a:solidFill>
                  <a:srgbClr val="2A2768"/>
                </a:solidFill>
                <a:latin typeface="Calibri (MS)"/>
              </a:rPr>
              <a:t>ŠKOLA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96482" y="2150112"/>
            <a:ext cx="3220422" cy="1040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31063" lvl="1" indent="-165532">
              <a:lnSpc>
                <a:spcPts val="2000"/>
              </a:lnSpc>
              <a:buFont typeface="Arial"/>
              <a:buChar char="•"/>
            </a:pPr>
            <a:r>
              <a:rPr lang="en-US" sz="2333" err="1">
                <a:solidFill>
                  <a:srgbClr val="2A2768"/>
                </a:solidFill>
                <a:latin typeface="Calibri (MS)"/>
              </a:rPr>
              <a:t>učiteľ</a:t>
            </a:r>
            <a:r>
              <a:rPr lang="en-US" sz="2333">
                <a:solidFill>
                  <a:srgbClr val="002060"/>
                </a:solidFill>
                <a:latin typeface="Arial"/>
                <a:cs typeface="Arial"/>
              </a:rPr>
              <a:t>;</a:t>
            </a:r>
            <a:endParaRPr lang="en-US" sz="2333">
              <a:solidFill>
                <a:srgbClr val="2A2768"/>
              </a:solidFill>
              <a:latin typeface="Calibri (MS)"/>
              <a:cs typeface="Calibri (MS)"/>
            </a:endParaRPr>
          </a:p>
          <a:p>
            <a:pPr marL="331063" lvl="1" indent="-165532">
              <a:lnSpc>
                <a:spcPts val="2000"/>
              </a:lnSpc>
              <a:buFont typeface="Arial"/>
              <a:buChar char="•"/>
            </a:pPr>
            <a:r>
              <a:rPr lang="en-US" sz="2333" err="1">
                <a:solidFill>
                  <a:srgbClr val="2A2768"/>
                </a:solidFill>
                <a:latin typeface="Calibri (MS)"/>
              </a:rPr>
              <a:t>školský</a:t>
            </a:r>
            <a:r>
              <a:rPr lang="en-US" sz="2333">
                <a:solidFill>
                  <a:srgbClr val="2A2768"/>
                </a:solidFill>
                <a:latin typeface="Calibri (MS)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 (MS)"/>
              </a:rPr>
              <a:t>špeciálny</a:t>
            </a:r>
            <a:r>
              <a:rPr lang="en-US" sz="2333">
                <a:solidFill>
                  <a:srgbClr val="2A2768"/>
                </a:solidFill>
                <a:latin typeface="Calibri (MS)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 (MS)"/>
              </a:rPr>
              <a:t>pedagóg</a:t>
            </a:r>
            <a:r>
              <a:rPr lang="en-US" sz="2333">
                <a:solidFill>
                  <a:srgbClr val="2A2768"/>
                </a:solidFill>
                <a:latin typeface="Calibri (MS)"/>
              </a:rPr>
              <a:t>,</a:t>
            </a:r>
            <a:endParaRPr lang="en-US" sz="2333">
              <a:solidFill>
                <a:srgbClr val="2A2768"/>
              </a:solidFill>
              <a:latin typeface="Calibri (MS)"/>
              <a:cs typeface="Calibri (MS)"/>
            </a:endParaRPr>
          </a:p>
          <a:p>
            <a:pPr marL="331063" lvl="1" indent="-165532">
              <a:lnSpc>
                <a:spcPts val="2000"/>
              </a:lnSpc>
              <a:buFont typeface="Arial"/>
              <a:buChar char="•"/>
            </a:pPr>
            <a:r>
              <a:rPr lang="en-US" sz="2333" err="1">
                <a:solidFill>
                  <a:srgbClr val="2A2768"/>
                </a:solidFill>
                <a:latin typeface="Calibri (MS)"/>
              </a:rPr>
              <a:t>odborný</a:t>
            </a:r>
            <a:r>
              <a:rPr lang="en-US" sz="2333">
                <a:solidFill>
                  <a:srgbClr val="2A2768"/>
                </a:solidFill>
                <a:latin typeface="Calibri (MS)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 (MS)"/>
              </a:rPr>
              <a:t>zamestnanec</a:t>
            </a:r>
            <a:r>
              <a:rPr lang="en-US" sz="2333">
                <a:solidFill>
                  <a:srgbClr val="2A2768"/>
                </a:solidFill>
                <a:latin typeface="Calibri (MS)"/>
              </a:rPr>
              <a:t>.</a:t>
            </a:r>
            <a:endParaRPr lang="en-US" sz="2333">
              <a:solidFill>
                <a:srgbClr val="2A2768"/>
              </a:solidFill>
              <a:latin typeface="Calibri (MS)"/>
              <a:cs typeface="Calibri (MS)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5408" y="3929321"/>
            <a:ext cx="3400659" cy="8661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99"/>
              </a:lnSpc>
            </a:pPr>
            <a:r>
              <a:rPr lang="en-US" sz="2667" b="1">
                <a:solidFill>
                  <a:srgbClr val="2A2768"/>
                </a:solidFill>
                <a:latin typeface="Calibri (MS)"/>
              </a:rPr>
              <a:t>ZARIADENIE PORADENSTVA  </a:t>
            </a:r>
          </a:p>
          <a:p>
            <a:pPr algn="ctr">
              <a:lnSpc>
                <a:spcPts val="2199"/>
              </a:lnSpc>
            </a:pPr>
            <a:r>
              <a:rPr lang="en-US" sz="2667" b="1">
                <a:solidFill>
                  <a:srgbClr val="2A2768"/>
                </a:solidFill>
                <a:latin typeface="Calibri (MS)"/>
              </a:rPr>
              <a:t> A PREVENCIE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14108" y="1278229"/>
            <a:ext cx="3257701" cy="7843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00"/>
              </a:lnSpc>
            </a:pPr>
            <a:r>
              <a:rPr lang="sk-SK" sz="2333">
                <a:solidFill>
                  <a:srgbClr val="2A2768"/>
                </a:solidFill>
                <a:latin typeface="Calibri (MS)"/>
              </a:rPr>
              <a:t>Podporná úroveň </a:t>
            </a:r>
            <a:r>
              <a:rPr lang="en-US" sz="2333">
                <a:solidFill>
                  <a:srgbClr val="2A2768"/>
                </a:solidFill>
                <a:latin typeface="Calibri (MS)"/>
              </a:rPr>
              <a:t>1. </a:t>
            </a:r>
            <a:r>
              <a:rPr lang="sk-SK" sz="2333">
                <a:solidFill>
                  <a:srgbClr val="2A2768"/>
                </a:solidFill>
                <a:latin typeface="Calibri (MS)"/>
              </a:rPr>
              <a:t>a</a:t>
            </a:r>
            <a:r>
              <a:rPr lang="en-US" sz="2333">
                <a:solidFill>
                  <a:srgbClr val="2A2768"/>
                </a:solidFill>
                <a:latin typeface="Calibri (MS)"/>
              </a:rPr>
              <a:t> 2. </a:t>
            </a:r>
            <a:r>
              <a:rPr lang="en-US" sz="2333" err="1">
                <a:solidFill>
                  <a:srgbClr val="2A2768"/>
                </a:solidFill>
                <a:latin typeface="Calibri (MS)"/>
              </a:rPr>
              <a:t>stup</a:t>
            </a:r>
            <a:r>
              <a:rPr lang="sk-SK" sz="2333" err="1">
                <a:solidFill>
                  <a:srgbClr val="2A2768"/>
                </a:solidFill>
                <a:latin typeface="Calibri (MS)"/>
              </a:rPr>
              <a:t>ňa</a:t>
            </a:r>
            <a:r>
              <a:rPr lang="sk-SK" sz="2333">
                <a:solidFill>
                  <a:srgbClr val="2A2768"/>
                </a:solidFill>
                <a:latin typeface="Calibri (MS)"/>
              </a:rPr>
              <a:t> </a:t>
            </a:r>
            <a:r>
              <a:rPr lang="en-US" sz="2333">
                <a:solidFill>
                  <a:srgbClr val="2A2768"/>
                </a:solidFill>
                <a:latin typeface="Calibri (MS)"/>
              </a:rPr>
              <a:t>v </a:t>
            </a:r>
            <a:r>
              <a:rPr lang="en-US" sz="2333" err="1">
                <a:solidFill>
                  <a:srgbClr val="2A2768"/>
                </a:solidFill>
                <a:latin typeface="Calibri (MS)"/>
              </a:rPr>
              <a:t>systéme</a:t>
            </a:r>
            <a:r>
              <a:rPr lang="sk-SK" sz="2333">
                <a:solidFill>
                  <a:srgbClr val="2A2768"/>
                </a:solidFill>
                <a:latin typeface="Calibri (MS)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 (MS)"/>
              </a:rPr>
              <a:t>poradenstva</a:t>
            </a:r>
            <a:r>
              <a:rPr lang="en-US" sz="2333">
                <a:solidFill>
                  <a:srgbClr val="2A2768"/>
                </a:solidFill>
                <a:latin typeface="Calibri (MS)"/>
              </a:rPr>
              <a:t> a </a:t>
            </a:r>
            <a:r>
              <a:rPr lang="en-US" sz="2333" err="1">
                <a:solidFill>
                  <a:srgbClr val="2A2768"/>
                </a:solidFill>
                <a:latin typeface="Calibri (MS)"/>
              </a:rPr>
              <a:t>prevencie</a:t>
            </a:r>
            <a:r>
              <a:rPr lang="en-US" sz="2333">
                <a:solidFill>
                  <a:srgbClr val="2A2768"/>
                </a:solidFill>
                <a:latin typeface="Calibri (MS)"/>
              </a:rPr>
              <a:t>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25934" y="4891341"/>
            <a:ext cx="3257701" cy="784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00"/>
              </a:lnSpc>
            </a:pPr>
            <a:r>
              <a:rPr lang="sk-SK" sz="2333">
                <a:solidFill>
                  <a:srgbClr val="2A2768"/>
                </a:solidFill>
                <a:latin typeface="Calibri (MS)"/>
              </a:rPr>
              <a:t>Podporná úroveň </a:t>
            </a:r>
            <a:r>
              <a:rPr lang="en-US" sz="2333">
                <a:solidFill>
                  <a:srgbClr val="2A2768"/>
                </a:solidFill>
                <a:latin typeface="Calibri (MS)"/>
              </a:rPr>
              <a:t>3. </a:t>
            </a:r>
            <a:r>
              <a:rPr lang="sk-SK" sz="2333">
                <a:solidFill>
                  <a:srgbClr val="2A2768"/>
                </a:solidFill>
                <a:latin typeface="Calibri (MS)"/>
              </a:rPr>
              <a:t>až</a:t>
            </a:r>
            <a:r>
              <a:rPr lang="en-US" sz="2333">
                <a:solidFill>
                  <a:srgbClr val="2A2768"/>
                </a:solidFill>
                <a:latin typeface="Calibri (MS)"/>
              </a:rPr>
              <a:t> 5. </a:t>
            </a:r>
            <a:r>
              <a:rPr lang="en-US" sz="2333" err="1">
                <a:solidFill>
                  <a:srgbClr val="2A2768"/>
                </a:solidFill>
                <a:latin typeface="Calibri (MS)"/>
              </a:rPr>
              <a:t>stup</a:t>
            </a:r>
            <a:r>
              <a:rPr lang="sk-SK" sz="2333" err="1">
                <a:solidFill>
                  <a:srgbClr val="2A2768"/>
                </a:solidFill>
                <a:latin typeface="Calibri (MS)"/>
              </a:rPr>
              <a:t>ňa</a:t>
            </a:r>
            <a:r>
              <a:rPr lang="en-US" sz="2333">
                <a:solidFill>
                  <a:srgbClr val="2A2768"/>
                </a:solidFill>
                <a:latin typeface="Calibri (MS)"/>
              </a:rPr>
              <a:t> v </a:t>
            </a:r>
            <a:r>
              <a:rPr lang="en-US" sz="2333" err="1">
                <a:solidFill>
                  <a:srgbClr val="2A2768"/>
                </a:solidFill>
                <a:latin typeface="Calibri (MS)"/>
              </a:rPr>
              <a:t>systéme</a:t>
            </a:r>
            <a:r>
              <a:rPr lang="en-US" sz="2333">
                <a:solidFill>
                  <a:srgbClr val="2A2768"/>
                </a:solidFill>
                <a:latin typeface="Calibri (MS)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 (MS)"/>
              </a:rPr>
              <a:t>poradenstva</a:t>
            </a:r>
            <a:r>
              <a:rPr lang="en-US" sz="2333">
                <a:solidFill>
                  <a:srgbClr val="2A2768"/>
                </a:solidFill>
                <a:latin typeface="Calibri (MS)"/>
              </a:rPr>
              <a:t> a </a:t>
            </a:r>
            <a:r>
              <a:rPr lang="en-US" sz="2333" err="1">
                <a:solidFill>
                  <a:srgbClr val="2A2768"/>
                </a:solidFill>
                <a:latin typeface="Calibri (MS)"/>
              </a:rPr>
              <a:t>prevencie</a:t>
            </a:r>
            <a:r>
              <a:rPr lang="en-US" sz="2333">
                <a:solidFill>
                  <a:srgbClr val="2A2768"/>
                </a:solidFill>
                <a:latin typeface="Calibri (MS)"/>
              </a:rPr>
              <a:t>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96482" y="5911139"/>
            <a:ext cx="3220422" cy="242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31064" lvl="1" indent="-165532">
              <a:lnSpc>
                <a:spcPts val="1687"/>
              </a:lnSpc>
              <a:buFont typeface="Arial"/>
              <a:buChar char="•"/>
            </a:pPr>
            <a:r>
              <a:rPr lang="en-US" sz="2333" err="1">
                <a:solidFill>
                  <a:srgbClr val="2A2768"/>
                </a:solidFill>
                <a:latin typeface="Calibri (MS)"/>
              </a:rPr>
              <a:t>odborný</a:t>
            </a:r>
            <a:r>
              <a:rPr lang="en-US" sz="2333">
                <a:solidFill>
                  <a:srgbClr val="2A2768"/>
                </a:solidFill>
                <a:latin typeface="Calibri (MS)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 (MS)"/>
              </a:rPr>
              <a:t>zamestnanec</a:t>
            </a:r>
            <a:r>
              <a:rPr lang="en-US" sz="2333">
                <a:solidFill>
                  <a:srgbClr val="2A2768"/>
                </a:solidFill>
                <a:latin typeface="Calibri (MS)"/>
              </a:rPr>
              <a:t>.</a:t>
            </a:r>
          </a:p>
        </p:txBody>
      </p:sp>
      <p:sp>
        <p:nvSpPr>
          <p:cNvPr id="18" name="Freeform 2">
            <a:extLst>
              <a:ext uri="{FF2B5EF4-FFF2-40B4-BE49-F238E27FC236}">
                <a16:creationId xmlns:a16="http://schemas.microsoft.com/office/drawing/2014/main" id="{7E8D44C9-717F-51AD-6ECA-69D48781AB68}"/>
              </a:ext>
            </a:extLst>
          </p:cNvPr>
          <p:cNvSpPr/>
          <p:nvPr/>
        </p:nvSpPr>
        <p:spPr>
          <a:xfrm>
            <a:off x="3623429" y="-83900"/>
            <a:ext cx="48000" cy="6941900"/>
          </a:xfrm>
          <a:custGeom>
            <a:avLst/>
            <a:gdLst/>
            <a:ahLst/>
            <a:cxnLst/>
            <a:rect l="l" t="t" r="r" b="b"/>
            <a:pathLst>
              <a:path w="4276691" h="10412850">
                <a:moveTo>
                  <a:pt x="0" y="0"/>
                </a:moveTo>
                <a:lnTo>
                  <a:pt x="4276690" y="0"/>
                </a:lnTo>
                <a:lnTo>
                  <a:pt x="4276690" y="10412850"/>
                </a:lnTo>
                <a:lnTo>
                  <a:pt x="0" y="104128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sz="1200"/>
          </a:p>
        </p:txBody>
      </p:sp>
    </p:spTree>
    <p:extLst>
      <p:ext uri="{BB962C8B-B14F-4D97-AF65-F5344CB8AC3E}">
        <p14:creationId xmlns:p14="http://schemas.microsoft.com/office/powerpoint/2010/main" val="188176540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04498" y="623576"/>
            <a:ext cx="8769186" cy="6506363"/>
            <a:chOff x="0" y="0"/>
            <a:chExt cx="12351746" cy="10960221"/>
          </a:xfrm>
        </p:grpSpPr>
        <p:sp>
          <p:nvSpPr>
            <p:cNvPr id="3" name="Freeform 3"/>
            <p:cNvSpPr/>
            <p:nvPr/>
          </p:nvSpPr>
          <p:spPr>
            <a:xfrm>
              <a:off x="161087" y="1414012"/>
              <a:ext cx="12190659" cy="9546209"/>
            </a:xfrm>
            <a:custGeom>
              <a:avLst/>
              <a:gdLst/>
              <a:ahLst/>
              <a:cxnLst/>
              <a:rect l="l" t="t" r="r" b="b"/>
              <a:pathLst>
                <a:path w="12190659" h="9546209">
                  <a:moveTo>
                    <a:pt x="0" y="0"/>
                  </a:moveTo>
                  <a:lnTo>
                    <a:pt x="12190660" y="0"/>
                  </a:lnTo>
                  <a:lnTo>
                    <a:pt x="12190660" y="9546209"/>
                  </a:lnTo>
                  <a:lnTo>
                    <a:pt x="0" y="95462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 sz="1200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2306720" cy="9622409"/>
            </a:xfrm>
            <a:custGeom>
              <a:avLst/>
              <a:gdLst/>
              <a:ahLst/>
              <a:cxnLst/>
              <a:rect l="l" t="t" r="r" b="b"/>
              <a:pathLst>
                <a:path w="12306720" h="9622409">
                  <a:moveTo>
                    <a:pt x="58030" y="0"/>
                  </a:moveTo>
                  <a:lnTo>
                    <a:pt x="12248690" y="0"/>
                  </a:lnTo>
                  <a:cubicBezTo>
                    <a:pt x="12280799" y="0"/>
                    <a:pt x="12306720" y="17018"/>
                    <a:pt x="12306720" y="38100"/>
                  </a:cubicBezTo>
                  <a:lnTo>
                    <a:pt x="12306720" y="9584309"/>
                  </a:lnTo>
                  <a:cubicBezTo>
                    <a:pt x="12306720" y="9605390"/>
                    <a:pt x="12280799" y="9622409"/>
                    <a:pt x="12248690" y="9622409"/>
                  </a:cubicBezTo>
                  <a:lnTo>
                    <a:pt x="58030" y="9622409"/>
                  </a:lnTo>
                  <a:cubicBezTo>
                    <a:pt x="25920" y="9622409"/>
                    <a:pt x="0" y="9605390"/>
                    <a:pt x="0" y="9584309"/>
                  </a:cubicBezTo>
                  <a:lnTo>
                    <a:pt x="0" y="38100"/>
                  </a:lnTo>
                  <a:cubicBezTo>
                    <a:pt x="0" y="17018"/>
                    <a:pt x="25920" y="0"/>
                    <a:pt x="58030" y="0"/>
                  </a:cubicBezTo>
                  <a:moveTo>
                    <a:pt x="58030" y="76200"/>
                  </a:moveTo>
                  <a:lnTo>
                    <a:pt x="58030" y="38100"/>
                  </a:lnTo>
                  <a:lnTo>
                    <a:pt x="116061" y="38100"/>
                  </a:lnTo>
                  <a:lnTo>
                    <a:pt x="116061" y="9584309"/>
                  </a:lnTo>
                  <a:lnTo>
                    <a:pt x="58030" y="9584309"/>
                  </a:lnTo>
                  <a:lnTo>
                    <a:pt x="58030" y="9546209"/>
                  </a:lnTo>
                  <a:lnTo>
                    <a:pt x="12248690" y="9546209"/>
                  </a:lnTo>
                  <a:lnTo>
                    <a:pt x="12248690" y="9584309"/>
                  </a:lnTo>
                  <a:lnTo>
                    <a:pt x="12190659" y="9584309"/>
                  </a:lnTo>
                  <a:lnTo>
                    <a:pt x="12190659" y="38100"/>
                  </a:lnTo>
                  <a:lnTo>
                    <a:pt x="12248690" y="38100"/>
                  </a:lnTo>
                  <a:lnTo>
                    <a:pt x="12248690" y="76200"/>
                  </a:lnTo>
                  <a:lnTo>
                    <a:pt x="58030" y="762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6" name="Freeform 6"/>
          <p:cNvSpPr/>
          <p:nvPr/>
        </p:nvSpPr>
        <p:spPr>
          <a:xfrm>
            <a:off x="554683" y="3540686"/>
            <a:ext cx="1741760" cy="2373779"/>
          </a:xfrm>
          <a:custGeom>
            <a:avLst/>
            <a:gdLst/>
            <a:ahLst/>
            <a:cxnLst/>
            <a:rect l="l" t="t" r="r" b="b"/>
            <a:pathLst>
              <a:path w="2612640" h="3560668">
                <a:moveTo>
                  <a:pt x="0" y="0"/>
                </a:moveTo>
                <a:lnTo>
                  <a:pt x="2612640" y="0"/>
                </a:lnTo>
                <a:lnTo>
                  <a:pt x="2612640" y="3560667"/>
                </a:lnTo>
                <a:lnTo>
                  <a:pt x="0" y="35606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sz="1200"/>
          </a:p>
        </p:txBody>
      </p:sp>
      <p:sp>
        <p:nvSpPr>
          <p:cNvPr id="7" name="TextBox 7"/>
          <p:cNvSpPr txBox="1"/>
          <p:nvPr/>
        </p:nvSpPr>
        <p:spPr>
          <a:xfrm>
            <a:off x="4321005" y="1716018"/>
            <a:ext cx="6386764" cy="10822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94320" lvl="1">
              <a:lnSpc>
                <a:spcPts val="2800"/>
              </a:lnSpc>
            </a:pPr>
            <a:r>
              <a:rPr lang="en-US" sz="2667" dirty="0" err="1">
                <a:solidFill>
                  <a:srgbClr val="002060"/>
                </a:solidFill>
                <a:latin typeface="Calibri (MS) Bold"/>
              </a:rPr>
              <a:t>pracovné</a:t>
            </a:r>
            <a:r>
              <a:rPr lang="en-US" sz="2667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libri (MS) Bold"/>
              </a:rPr>
              <a:t>pozície</a:t>
            </a:r>
            <a:r>
              <a:rPr lang="en-US" sz="2667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libri (MS) Bold"/>
              </a:rPr>
              <a:t>na</a:t>
            </a:r>
            <a:r>
              <a:rPr lang="en-US" sz="2667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libri (MS) Bold"/>
              </a:rPr>
              <a:t>krajských</a:t>
            </a:r>
            <a:r>
              <a:rPr lang="en-US" sz="2667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libri (MS) Bold"/>
              </a:rPr>
              <a:t>pracoviskách</a:t>
            </a:r>
            <a:r>
              <a:rPr lang="en-US" sz="2667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libri (MS) Bold"/>
              </a:rPr>
              <a:t>NIVaM</a:t>
            </a:r>
            <a:r>
              <a:rPr lang="en-US" sz="2667" dirty="0">
                <a:solidFill>
                  <a:srgbClr val="002060"/>
                </a:solidFill>
                <a:latin typeface="Calibri (MS) Bold"/>
              </a:rPr>
              <a:t> pre </a:t>
            </a:r>
            <a:r>
              <a:rPr lang="en-US" sz="2667" dirty="0" err="1">
                <a:solidFill>
                  <a:srgbClr val="002060"/>
                </a:solidFill>
                <a:latin typeface="Calibri (MS) Bold"/>
              </a:rPr>
              <a:t>zavádzanie</a:t>
            </a:r>
            <a:r>
              <a:rPr lang="en-US" sz="2667" dirty="0">
                <a:solidFill>
                  <a:srgbClr val="002060"/>
                </a:solidFill>
                <a:latin typeface="Calibri (MS) Bold"/>
              </a:rPr>
              <a:t> </a:t>
            </a:r>
            <a:r>
              <a:rPr lang="en-US" sz="2667" dirty="0" err="1">
                <a:solidFill>
                  <a:srgbClr val="002060"/>
                </a:solidFill>
                <a:latin typeface="Calibri (MS) Bold"/>
              </a:rPr>
              <a:t>Katalógu</a:t>
            </a:r>
            <a:r>
              <a:rPr lang="en-US" sz="2667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libri (MS) Bold"/>
              </a:rPr>
              <a:t>podporných</a:t>
            </a:r>
            <a:r>
              <a:rPr lang="en-US" sz="2667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libri (MS) Bold"/>
              </a:rPr>
              <a:t>opatrení</a:t>
            </a:r>
            <a:r>
              <a:rPr lang="en-US" sz="2667" dirty="0">
                <a:solidFill>
                  <a:srgbClr val="002060"/>
                </a:solidFill>
                <a:latin typeface="Calibri (MS) Bold"/>
              </a:rPr>
              <a:t>:</a:t>
            </a:r>
            <a:endParaRPr lang="en-US" sz="2667" dirty="0">
              <a:solidFill>
                <a:srgbClr val="002060"/>
              </a:solidFill>
              <a:latin typeface="Calibri (MS) Bold"/>
              <a:ea typeface="Calibri"/>
              <a:cs typeface="Calibri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076216" y="1141161"/>
            <a:ext cx="1837658" cy="18979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843"/>
              </a:lnSpc>
            </a:pPr>
            <a:r>
              <a:rPr lang="en-US" sz="12367">
                <a:solidFill>
                  <a:srgbClr val="002060"/>
                </a:solidFill>
                <a:latin typeface="Calibri (MS) Bold"/>
                <a:cs typeface="Calibri (MS) Bold"/>
              </a:rPr>
              <a:t>4</a:t>
            </a:r>
            <a:endParaRPr lang="en-US" sz="12369">
              <a:solidFill>
                <a:srgbClr val="002060"/>
              </a:solidFill>
              <a:latin typeface="Calibri (MS) Bold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DA5590C2-101A-2A95-B211-ACCCDEE9C536}"/>
              </a:ext>
            </a:extLst>
          </p:cNvPr>
          <p:cNvSpPr txBox="1"/>
          <p:nvPr/>
        </p:nvSpPr>
        <p:spPr>
          <a:xfrm>
            <a:off x="4321910" y="2995411"/>
            <a:ext cx="8137535" cy="1625510"/>
          </a:xfrm>
          <a:prstGeom prst="rect">
            <a:avLst/>
          </a:prstGeom>
          <a:noFill/>
        </p:spPr>
        <p:txBody>
          <a:bodyPr wrap="square" lIns="60960" tIns="30480" rIns="60960" bIns="30480" rtlCol="0" anchor="t">
            <a:spAutoFit/>
          </a:bodyPr>
          <a:lstStyle/>
          <a:p>
            <a:pPr marL="499135" lvl="1" indent="-304815">
              <a:lnSpc>
                <a:spcPct val="150000"/>
              </a:lnSpc>
              <a:buFont typeface="Arial"/>
              <a:buChar char="•"/>
            </a:pP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krajskí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metodici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;</a:t>
            </a:r>
            <a:endParaRPr lang="en-US" sz="2333" dirty="0">
              <a:solidFill>
                <a:srgbClr val="002060"/>
              </a:solidFill>
              <a:latin typeface="Calibri (MS) Bold"/>
              <a:ea typeface="Calibri"/>
              <a:cs typeface="Calibri"/>
            </a:endParaRPr>
          </a:p>
          <a:p>
            <a:pPr marL="499135" lvl="1" indent="-304815">
              <a:lnSpc>
                <a:spcPct val="150000"/>
              </a:lnSpc>
              <a:buFont typeface="Arial"/>
              <a:buChar char="•"/>
            </a:pP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učitelia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profesijného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rozvoja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.</a:t>
            </a:r>
            <a:endParaRPr lang="en-US" sz="2333" dirty="0">
              <a:solidFill>
                <a:srgbClr val="002060"/>
              </a:solidFill>
              <a:latin typeface="Calibri (MS) Bold"/>
              <a:ea typeface="Calibri"/>
              <a:cs typeface="Calibri"/>
            </a:endParaRPr>
          </a:p>
          <a:p>
            <a:pPr marL="194320" lvl="1">
              <a:lnSpc>
                <a:spcPct val="150000"/>
              </a:lnSpc>
            </a:pPr>
            <a:endParaRPr lang="en-US" sz="2333" dirty="0">
              <a:solidFill>
                <a:srgbClr val="002060"/>
              </a:solidFill>
              <a:latin typeface="Calibri (MS) Bold"/>
              <a:ea typeface="Calibri"/>
              <a:cs typeface="Calibri"/>
            </a:endParaRP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6444780F-676F-841F-FEB3-9366270952EF}"/>
              </a:ext>
            </a:extLst>
          </p:cNvPr>
          <p:cNvSpPr/>
          <p:nvPr/>
        </p:nvSpPr>
        <p:spPr>
          <a:xfrm>
            <a:off x="17965" y="-83900"/>
            <a:ext cx="2044157" cy="6941900"/>
          </a:xfrm>
          <a:custGeom>
            <a:avLst/>
            <a:gdLst/>
            <a:ahLst/>
            <a:cxnLst/>
            <a:rect l="l" t="t" r="r" b="b"/>
            <a:pathLst>
              <a:path w="4276691" h="10412850">
                <a:moveTo>
                  <a:pt x="0" y="0"/>
                </a:moveTo>
                <a:lnTo>
                  <a:pt x="4276690" y="0"/>
                </a:lnTo>
                <a:lnTo>
                  <a:pt x="4276690" y="10412850"/>
                </a:lnTo>
                <a:lnTo>
                  <a:pt x="0" y="104128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sz="1200"/>
          </a:p>
        </p:txBody>
      </p:sp>
      <p:pic>
        <p:nvPicPr>
          <p:cNvPr id="12" name="Grafický objekt 11" descr="Deti obrys">
            <a:extLst>
              <a:ext uri="{FF2B5EF4-FFF2-40B4-BE49-F238E27FC236}">
                <a16:creationId xmlns:a16="http://schemas.microsoft.com/office/drawing/2014/main" id="{E75DD0AB-457A-79FE-7C59-51AC530C78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8909" y="4855081"/>
            <a:ext cx="1649791" cy="1649791"/>
          </a:xfrm>
          <a:prstGeom prst="rect">
            <a:avLst/>
          </a:prstGeom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29961" y="-33337"/>
            <a:ext cx="76283" cy="6921853"/>
            <a:chOff x="0" y="0"/>
            <a:chExt cx="152566" cy="13843706"/>
          </a:xfrm>
        </p:grpSpPr>
        <p:sp>
          <p:nvSpPr>
            <p:cNvPr id="3" name="Freeform 3"/>
            <p:cNvSpPr/>
            <p:nvPr/>
          </p:nvSpPr>
          <p:spPr>
            <a:xfrm>
              <a:off x="0" y="66548"/>
              <a:ext cx="152527" cy="13710540"/>
            </a:xfrm>
            <a:custGeom>
              <a:avLst/>
              <a:gdLst/>
              <a:ahLst/>
              <a:cxnLst/>
              <a:rect l="l" t="t" r="r" b="b"/>
              <a:pathLst>
                <a:path w="152527" h="13710540">
                  <a:moveTo>
                    <a:pt x="0" y="13710413"/>
                  </a:moveTo>
                  <a:lnTo>
                    <a:pt x="19177" y="0"/>
                  </a:lnTo>
                  <a:lnTo>
                    <a:pt x="152527" y="127"/>
                  </a:lnTo>
                  <a:lnTo>
                    <a:pt x="133350" y="13710540"/>
                  </a:lnTo>
                  <a:close/>
                </a:path>
              </a:pathLst>
            </a:custGeom>
            <a:solidFill>
              <a:srgbClr val="FFFFFF">
                <a:alpha val="58824"/>
              </a:srgbClr>
            </a:solid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4" name="Freeform 4"/>
          <p:cNvSpPr/>
          <p:nvPr/>
        </p:nvSpPr>
        <p:spPr>
          <a:xfrm>
            <a:off x="5171724" y="4985058"/>
            <a:ext cx="375960" cy="310144"/>
          </a:xfrm>
          <a:custGeom>
            <a:avLst/>
            <a:gdLst/>
            <a:ahLst/>
            <a:cxnLst/>
            <a:rect l="l" t="t" r="r" b="b"/>
            <a:pathLst>
              <a:path w="563940" h="465216">
                <a:moveTo>
                  <a:pt x="0" y="0"/>
                </a:moveTo>
                <a:lnTo>
                  <a:pt x="563940" y="0"/>
                </a:lnTo>
                <a:lnTo>
                  <a:pt x="563940" y="465216"/>
                </a:lnTo>
                <a:lnTo>
                  <a:pt x="0" y="4652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sz="1200"/>
          </a:p>
        </p:txBody>
      </p:sp>
      <p:sp>
        <p:nvSpPr>
          <p:cNvPr id="5" name="Freeform 5"/>
          <p:cNvSpPr/>
          <p:nvPr/>
        </p:nvSpPr>
        <p:spPr>
          <a:xfrm>
            <a:off x="5141106" y="3907776"/>
            <a:ext cx="490172" cy="490313"/>
          </a:xfrm>
          <a:custGeom>
            <a:avLst/>
            <a:gdLst/>
            <a:ahLst/>
            <a:cxnLst/>
            <a:rect l="l" t="t" r="r" b="b"/>
            <a:pathLst>
              <a:path w="735258" h="735469">
                <a:moveTo>
                  <a:pt x="0" y="0"/>
                </a:moveTo>
                <a:lnTo>
                  <a:pt x="735258" y="0"/>
                </a:lnTo>
                <a:lnTo>
                  <a:pt x="735258" y="735469"/>
                </a:lnTo>
                <a:lnTo>
                  <a:pt x="0" y="7354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sz="1200"/>
          </a:p>
        </p:txBody>
      </p:sp>
      <p:sp>
        <p:nvSpPr>
          <p:cNvPr id="6" name="Freeform 6"/>
          <p:cNvSpPr/>
          <p:nvPr/>
        </p:nvSpPr>
        <p:spPr>
          <a:xfrm>
            <a:off x="5189268" y="3056467"/>
            <a:ext cx="437107" cy="397827"/>
          </a:xfrm>
          <a:custGeom>
            <a:avLst/>
            <a:gdLst/>
            <a:ahLst/>
            <a:cxnLst/>
            <a:rect l="l" t="t" r="r" b="b"/>
            <a:pathLst>
              <a:path w="655660" h="596740">
                <a:moveTo>
                  <a:pt x="0" y="0"/>
                </a:moveTo>
                <a:lnTo>
                  <a:pt x="655660" y="0"/>
                </a:lnTo>
                <a:lnTo>
                  <a:pt x="655660" y="596740"/>
                </a:lnTo>
                <a:lnTo>
                  <a:pt x="0" y="5967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sz="1200"/>
          </a:p>
        </p:txBody>
      </p:sp>
      <p:sp>
        <p:nvSpPr>
          <p:cNvPr id="7" name="Freeform 7"/>
          <p:cNvSpPr/>
          <p:nvPr/>
        </p:nvSpPr>
        <p:spPr>
          <a:xfrm>
            <a:off x="5193459" y="5899047"/>
            <a:ext cx="332491" cy="255397"/>
          </a:xfrm>
          <a:custGeom>
            <a:avLst/>
            <a:gdLst/>
            <a:ahLst/>
            <a:cxnLst/>
            <a:rect l="l" t="t" r="r" b="b"/>
            <a:pathLst>
              <a:path w="498737" h="383096">
                <a:moveTo>
                  <a:pt x="0" y="0"/>
                </a:moveTo>
                <a:lnTo>
                  <a:pt x="498737" y="0"/>
                </a:lnTo>
                <a:lnTo>
                  <a:pt x="498737" y="383096"/>
                </a:lnTo>
                <a:lnTo>
                  <a:pt x="0" y="38309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sz="1200"/>
          </a:p>
        </p:txBody>
      </p:sp>
      <p:sp>
        <p:nvSpPr>
          <p:cNvPr id="8" name="Freeform 8"/>
          <p:cNvSpPr/>
          <p:nvPr/>
        </p:nvSpPr>
        <p:spPr>
          <a:xfrm>
            <a:off x="5135568" y="1929307"/>
            <a:ext cx="472997" cy="476848"/>
          </a:xfrm>
          <a:custGeom>
            <a:avLst/>
            <a:gdLst/>
            <a:ahLst/>
            <a:cxnLst/>
            <a:rect l="l" t="t" r="r" b="b"/>
            <a:pathLst>
              <a:path w="709496" h="715272">
                <a:moveTo>
                  <a:pt x="0" y="0"/>
                </a:moveTo>
                <a:lnTo>
                  <a:pt x="709496" y="0"/>
                </a:lnTo>
                <a:lnTo>
                  <a:pt x="709496" y="715272"/>
                </a:lnTo>
                <a:lnTo>
                  <a:pt x="0" y="71527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sz="1200"/>
          </a:p>
        </p:txBody>
      </p:sp>
      <p:sp>
        <p:nvSpPr>
          <p:cNvPr id="9" name="Freeform 9"/>
          <p:cNvSpPr/>
          <p:nvPr/>
        </p:nvSpPr>
        <p:spPr>
          <a:xfrm>
            <a:off x="3039470" y="1562798"/>
            <a:ext cx="7159234" cy="5181507"/>
          </a:xfrm>
          <a:custGeom>
            <a:avLst/>
            <a:gdLst/>
            <a:ahLst/>
            <a:cxnLst/>
            <a:rect l="l" t="t" r="r" b="b"/>
            <a:pathLst>
              <a:path w="10322672" h="7667849">
                <a:moveTo>
                  <a:pt x="0" y="0"/>
                </a:moveTo>
                <a:lnTo>
                  <a:pt x="10322672" y="0"/>
                </a:lnTo>
                <a:lnTo>
                  <a:pt x="10322672" y="7667849"/>
                </a:lnTo>
                <a:lnTo>
                  <a:pt x="0" y="766784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t="-6426" b="-6426"/>
            </a:stretch>
          </a:blipFill>
        </p:spPr>
        <p:txBody>
          <a:bodyPr/>
          <a:lstStyle/>
          <a:p>
            <a:endParaRPr lang="sk-SK" sz="1200"/>
          </a:p>
        </p:txBody>
      </p:sp>
      <p:sp>
        <p:nvSpPr>
          <p:cNvPr id="11" name="Freeform 11"/>
          <p:cNvSpPr/>
          <p:nvPr/>
        </p:nvSpPr>
        <p:spPr>
          <a:xfrm>
            <a:off x="100516" y="3851849"/>
            <a:ext cx="2650095" cy="2047198"/>
          </a:xfrm>
          <a:custGeom>
            <a:avLst/>
            <a:gdLst/>
            <a:ahLst/>
            <a:cxnLst/>
            <a:rect l="l" t="t" r="r" b="b"/>
            <a:pathLst>
              <a:path w="3975142" h="3070797">
                <a:moveTo>
                  <a:pt x="0" y="0"/>
                </a:moveTo>
                <a:lnTo>
                  <a:pt x="3975142" y="0"/>
                </a:lnTo>
                <a:lnTo>
                  <a:pt x="3975142" y="3070797"/>
                </a:lnTo>
                <a:lnTo>
                  <a:pt x="0" y="307079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sz="1200"/>
          </a:p>
        </p:txBody>
      </p:sp>
      <p:sp>
        <p:nvSpPr>
          <p:cNvPr id="12" name="TextBox 12"/>
          <p:cNvSpPr txBox="1"/>
          <p:nvPr/>
        </p:nvSpPr>
        <p:spPr>
          <a:xfrm>
            <a:off x="2930594" y="6396243"/>
            <a:ext cx="534062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>
                <a:solidFill>
                  <a:srgbClr val="FFFFFF"/>
                </a:solidFill>
                <a:latin typeface="Arial Bold"/>
              </a:rPr>
              <a:t>3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587106" y="782749"/>
            <a:ext cx="8083121" cy="531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sz="4334" dirty="0" err="1">
                <a:solidFill>
                  <a:srgbClr val="002060"/>
                </a:solidFill>
                <a:latin typeface="Calibri (MS) Bold"/>
              </a:rPr>
              <a:t>Podcasty</a:t>
            </a:r>
            <a:r>
              <a:rPr lang="en-US" sz="4334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4334" dirty="0" err="1">
                <a:solidFill>
                  <a:srgbClr val="002060"/>
                </a:solidFill>
                <a:latin typeface="Calibri (MS) Bold"/>
              </a:rPr>
              <a:t>Abeceda</a:t>
            </a:r>
            <a:r>
              <a:rPr lang="en-US" sz="4334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4334" dirty="0" err="1">
                <a:solidFill>
                  <a:srgbClr val="002060"/>
                </a:solidFill>
                <a:latin typeface="Calibri (MS) Bold"/>
              </a:rPr>
              <a:t>školskej</a:t>
            </a:r>
            <a:r>
              <a:rPr lang="en-US" sz="4334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4334" dirty="0" err="1">
                <a:solidFill>
                  <a:srgbClr val="002060"/>
                </a:solidFill>
                <a:latin typeface="Calibri (MS) Bold"/>
              </a:rPr>
              <a:t>pohody</a:t>
            </a:r>
            <a:endParaRPr lang="en-US" sz="4334" dirty="0">
              <a:solidFill>
                <a:srgbClr val="002060"/>
              </a:solidFill>
              <a:latin typeface="Calibri (MS) Bold"/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AB4066F0-A50E-A390-4987-0CF936A3DEED}"/>
              </a:ext>
            </a:extLst>
          </p:cNvPr>
          <p:cNvSpPr/>
          <p:nvPr/>
        </p:nvSpPr>
        <p:spPr>
          <a:xfrm>
            <a:off x="17965" y="-83900"/>
            <a:ext cx="2044157" cy="6941900"/>
          </a:xfrm>
          <a:custGeom>
            <a:avLst/>
            <a:gdLst/>
            <a:ahLst/>
            <a:cxnLst/>
            <a:rect l="l" t="t" r="r" b="b"/>
            <a:pathLst>
              <a:path w="4276691" h="10412850">
                <a:moveTo>
                  <a:pt x="0" y="0"/>
                </a:moveTo>
                <a:lnTo>
                  <a:pt x="4276690" y="0"/>
                </a:lnTo>
                <a:lnTo>
                  <a:pt x="4276690" y="10412850"/>
                </a:lnTo>
                <a:lnTo>
                  <a:pt x="0" y="1041285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sz="1200"/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CC01E74A-7B8D-54D6-E540-66154AD0CB1C}"/>
              </a:ext>
            </a:extLst>
          </p:cNvPr>
          <p:cNvSpPr/>
          <p:nvPr/>
        </p:nvSpPr>
        <p:spPr>
          <a:xfrm>
            <a:off x="270867" y="4875447"/>
            <a:ext cx="1593600" cy="1632000"/>
          </a:xfrm>
          <a:custGeom>
            <a:avLst/>
            <a:gdLst/>
            <a:ahLst/>
            <a:cxnLst/>
            <a:rect l="l" t="t" r="r" b="b"/>
            <a:pathLst>
              <a:path w="3609228" h="3546066">
                <a:moveTo>
                  <a:pt x="0" y="0"/>
                </a:moveTo>
                <a:lnTo>
                  <a:pt x="3609228" y="0"/>
                </a:lnTo>
                <a:lnTo>
                  <a:pt x="3609228" y="3546066"/>
                </a:lnTo>
                <a:lnTo>
                  <a:pt x="0" y="354606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sz="120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06485" y="677049"/>
            <a:ext cx="6749218" cy="327243"/>
            <a:chOff x="0" y="0"/>
            <a:chExt cx="13498436" cy="654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498449" cy="654431"/>
            </a:xfrm>
            <a:custGeom>
              <a:avLst/>
              <a:gdLst/>
              <a:ahLst/>
              <a:cxnLst/>
              <a:rect l="l" t="t" r="r" b="b"/>
              <a:pathLst>
                <a:path w="13498449" h="654431">
                  <a:moveTo>
                    <a:pt x="0" y="0"/>
                  </a:moveTo>
                  <a:lnTo>
                    <a:pt x="13498449" y="0"/>
                  </a:lnTo>
                  <a:lnTo>
                    <a:pt x="13498449" y="654431"/>
                  </a:lnTo>
                  <a:lnTo>
                    <a:pt x="0" y="654431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4" name="Freeform 4"/>
          <p:cNvSpPr/>
          <p:nvPr/>
        </p:nvSpPr>
        <p:spPr>
          <a:xfrm>
            <a:off x="1" y="-83900"/>
            <a:ext cx="2062121" cy="6941900"/>
          </a:xfrm>
          <a:custGeom>
            <a:avLst/>
            <a:gdLst/>
            <a:ahLst/>
            <a:cxnLst/>
            <a:rect l="l" t="t" r="r" b="b"/>
            <a:pathLst>
              <a:path w="4276691" h="10412850">
                <a:moveTo>
                  <a:pt x="0" y="0"/>
                </a:moveTo>
                <a:lnTo>
                  <a:pt x="4276691" y="0"/>
                </a:lnTo>
                <a:lnTo>
                  <a:pt x="4276691" y="10412850"/>
                </a:lnTo>
                <a:lnTo>
                  <a:pt x="0" y="104128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sz="1200"/>
          </a:p>
        </p:txBody>
      </p:sp>
      <p:sp>
        <p:nvSpPr>
          <p:cNvPr id="5" name="Freeform 5"/>
          <p:cNvSpPr/>
          <p:nvPr/>
        </p:nvSpPr>
        <p:spPr>
          <a:xfrm>
            <a:off x="230856" y="4346017"/>
            <a:ext cx="1600410" cy="1637442"/>
          </a:xfrm>
          <a:custGeom>
            <a:avLst/>
            <a:gdLst/>
            <a:ahLst/>
            <a:cxnLst/>
            <a:rect l="l" t="t" r="r" b="b"/>
            <a:pathLst>
              <a:path w="3135081" h="3135081">
                <a:moveTo>
                  <a:pt x="0" y="0"/>
                </a:moveTo>
                <a:lnTo>
                  <a:pt x="3135082" y="0"/>
                </a:lnTo>
                <a:lnTo>
                  <a:pt x="3135082" y="3135081"/>
                </a:lnTo>
                <a:lnTo>
                  <a:pt x="0" y="313508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sz="120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082E3C2A-802C-81AA-ECB7-EDE725851392}"/>
              </a:ext>
            </a:extLst>
          </p:cNvPr>
          <p:cNvSpPr txBox="1"/>
          <p:nvPr/>
        </p:nvSpPr>
        <p:spPr>
          <a:xfrm>
            <a:off x="2459742" y="449528"/>
            <a:ext cx="8900106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60"/>
              </a:lnSpc>
            </a:pPr>
            <a:r>
              <a:rPr lang="sk-SK" sz="4334" b="1" dirty="0">
                <a:solidFill>
                  <a:srgbClr val="002060"/>
                </a:solidFill>
                <a:latin typeface="Calibri (MS) Bold"/>
              </a:rPr>
              <a:t>FINANCOVANIE PODPORNÝCH OPATRENÍ</a:t>
            </a:r>
            <a:endParaRPr lang="en-US" sz="4334" b="1" dirty="0">
              <a:solidFill>
                <a:srgbClr val="002060"/>
              </a:solidFill>
              <a:latin typeface="Calibri (MS) Bold"/>
            </a:endParaRP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B0CEED43-DDFB-306A-ADEE-C93507E4235C}"/>
              </a:ext>
            </a:extLst>
          </p:cNvPr>
          <p:cNvSpPr txBox="1"/>
          <p:nvPr/>
        </p:nvSpPr>
        <p:spPr>
          <a:xfrm>
            <a:off x="2459742" y="1663811"/>
            <a:ext cx="7408333" cy="4205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sz="2333" b="1" dirty="0">
                <a:solidFill>
                  <a:schemeClr val="tx2"/>
                </a:solidFill>
                <a:latin typeface="Calibri (MS) Bold"/>
                <a:ea typeface="Calibri"/>
                <a:cs typeface="Calibri"/>
              </a:rPr>
              <a:t>www.podporneopatrenia.minedu.sk</a:t>
            </a:r>
            <a:endParaRPr lang="sk-SK" sz="2333" b="1" dirty="0">
              <a:solidFill>
                <a:schemeClr val="tx2"/>
              </a:solidFill>
              <a:latin typeface="Calibri (MS) Bold"/>
            </a:endParaRP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16967464-26F1-B149-9488-3A98EBCD1570}"/>
              </a:ext>
            </a:extLst>
          </p:cNvPr>
          <p:cNvSpPr txBox="1"/>
          <p:nvPr/>
        </p:nvSpPr>
        <p:spPr>
          <a:xfrm>
            <a:off x="2459741" y="1919868"/>
            <a:ext cx="8996868" cy="6329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760"/>
              </a:lnSpc>
            </a:pPr>
            <a:r>
              <a:rPr lang="en-US" sz="2333" b="1" dirty="0" err="1">
                <a:solidFill>
                  <a:schemeClr val="tx2"/>
                </a:solidFill>
                <a:latin typeface="Calibri (MS) Bold"/>
              </a:rPr>
              <a:t>Zákon</a:t>
            </a:r>
            <a:r>
              <a:rPr lang="en-US" sz="2333" b="1" dirty="0">
                <a:solidFill>
                  <a:schemeClr val="tx2"/>
                </a:solidFill>
                <a:latin typeface="Calibri (MS) Bold"/>
              </a:rPr>
              <a:t> 597/2003 Z.</a:t>
            </a:r>
            <a:r>
              <a:rPr lang="sk-SK" sz="2333" b="1" dirty="0">
                <a:solidFill>
                  <a:schemeClr val="tx2"/>
                </a:solidFill>
                <a:latin typeface="Calibri (MS) Bold"/>
              </a:rPr>
              <a:t> </a:t>
            </a:r>
            <a:r>
              <a:rPr lang="en-US" sz="2333" b="1" dirty="0">
                <a:solidFill>
                  <a:schemeClr val="tx2"/>
                </a:solidFill>
                <a:latin typeface="Calibri (MS) Bold"/>
              </a:rPr>
              <a:t>z</a:t>
            </a:r>
            <a:r>
              <a:rPr lang="sk-SK" sz="2333" b="1" dirty="0">
                <a:solidFill>
                  <a:schemeClr val="tx2"/>
                </a:solidFill>
                <a:latin typeface="Calibri (MS) Bold"/>
              </a:rPr>
              <a:t>.</a:t>
            </a:r>
            <a:r>
              <a:rPr lang="en-US" sz="2333" b="1" dirty="0">
                <a:solidFill>
                  <a:schemeClr val="tx2"/>
                </a:solidFill>
                <a:latin typeface="Calibri (MS) Bold"/>
              </a:rPr>
              <a:t> o </a:t>
            </a:r>
            <a:r>
              <a:rPr lang="en-US" sz="2333" b="1" dirty="0" err="1">
                <a:solidFill>
                  <a:schemeClr val="tx2"/>
                </a:solidFill>
                <a:latin typeface="Calibri (MS) Bold"/>
              </a:rPr>
              <a:t>financovaní</a:t>
            </a:r>
            <a:r>
              <a:rPr lang="en-US" sz="2333" b="1" dirty="0">
                <a:solidFill>
                  <a:schemeClr val="tx2"/>
                </a:solidFill>
                <a:latin typeface="Calibri (MS) Bold"/>
              </a:rPr>
              <a:t> </a:t>
            </a:r>
            <a:r>
              <a:rPr lang="en-US" sz="2333" b="1" dirty="0" err="1">
                <a:solidFill>
                  <a:schemeClr val="tx2"/>
                </a:solidFill>
                <a:latin typeface="Calibri (MS) Bold"/>
              </a:rPr>
              <a:t>škôl</a:t>
            </a:r>
            <a:r>
              <a:rPr lang="en-US" sz="2333" b="1" dirty="0">
                <a:solidFill>
                  <a:schemeClr val="tx2"/>
                </a:solidFill>
                <a:latin typeface="Calibri (MS) Bold"/>
              </a:rPr>
              <a:t> a </a:t>
            </a:r>
            <a:r>
              <a:rPr lang="en-US" sz="2333" b="1" dirty="0" err="1">
                <a:solidFill>
                  <a:schemeClr val="tx2"/>
                </a:solidFill>
                <a:latin typeface="Calibri (MS) Bold"/>
              </a:rPr>
              <a:t>školských</a:t>
            </a:r>
            <a:r>
              <a:rPr lang="en-US" sz="2333" b="1" dirty="0">
                <a:solidFill>
                  <a:schemeClr val="tx2"/>
                </a:solidFill>
                <a:latin typeface="Calibri (MS) Bold"/>
              </a:rPr>
              <a:t> </a:t>
            </a:r>
            <a:r>
              <a:rPr lang="en-US" sz="2333" b="1" dirty="0" err="1">
                <a:solidFill>
                  <a:schemeClr val="tx2"/>
                </a:solidFill>
                <a:latin typeface="Calibri (MS) Bold"/>
              </a:rPr>
              <a:t>zariadení</a:t>
            </a:r>
            <a:endParaRPr lang="en-US" sz="2333" b="1" dirty="0">
              <a:solidFill>
                <a:schemeClr val="tx2"/>
              </a:solidFill>
              <a:latin typeface="Calibri (MS) Bold"/>
            </a:endParaRPr>
          </a:p>
        </p:txBody>
      </p:sp>
      <p:pic>
        <p:nvPicPr>
          <p:cNvPr id="6" name="Obrázok 5" descr="Obrázok, na ktorom je text, snímka obrazovky, písmo, číslo&#10;&#10;Automaticky generovaný popis">
            <a:extLst>
              <a:ext uri="{FF2B5EF4-FFF2-40B4-BE49-F238E27FC236}">
                <a16:creationId xmlns:a16="http://schemas.microsoft.com/office/drawing/2014/main" id="{A025E293-3C1C-3790-DD6E-A0CF9567D1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1551" y="2593769"/>
            <a:ext cx="5878063" cy="425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9053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00434" y="3844570"/>
            <a:ext cx="6749218" cy="327243"/>
            <a:chOff x="0" y="0"/>
            <a:chExt cx="13498436" cy="654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498449" cy="654431"/>
            </a:xfrm>
            <a:custGeom>
              <a:avLst/>
              <a:gdLst/>
              <a:ahLst/>
              <a:cxnLst/>
              <a:rect l="l" t="t" r="r" b="b"/>
              <a:pathLst>
                <a:path w="13498449" h="654431">
                  <a:moveTo>
                    <a:pt x="0" y="0"/>
                  </a:moveTo>
                  <a:lnTo>
                    <a:pt x="13498449" y="0"/>
                  </a:lnTo>
                  <a:lnTo>
                    <a:pt x="13498449" y="654431"/>
                  </a:lnTo>
                  <a:lnTo>
                    <a:pt x="0" y="654431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789740" y="521197"/>
            <a:ext cx="799549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60"/>
              </a:lnSpc>
            </a:pPr>
            <a:r>
              <a:rPr lang="sk-SK" sz="4000" b="1" dirty="0">
                <a:solidFill>
                  <a:srgbClr val="002060"/>
                </a:solidFill>
                <a:latin typeface="Calibri (MS) Bold"/>
                <a:hlinkClick r:id="rId3"/>
              </a:rPr>
              <a:t>Zákon 182/2023 Z. z. </a:t>
            </a:r>
            <a:r>
              <a:rPr lang="sk-SK" sz="4000" b="1" dirty="0">
                <a:solidFill>
                  <a:srgbClr val="002060"/>
                </a:solidFill>
                <a:latin typeface="Calibri (MS) Bold"/>
              </a:rPr>
              <a:t>novelizoval</a:t>
            </a:r>
            <a:endParaRPr lang="en-US" sz="4000" b="1" dirty="0">
              <a:solidFill>
                <a:srgbClr val="002060"/>
              </a:solidFill>
              <a:latin typeface="Calibri (MS)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703722" y="1711352"/>
            <a:ext cx="8951117" cy="4208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1019" indent="-381019">
              <a:lnSpc>
                <a:spcPts val="3267"/>
              </a:lnSpc>
              <a:buFont typeface="Arial" panose="020B0604020202020204" pitchFamily="34" charset="0"/>
              <a:buChar char="•"/>
            </a:pPr>
            <a:r>
              <a:rPr lang="sk-SK" sz="2333" b="1" dirty="0">
                <a:solidFill>
                  <a:srgbClr val="002060"/>
                </a:solidFill>
                <a:latin typeface="Calibri (MS) Bold"/>
                <a:hlinkClick r:id="rId4"/>
              </a:rPr>
              <a:t>Zákon 245/2008 Z. z.</a:t>
            </a:r>
            <a:r>
              <a:rPr lang="sk-SK" sz="2333" b="1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sk-SK" sz="2333" dirty="0">
                <a:solidFill>
                  <a:srgbClr val="002060"/>
                </a:solidFill>
                <a:latin typeface="Calibri (MS) Bold"/>
              </a:rPr>
              <a:t>o výchove a vzdelávaní (školský zákon) </a:t>
            </a:r>
          </a:p>
          <a:p>
            <a:pPr marL="381019" indent="-381019">
              <a:lnSpc>
                <a:spcPts val="3267"/>
              </a:lnSpc>
              <a:buFont typeface="Arial" panose="020B0604020202020204" pitchFamily="34" charset="0"/>
              <a:buChar char="•"/>
            </a:pPr>
            <a:r>
              <a:rPr lang="sk-SK" sz="2333" b="1" dirty="0">
                <a:solidFill>
                  <a:srgbClr val="002060"/>
                </a:solidFill>
                <a:latin typeface="Calibri (MS) Bold"/>
                <a:hlinkClick r:id="rId5"/>
              </a:rPr>
              <a:t>Zákon 596/2003 Z. z. </a:t>
            </a:r>
            <a:r>
              <a:rPr lang="sk-SK" sz="2333" dirty="0">
                <a:solidFill>
                  <a:srgbClr val="002060"/>
                </a:solidFill>
                <a:latin typeface="Calibri (MS) Bold"/>
              </a:rPr>
              <a:t>o štátnej správe v školstve a školskej samospráve</a:t>
            </a:r>
            <a:endParaRPr lang="sk-SK" sz="2333" dirty="0">
              <a:solidFill>
                <a:srgbClr val="002060"/>
              </a:solidFill>
              <a:latin typeface="Calibri (MS) Bold"/>
              <a:cs typeface="Calibri (MS) Bold"/>
            </a:endParaRPr>
          </a:p>
          <a:p>
            <a:pPr marL="381019" indent="-381019">
              <a:lnSpc>
                <a:spcPts val="3267"/>
              </a:lnSpc>
              <a:buFont typeface="Arial" panose="020B0604020202020204" pitchFamily="34" charset="0"/>
              <a:buChar char="•"/>
            </a:pPr>
            <a:r>
              <a:rPr lang="sk-SK" sz="2333" b="1" dirty="0">
                <a:solidFill>
                  <a:srgbClr val="002060"/>
                </a:solidFill>
                <a:latin typeface="Calibri (MS) Bold"/>
                <a:hlinkClick r:id="rId6"/>
              </a:rPr>
              <a:t>Zákon 597/2003 Z. z</a:t>
            </a:r>
            <a:r>
              <a:rPr lang="sk-SK" sz="2333" dirty="0">
                <a:solidFill>
                  <a:srgbClr val="002060"/>
                </a:solidFill>
                <a:latin typeface="Calibri (MS) Bold"/>
                <a:hlinkClick r:id="rId6"/>
              </a:rPr>
              <a:t>. </a:t>
            </a:r>
            <a:r>
              <a:rPr lang="sk-SK" sz="2333" dirty="0">
                <a:solidFill>
                  <a:srgbClr val="002060"/>
                </a:solidFill>
                <a:latin typeface="Calibri (MS) Bold"/>
              </a:rPr>
              <a:t>o financovaní škôl a školských zariadení</a:t>
            </a:r>
            <a:endParaRPr lang="sk-SK" sz="2333" dirty="0">
              <a:solidFill>
                <a:srgbClr val="002060"/>
              </a:solidFill>
              <a:latin typeface="Calibri (MS) Bold"/>
              <a:cs typeface="Calibri (MS) Bold"/>
            </a:endParaRPr>
          </a:p>
          <a:p>
            <a:pPr marL="381019" indent="-381019">
              <a:lnSpc>
                <a:spcPts val="3267"/>
              </a:lnSpc>
              <a:buFont typeface="Arial" panose="020B0604020202020204" pitchFamily="34" charset="0"/>
              <a:buChar char="•"/>
            </a:pPr>
            <a:endParaRPr lang="sk-SK" sz="2333" dirty="0">
              <a:solidFill>
                <a:srgbClr val="002060"/>
              </a:solidFill>
              <a:latin typeface="Calibri (MS) Bold"/>
            </a:endParaRPr>
          </a:p>
          <a:p>
            <a:pPr>
              <a:lnSpc>
                <a:spcPts val="3267"/>
              </a:lnSpc>
            </a:pPr>
            <a:r>
              <a:rPr lang="sk-SK" sz="2333" dirty="0">
                <a:solidFill>
                  <a:srgbClr val="002060"/>
                </a:solidFill>
                <a:latin typeface="Calibri (MS) Bold"/>
              </a:rPr>
              <a:t>Zároveň boli novelizované:</a:t>
            </a:r>
            <a:endParaRPr lang="sk-SK" sz="2333" dirty="0">
              <a:solidFill>
                <a:srgbClr val="002060"/>
              </a:solidFill>
              <a:latin typeface="Calibri (MS) Bold"/>
              <a:cs typeface="Calibri (MS) Bold"/>
            </a:endParaRPr>
          </a:p>
          <a:p>
            <a:pPr>
              <a:lnSpc>
                <a:spcPts val="3267"/>
              </a:lnSpc>
            </a:pPr>
            <a:endParaRPr lang="sk-SK" sz="2333" dirty="0">
              <a:solidFill>
                <a:srgbClr val="002060"/>
              </a:solidFill>
              <a:latin typeface="Calibri (MS) Bold"/>
            </a:endParaRPr>
          </a:p>
          <a:p>
            <a:pPr marL="381019" indent="-381019">
              <a:lnSpc>
                <a:spcPts val="3267"/>
              </a:lnSpc>
              <a:buFont typeface="Arial" panose="020B0604020202020204" pitchFamily="34" charset="0"/>
              <a:buChar char="•"/>
            </a:pPr>
            <a:r>
              <a:rPr lang="sk-SK" sz="2333" dirty="0">
                <a:solidFill>
                  <a:srgbClr val="002060"/>
                </a:solidFill>
                <a:latin typeface="Calibri (MS) Bold"/>
                <a:hlinkClick r:id="rId7"/>
              </a:rPr>
              <a:t>339/2023 Z. z. </a:t>
            </a:r>
            <a:r>
              <a:rPr lang="sk-SK" sz="2333" dirty="0">
                <a:solidFill>
                  <a:srgbClr val="002060"/>
                </a:solidFill>
                <a:latin typeface="Calibri (MS) Bold"/>
              </a:rPr>
              <a:t>Vyhláška </a:t>
            </a:r>
            <a:r>
              <a:rPr lang="pl-PL" sz="2333" dirty="0">
                <a:solidFill>
                  <a:srgbClr val="002060"/>
                </a:solidFill>
                <a:latin typeface="Calibri (MS) Bold"/>
              </a:rPr>
              <a:t>o pedagogickej dokumentácii a ďalšej dokumentácii</a:t>
            </a:r>
            <a:endParaRPr lang="pl-PL" sz="2333" dirty="0">
              <a:solidFill>
                <a:srgbClr val="002060"/>
              </a:solidFill>
              <a:latin typeface="Calibri (MS) Bold"/>
              <a:cs typeface="Calibri (MS) Bold"/>
            </a:endParaRPr>
          </a:p>
          <a:p>
            <a:pPr marL="381019" indent="-381019">
              <a:lnSpc>
                <a:spcPts val="3267"/>
              </a:lnSpc>
              <a:buFont typeface="Arial" panose="020B0604020202020204" pitchFamily="34" charset="0"/>
              <a:buChar char="•"/>
            </a:pPr>
            <a:r>
              <a:rPr lang="sk-SK" sz="2333" dirty="0">
                <a:solidFill>
                  <a:srgbClr val="002060"/>
                </a:solidFill>
                <a:latin typeface="Calibri (MS) Bold"/>
                <a:hlinkClick r:id="rId8"/>
              </a:rPr>
              <a:t>341/2023 Z. z. </a:t>
            </a:r>
            <a:r>
              <a:rPr lang="sk-SK" sz="2333" dirty="0">
                <a:solidFill>
                  <a:srgbClr val="002060"/>
                </a:solidFill>
                <a:latin typeface="Calibri (MS) Bold"/>
              </a:rPr>
              <a:t>Vyhláška o materskej škole</a:t>
            </a:r>
            <a:endParaRPr lang="sk-SK" sz="2333" dirty="0">
              <a:solidFill>
                <a:srgbClr val="002060"/>
              </a:solidFill>
              <a:latin typeface="Calibri (MS) Bold"/>
              <a:cs typeface="Calibri (MS) Bold"/>
            </a:endParaRPr>
          </a:p>
          <a:p>
            <a:pPr marL="381019" indent="-381019">
              <a:lnSpc>
                <a:spcPts val="3267"/>
              </a:lnSpc>
              <a:buFont typeface="Arial" panose="020B0604020202020204" pitchFamily="34" charset="0"/>
              <a:buChar char="•"/>
            </a:pPr>
            <a:r>
              <a:rPr lang="sk-SK" sz="2333" dirty="0">
                <a:solidFill>
                  <a:srgbClr val="002060"/>
                </a:solidFill>
                <a:latin typeface="Calibri (MS) Bold"/>
                <a:hlinkClick r:id="rId9"/>
              </a:rPr>
              <a:t>344/2023 Z. z.</a:t>
            </a:r>
            <a:r>
              <a:rPr lang="sk-SK" sz="2333" dirty="0">
                <a:solidFill>
                  <a:srgbClr val="002060"/>
                </a:solidFill>
                <a:latin typeface="Calibri (MS) Bold"/>
              </a:rPr>
              <a:t> Vyhláška o základnej škole</a:t>
            </a:r>
            <a:endParaRPr lang="en-US" sz="2333" dirty="0">
              <a:solidFill>
                <a:srgbClr val="002060"/>
              </a:solidFill>
              <a:latin typeface="Calibri (MS) Bold"/>
              <a:ea typeface="Calibri (MS)"/>
            </a:endParaRPr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7FD79F12-9F30-CF54-3B25-2A1FF152F714}"/>
              </a:ext>
            </a:extLst>
          </p:cNvPr>
          <p:cNvSpPr/>
          <p:nvPr/>
        </p:nvSpPr>
        <p:spPr>
          <a:xfrm>
            <a:off x="1" y="-83900"/>
            <a:ext cx="2138289" cy="6941900"/>
          </a:xfrm>
          <a:custGeom>
            <a:avLst/>
            <a:gdLst/>
            <a:ahLst/>
            <a:cxnLst/>
            <a:rect l="l" t="t" r="r" b="b"/>
            <a:pathLst>
              <a:path w="4276691" h="10412850">
                <a:moveTo>
                  <a:pt x="0" y="0"/>
                </a:moveTo>
                <a:lnTo>
                  <a:pt x="4276690" y="0"/>
                </a:lnTo>
                <a:lnTo>
                  <a:pt x="4276690" y="10412850"/>
                </a:lnTo>
                <a:lnTo>
                  <a:pt x="0" y="104128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sz="120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80661" y="17973"/>
            <a:ext cx="9811341" cy="1979412"/>
            <a:chOff x="0" y="-38100"/>
            <a:chExt cx="3943729" cy="850900"/>
          </a:xfrm>
        </p:grpSpPr>
        <p:sp>
          <p:nvSpPr>
            <p:cNvPr id="3" name="Freeform 3"/>
            <p:cNvSpPr/>
            <p:nvPr/>
          </p:nvSpPr>
          <p:spPr>
            <a:xfrm>
              <a:off x="0" y="-17172"/>
              <a:ext cx="3943729" cy="589636"/>
            </a:xfrm>
            <a:custGeom>
              <a:avLst/>
              <a:gdLst/>
              <a:ahLst/>
              <a:cxnLst/>
              <a:rect l="l" t="t" r="r" b="b"/>
              <a:pathLst>
                <a:path w="3943729" h="589636">
                  <a:moveTo>
                    <a:pt x="0" y="0"/>
                  </a:moveTo>
                  <a:lnTo>
                    <a:pt x="3943729" y="0"/>
                  </a:lnTo>
                  <a:lnTo>
                    <a:pt x="3943729" y="589636"/>
                  </a:lnTo>
                  <a:lnTo>
                    <a:pt x="0" y="589636"/>
                  </a:lnTo>
                  <a:close/>
                </a:path>
              </a:pathLst>
            </a:custGeom>
            <a:solidFill>
              <a:srgbClr val="FFFFFF">
                <a:alpha val="77647"/>
              </a:srgbClr>
            </a:solidFill>
          </p:spPr>
          <p:txBody>
            <a:bodyPr/>
            <a:lstStyle/>
            <a:p>
              <a:endParaRPr lang="sk-SK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6" name="AutoShape 6"/>
          <p:cNvSpPr/>
          <p:nvPr/>
        </p:nvSpPr>
        <p:spPr>
          <a:xfrm flipV="1">
            <a:off x="2363298" y="0"/>
            <a:ext cx="9608" cy="6855178"/>
          </a:xfrm>
          <a:prstGeom prst="line">
            <a:avLst/>
          </a:prstGeom>
          <a:ln w="66675" cap="flat">
            <a:solidFill>
              <a:srgbClr val="FFFFFF">
                <a:alpha val="58824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sk-SK"/>
          </a:p>
        </p:txBody>
      </p:sp>
      <p:sp>
        <p:nvSpPr>
          <p:cNvPr id="7" name="Freeform 7"/>
          <p:cNvSpPr/>
          <p:nvPr/>
        </p:nvSpPr>
        <p:spPr>
          <a:xfrm>
            <a:off x="-172992" y="3032842"/>
            <a:ext cx="2315959" cy="3825158"/>
          </a:xfrm>
          <a:custGeom>
            <a:avLst/>
            <a:gdLst/>
            <a:ahLst/>
            <a:cxnLst/>
            <a:rect l="l" t="t" r="r" b="b"/>
            <a:pathLst>
              <a:path w="3473939" h="5737737">
                <a:moveTo>
                  <a:pt x="0" y="0"/>
                </a:moveTo>
                <a:lnTo>
                  <a:pt x="3473939" y="0"/>
                </a:lnTo>
                <a:lnTo>
                  <a:pt x="3473939" y="5737737"/>
                </a:lnTo>
                <a:lnTo>
                  <a:pt x="0" y="5737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17" name="TextBox 17"/>
          <p:cNvSpPr txBox="1"/>
          <p:nvPr/>
        </p:nvSpPr>
        <p:spPr>
          <a:xfrm>
            <a:off x="1171591" y="1486987"/>
            <a:ext cx="9903445" cy="253915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ctr" fontAlgn="base"/>
            <a:r>
              <a:rPr lang="sk-SK" sz="5500" b="1" dirty="0">
                <a:solidFill>
                  <a:srgbClr val="002060"/>
                </a:solidFill>
                <a:latin typeface="Calibri (MS) Bold"/>
              </a:rPr>
              <a:t>„Úspech nie je konečný, </a:t>
            </a:r>
          </a:p>
          <a:p>
            <a:pPr algn="ctr" fontAlgn="base"/>
            <a:r>
              <a:rPr lang="sk-SK" sz="5500" b="1" dirty="0">
                <a:solidFill>
                  <a:srgbClr val="002060"/>
                </a:solidFill>
                <a:latin typeface="Calibri (MS) Bold"/>
              </a:rPr>
              <a:t>neúspech nie je osudový. </a:t>
            </a:r>
          </a:p>
          <a:p>
            <a:pPr algn="ctr" fontAlgn="base"/>
            <a:r>
              <a:rPr lang="sk-SK" sz="5500" b="1" dirty="0">
                <a:solidFill>
                  <a:srgbClr val="002060"/>
                </a:solidFill>
                <a:latin typeface="Calibri (MS) Bold"/>
              </a:rPr>
              <a:t>Dôležitá je odvaha pokračovať.“</a:t>
            </a:r>
          </a:p>
        </p:txBody>
      </p:sp>
      <p:sp>
        <p:nvSpPr>
          <p:cNvPr id="20" name="Freeform 17">
            <a:extLst>
              <a:ext uri="{FF2B5EF4-FFF2-40B4-BE49-F238E27FC236}">
                <a16:creationId xmlns:a16="http://schemas.microsoft.com/office/drawing/2014/main" id="{A11EEE5C-CFA5-7E47-E251-F9C32249F0A0}"/>
              </a:ext>
            </a:extLst>
          </p:cNvPr>
          <p:cNvSpPr/>
          <p:nvPr/>
        </p:nvSpPr>
        <p:spPr>
          <a:xfrm>
            <a:off x="-41068" y="302764"/>
            <a:ext cx="2425318" cy="2866550"/>
          </a:xfrm>
          <a:custGeom>
            <a:avLst/>
            <a:gdLst/>
            <a:ahLst/>
            <a:cxnLst/>
            <a:rect l="l" t="t" r="r" b="b"/>
            <a:pathLst>
              <a:path w="4456554" h="5446899">
                <a:moveTo>
                  <a:pt x="0" y="0"/>
                </a:moveTo>
                <a:lnTo>
                  <a:pt x="4456554" y="0"/>
                </a:lnTo>
                <a:lnTo>
                  <a:pt x="4456554" y="5446899"/>
                </a:lnTo>
                <a:lnTo>
                  <a:pt x="0" y="54468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046DACBC-C109-4382-1A54-2DF806B70820}"/>
              </a:ext>
            </a:extLst>
          </p:cNvPr>
          <p:cNvSpPr txBox="1"/>
          <p:nvPr/>
        </p:nvSpPr>
        <p:spPr>
          <a:xfrm>
            <a:off x="8535108" y="4284117"/>
            <a:ext cx="4326673" cy="451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333" dirty="0" err="1">
                <a:solidFill>
                  <a:srgbClr val="002060"/>
                </a:solidFill>
                <a:latin typeface="Calibri (MS) Bold"/>
              </a:rPr>
              <a:t>Winston</a:t>
            </a:r>
            <a:r>
              <a:rPr lang="sk-SK" sz="2333" dirty="0">
                <a:solidFill>
                  <a:srgbClr val="002060"/>
                </a:solidFill>
                <a:latin typeface="Calibri (MS) Bold"/>
              </a:rPr>
              <a:t> S. </a:t>
            </a:r>
            <a:r>
              <a:rPr lang="sk-SK" sz="2333" dirty="0" err="1">
                <a:solidFill>
                  <a:srgbClr val="002060"/>
                </a:solidFill>
                <a:latin typeface="Calibri (MS) Bold"/>
              </a:rPr>
              <a:t>Churchill</a:t>
            </a:r>
            <a:endParaRPr lang="sk-SK" sz="2333" dirty="0">
              <a:solidFill>
                <a:srgbClr val="002060"/>
              </a:solidFill>
              <a:latin typeface="Calibri (MS) Bold"/>
            </a:endParaRP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59ED2A62-2918-5C6F-0692-230ECB4A6581}"/>
              </a:ext>
            </a:extLst>
          </p:cNvPr>
          <p:cNvSpPr txBox="1"/>
          <p:nvPr/>
        </p:nvSpPr>
        <p:spPr>
          <a:xfrm>
            <a:off x="4611150" y="5714551"/>
            <a:ext cx="4326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002060"/>
                </a:solidFill>
                <a:latin typeface="Calibri (MS) Bold"/>
              </a:rPr>
              <a:t>ĎAKUJEM VÁM ZA POZORNOSŤ</a:t>
            </a:r>
          </a:p>
        </p:txBody>
      </p:sp>
    </p:spTree>
    <p:extLst>
      <p:ext uri="{BB962C8B-B14F-4D97-AF65-F5344CB8AC3E}">
        <p14:creationId xmlns:p14="http://schemas.microsoft.com/office/powerpoint/2010/main" val="951944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980289" y="1781310"/>
            <a:ext cx="8039323" cy="30509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7"/>
              </a:lnSpc>
            </a:pPr>
            <a:r>
              <a:rPr lang="en-US" sz="2333" b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n)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poskytovanie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zdravotnej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starostlivosti</a:t>
            </a:r>
            <a:endParaRPr lang="sk-SK" sz="2333">
              <a:solidFill>
                <a:srgbClr val="2A276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687"/>
              </a:lnSpc>
            </a:pPr>
            <a:endParaRPr lang="en-US" sz="2333">
              <a:solidFill>
                <a:srgbClr val="2A276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687"/>
              </a:lnSpc>
            </a:pPr>
            <a:endParaRPr lang="en-US" sz="2333">
              <a:solidFill>
                <a:srgbClr val="2A276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000"/>
              </a:lnSpc>
            </a:pPr>
            <a:r>
              <a:rPr lang="en-US" sz="2333" b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q)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zabezpečenie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úpravy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priestorov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školy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určených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podporu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vnímania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nadobúdanie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zručností</a:t>
            </a:r>
            <a:endParaRPr lang="sk-SK" sz="2333">
              <a:solidFill>
                <a:srgbClr val="2A276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687"/>
              </a:lnSpc>
            </a:pPr>
            <a:endParaRPr lang="en-US" sz="2333">
              <a:solidFill>
                <a:srgbClr val="2A276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687"/>
              </a:lnSpc>
            </a:pPr>
            <a:endParaRPr lang="en-US" sz="2333">
              <a:solidFill>
                <a:srgbClr val="2A276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000"/>
              </a:lnSpc>
            </a:pPr>
            <a:r>
              <a:rPr lang="en-US" sz="2333" b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r)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odstraňovanie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fyzických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bariér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priestoroch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školy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alebo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školského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zariadenia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organizačných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bariér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výchove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vzdelávaní</a:t>
            </a:r>
            <a:endParaRPr lang="sk-SK" sz="2333">
              <a:solidFill>
                <a:srgbClr val="2A276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687"/>
              </a:lnSpc>
            </a:pPr>
            <a:endParaRPr lang="en-US" sz="2333">
              <a:solidFill>
                <a:srgbClr val="2A276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687"/>
              </a:lnSpc>
            </a:pPr>
            <a:endParaRPr lang="en-US" sz="2333" b="1">
              <a:solidFill>
                <a:srgbClr val="2A276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687"/>
              </a:lnSpc>
            </a:pPr>
            <a:r>
              <a:rPr lang="en-US" sz="2333" b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s)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zabezpečenie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diétneho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stravovania</a:t>
            </a:r>
            <a:endParaRPr lang="en-US" sz="2333">
              <a:solidFill>
                <a:srgbClr val="2A276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980289" y="1224187"/>
            <a:ext cx="5850196" cy="3968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66"/>
              </a:lnSpc>
            </a:pPr>
            <a:r>
              <a:rPr lang="en-US" sz="4334">
                <a:solidFill>
                  <a:srgbClr val="2A2768"/>
                </a:solidFill>
                <a:latin typeface="Calibri (MS) Bold"/>
              </a:rPr>
              <a:t>PODPORNÉ OPATRENIE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-1939" y="1224187"/>
            <a:ext cx="3604568" cy="3018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06"/>
              </a:lnSpc>
            </a:pPr>
            <a:r>
              <a:rPr lang="en-US" sz="2667" b="1">
                <a:solidFill>
                  <a:srgbClr val="2A2768"/>
                </a:solidFill>
                <a:latin typeface="Calibri (MS)"/>
              </a:rPr>
              <a:t>ŠKOLA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2388" y="2397949"/>
            <a:ext cx="3220422" cy="1040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31064" lvl="1" indent="-165532">
              <a:lnSpc>
                <a:spcPts val="2000"/>
              </a:lnSpc>
              <a:buFont typeface="Arial"/>
              <a:buChar char="•"/>
            </a:pPr>
            <a:r>
              <a:rPr lang="en-US" sz="2333" err="1">
                <a:solidFill>
                  <a:srgbClr val="2A2768"/>
                </a:solidFill>
                <a:latin typeface="Calibri (MS)"/>
              </a:rPr>
              <a:t>učiteľ</a:t>
            </a:r>
            <a:r>
              <a:rPr lang="en-US" sz="2333">
                <a:solidFill>
                  <a:srgbClr val="2A2768"/>
                </a:solidFill>
                <a:latin typeface="Calibri (MS)"/>
              </a:rPr>
              <a:t>,</a:t>
            </a:r>
          </a:p>
          <a:p>
            <a:pPr marL="331064" lvl="1" indent="-165532">
              <a:lnSpc>
                <a:spcPts val="2000"/>
              </a:lnSpc>
              <a:buFont typeface="Arial"/>
              <a:buChar char="•"/>
            </a:pPr>
            <a:r>
              <a:rPr lang="en-US" sz="2333" err="1">
                <a:solidFill>
                  <a:srgbClr val="2A2768"/>
                </a:solidFill>
                <a:latin typeface="Calibri (MS)"/>
              </a:rPr>
              <a:t>školský</a:t>
            </a:r>
            <a:r>
              <a:rPr lang="en-US" sz="2333">
                <a:solidFill>
                  <a:srgbClr val="2A2768"/>
                </a:solidFill>
                <a:latin typeface="Calibri (MS)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 (MS)"/>
              </a:rPr>
              <a:t>špeciálny</a:t>
            </a:r>
            <a:r>
              <a:rPr lang="en-US" sz="2333">
                <a:solidFill>
                  <a:srgbClr val="2A2768"/>
                </a:solidFill>
                <a:latin typeface="Calibri (MS)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 (MS)"/>
              </a:rPr>
              <a:t>pedagóg</a:t>
            </a:r>
            <a:r>
              <a:rPr lang="en-US" sz="2333">
                <a:solidFill>
                  <a:srgbClr val="2A2768"/>
                </a:solidFill>
                <a:latin typeface="Calibri (MS)"/>
              </a:rPr>
              <a:t>,</a:t>
            </a:r>
          </a:p>
          <a:p>
            <a:pPr marL="331064" lvl="1" indent="-165532">
              <a:lnSpc>
                <a:spcPts val="2000"/>
              </a:lnSpc>
              <a:buFont typeface="Arial"/>
              <a:buChar char="•"/>
            </a:pPr>
            <a:r>
              <a:rPr lang="en-US" sz="2333" err="1">
                <a:solidFill>
                  <a:srgbClr val="2A2768"/>
                </a:solidFill>
                <a:latin typeface="Calibri (MS)"/>
              </a:rPr>
              <a:t>odborný</a:t>
            </a:r>
            <a:r>
              <a:rPr lang="en-US" sz="2333">
                <a:solidFill>
                  <a:srgbClr val="2A2768"/>
                </a:solidFill>
                <a:latin typeface="Calibri (MS)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 (MS)"/>
              </a:rPr>
              <a:t>zamestnanec</a:t>
            </a:r>
            <a:r>
              <a:rPr lang="en-US" sz="2333">
                <a:solidFill>
                  <a:srgbClr val="2A2768"/>
                </a:solidFill>
                <a:latin typeface="Calibri (MS)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2867" y="4021154"/>
            <a:ext cx="3400659" cy="8661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99"/>
              </a:lnSpc>
            </a:pPr>
            <a:r>
              <a:rPr lang="en-US" sz="2667" b="1">
                <a:solidFill>
                  <a:srgbClr val="2A2768"/>
                </a:solidFill>
                <a:latin typeface="Calibri (MS)"/>
              </a:rPr>
              <a:t>ZARIADENIE PORADENSTVA  </a:t>
            </a:r>
          </a:p>
          <a:p>
            <a:pPr algn="ctr">
              <a:lnSpc>
                <a:spcPts val="2199"/>
              </a:lnSpc>
            </a:pPr>
            <a:r>
              <a:rPr lang="en-US" sz="2667" b="1">
                <a:solidFill>
                  <a:srgbClr val="2A2768"/>
                </a:solidFill>
                <a:latin typeface="Calibri (MS)"/>
              </a:rPr>
              <a:t> A PREVENCIE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62420" y="5987501"/>
            <a:ext cx="3220422" cy="242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31064" lvl="1" indent="-165532">
              <a:lnSpc>
                <a:spcPts val="1687"/>
              </a:lnSpc>
              <a:buFont typeface="Arial"/>
              <a:buChar char="•"/>
            </a:pPr>
            <a:r>
              <a:rPr lang="en-US" sz="2333" err="1">
                <a:solidFill>
                  <a:srgbClr val="2A2768"/>
                </a:solidFill>
                <a:latin typeface="Calibri (MS)"/>
              </a:rPr>
              <a:t>odborný</a:t>
            </a:r>
            <a:r>
              <a:rPr lang="en-US" sz="2333">
                <a:solidFill>
                  <a:srgbClr val="2A2768"/>
                </a:solidFill>
                <a:latin typeface="Calibri (MS)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 (MS)"/>
              </a:rPr>
              <a:t>zamestnanec</a:t>
            </a:r>
            <a:r>
              <a:rPr lang="en-US" sz="2333">
                <a:solidFill>
                  <a:srgbClr val="2A2768"/>
                </a:solidFill>
                <a:latin typeface="Calibri (MS)"/>
              </a:rPr>
              <a:t>.</a:t>
            </a:r>
          </a:p>
        </p:txBody>
      </p:sp>
      <p:sp>
        <p:nvSpPr>
          <p:cNvPr id="18" name="Freeform 2">
            <a:extLst>
              <a:ext uri="{FF2B5EF4-FFF2-40B4-BE49-F238E27FC236}">
                <a16:creationId xmlns:a16="http://schemas.microsoft.com/office/drawing/2014/main" id="{7E8D44C9-717F-51AD-6ECA-69D48781AB68}"/>
              </a:ext>
            </a:extLst>
          </p:cNvPr>
          <p:cNvSpPr/>
          <p:nvPr/>
        </p:nvSpPr>
        <p:spPr>
          <a:xfrm>
            <a:off x="3642781" y="-83900"/>
            <a:ext cx="48000" cy="6941900"/>
          </a:xfrm>
          <a:custGeom>
            <a:avLst/>
            <a:gdLst/>
            <a:ahLst/>
            <a:cxnLst/>
            <a:rect l="l" t="t" r="r" b="b"/>
            <a:pathLst>
              <a:path w="4276691" h="10412850">
                <a:moveTo>
                  <a:pt x="0" y="0"/>
                </a:moveTo>
                <a:lnTo>
                  <a:pt x="4276690" y="0"/>
                </a:lnTo>
                <a:lnTo>
                  <a:pt x="4276690" y="10412850"/>
                </a:lnTo>
                <a:lnTo>
                  <a:pt x="0" y="104128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sz="1200"/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D9ADB0A6-30BE-41A7-577E-C904C783B34F}"/>
              </a:ext>
            </a:extLst>
          </p:cNvPr>
          <p:cNvSpPr txBox="1"/>
          <p:nvPr/>
        </p:nvSpPr>
        <p:spPr>
          <a:xfrm>
            <a:off x="304966" y="1549848"/>
            <a:ext cx="3257701" cy="7843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00"/>
              </a:lnSpc>
            </a:pPr>
            <a:r>
              <a:rPr lang="sk-SK" sz="2333">
                <a:solidFill>
                  <a:srgbClr val="2A2768"/>
                </a:solidFill>
                <a:latin typeface="Calibri (MS)"/>
              </a:rPr>
              <a:t>Podporná úroveň </a:t>
            </a:r>
            <a:r>
              <a:rPr lang="en-US" sz="2333">
                <a:solidFill>
                  <a:srgbClr val="2A2768"/>
                </a:solidFill>
                <a:latin typeface="Calibri (MS)"/>
              </a:rPr>
              <a:t>1. </a:t>
            </a:r>
            <a:r>
              <a:rPr lang="sk-SK" sz="2333">
                <a:solidFill>
                  <a:srgbClr val="2A2768"/>
                </a:solidFill>
                <a:latin typeface="Calibri (MS)"/>
              </a:rPr>
              <a:t>a</a:t>
            </a:r>
            <a:r>
              <a:rPr lang="en-US" sz="2333">
                <a:solidFill>
                  <a:srgbClr val="2A2768"/>
                </a:solidFill>
                <a:latin typeface="Calibri (MS)"/>
              </a:rPr>
              <a:t> 2. </a:t>
            </a:r>
            <a:r>
              <a:rPr lang="en-US" sz="2333" err="1">
                <a:solidFill>
                  <a:srgbClr val="2A2768"/>
                </a:solidFill>
                <a:latin typeface="Calibri (MS)"/>
              </a:rPr>
              <a:t>stup</a:t>
            </a:r>
            <a:r>
              <a:rPr lang="sk-SK" sz="2333" err="1">
                <a:solidFill>
                  <a:srgbClr val="2A2768"/>
                </a:solidFill>
                <a:latin typeface="Calibri (MS)"/>
              </a:rPr>
              <a:t>ňa</a:t>
            </a:r>
            <a:r>
              <a:rPr lang="sk-SK" sz="2333">
                <a:solidFill>
                  <a:srgbClr val="2A2768"/>
                </a:solidFill>
                <a:latin typeface="Calibri (MS)"/>
              </a:rPr>
              <a:t> </a:t>
            </a:r>
            <a:r>
              <a:rPr lang="en-US" sz="2333">
                <a:solidFill>
                  <a:srgbClr val="2A2768"/>
                </a:solidFill>
                <a:latin typeface="Calibri (MS)"/>
              </a:rPr>
              <a:t>v </a:t>
            </a:r>
            <a:r>
              <a:rPr lang="en-US" sz="2333" err="1">
                <a:solidFill>
                  <a:srgbClr val="2A2768"/>
                </a:solidFill>
                <a:latin typeface="Calibri (MS)"/>
              </a:rPr>
              <a:t>systéme</a:t>
            </a:r>
            <a:r>
              <a:rPr lang="sk-SK" sz="2333">
                <a:solidFill>
                  <a:srgbClr val="2A2768"/>
                </a:solidFill>
                <a:latin typeface="Calibri (MS)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 (MS)"/>
              </a:rPr>
              <a:t>poradenstva</a:t>
            </a:r>
            <a:r>
              <a:rPr lang="en-US" sz="2333">
                <a:solidFill>
                  <a:srgbClr val="2A2768"/>
                </a:solidFill>
                <a:latin typeface="Calibri (MS)"/>
              </a:rPr>
              <a:t> a </a:t>
            </a:r>
            <a:r>
              <a:rPr lang="en-US" sz="2333" err="1">
                <a:solidFill>
                  <a:srgbClr val="2A2768"/>
                </a:solidFill>
                <a:latin typeface="Calibri (MS)"/>
              </a:rPr>
              <a:t>prevencie</a:t>
            </a:r>
            <a:r>
              <a:rPr lang="en-US" sz="2333">
                <a:solidFill>
                  <a:srgbClr val="2A2768"/>
                </a:solidFill>
                <a:latin typeface="Calibri (MS)"/>
              </a:rPr>
              <a:t>: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9545D80D-0449-53D4-EFC7-C84DDDD8527D}"/>
              </a:ext>
            </a:extLst>
          </p:cNvPr>
          <p:cNvSpPr txBox="1"/>
          <p:nvPr/>
        </p:nvSpPr>
        <p:spPr>
          <a:xfrm>
            <a:off x="225141" y="5045236"/>
            <a:ext cx="3257701" cy="784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00"/>
              </a:lnSpc>
            </a:pPr>
            <a:r>
              <a:rPr lang="sk-SK" sz="2333">
                <a:solidFill>
                  <a:srgbClr val="2A2768"/>
                </a:solidFill>
                <a:latin typeface="Calibri (MS)"/>
              </a:rPr>
              <a:t>Podporná úroveň </a:t>
            </a:r>
            <a:r>
              <a:rPr lang="en-US" sz="2333">
                <a:solidFill>
                  <a:srgbClr val="2A2768"/>
                </a:solidFill>
                <a:latin typeface="Calibri (MS)"/>
              </a:rPr>
              <a:t>3. </a:t>
            </a:r>
            <a:r>
              <a:rPr lang="sk-SK" sz="2333">
                <a:solidFill>
                  <a:srgbClr val="2A2768"/>
                </a:solidFill>
                <a:latin typeface="Calibri (MS)"/>
              </a:rPr>
              <a:t>až</a:t>
            </a:r>
            <a:r>
              <a:rPr lang="en-US" sz="2333">
                <a:solidFill>
                  <a:srgbClr val="2A2768"/>
                </a:solidFill>
                <a:latin typeface="Calibri (MS)"/>
              </a:rPr>
              <a:t> 5. </a:t>
            </a:r>
            <a:r>
              <a:rPr lang="en-US" sz="2333" err="1">
                <a:solidFill>
                  <a:srgbClr val="2A2768"/>
                </a:solidFill>
                <a:latin typeface="Calibri (MS)"/>
              </a:rPr>
              <a:t>stup</a:t>
            </a:r>
            <a:r>
              <a:rPr lang="sk-SK" sz="2333" err="1">
                <a:solidFill>
                  <a:srgbClr val="2A2768"/>
                </a:solidFill>
                <a:latin typeface="Calibri (MS)"/>
              </a:rPr>
              <a:t>ňa</a:t>
            </a:r>
            <a:r>
              <a:rPr lang="en-US" sz="2333">
                <a:solidFill>
                  <a:srgbClr val="2A2768"/>
                </a:solidFill>
                <a:latin typeface="Calibri (MS)"/>
              </a:rPr>
              <a:t> v </a:t>
            </a:r>
            <a:r>
              <a:rPr lang="en-US" sz="2333" err="1">
                <a:solidFill>
                  <a:srgbClr val="2A2768"/>
                </a:solidFill>
                <a:latin typeface="Calibri (MS)"/>
              </a:rPr>
              <a:t>systéme</a:t>
            </a:r>
            <a:r>
              <a:rPr lang="en-US" sz="2333">
                <a:solidFill>
                  <a:srgbClr val="2A2768"/>
                </a:solidFill>
                <a:latin typeface="Calibri (MS)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 (MS)"/>
              </a:rPr>
              <a:t>poradenstva</a:t>
            </a:r>
            <a:r>
              <a:rPr lang="en-US" sz="2333">
                <a:solidFill>
                  <a:srgbClr val="2A2768"/>
                </a:solidFill>
                <a:latin typeface="Calibri (MS)"/>
              </a:rPr>
              <a:t> a </a:t>
            </a:r>
            <a:r>
              <a:rPr lang="en-US" sz="2333" err="1">
                <a:solidFill>
                  <a:srgbClr val="2A2768"/>
                </a:solidFill>
                <a:latin typeface="Calibri (MS)"/>
              </a:rPr>
              <a:t>prevencie</a:t>
            </a:r>
            <a:r>
              <a:rPr lang="en-US" sz="2333">
                <a:solidFill>
                  <a:srgbClr val="2A2768"/>
                </a:solidFill>
                <a:latin typeface="Calibri (MS)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41797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01686" y="846799"/>
            <a:ext cx="5960104" cy="3968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66"/>
              </a:lnSpc>
            </a:pPr>
            <a:r>
              <a:rPr lang="en-US" sz="4334">
                <a:solidFill>
                  <a:srgbClr val="2A2768"/>
                </a:solidFill>
                <a:latin typeface="Calibri (MS) Bold"/>
              </a:rPr>
              <a:t>PODPORNÉ OPATRENIE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601686" y="1672491"/>
            <a:ext cx="8485413" cy="48880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00"/>
              </a:lnSpc>
            </a:pPr>
            <a:r>
              <a:rPr lang="en-US" sz="2333" b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poskytovanie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výchovy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vzdelávania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základe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úpravy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obsahu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výchovy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vzdelávania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hodnotenia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výsledkov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dosiahnutých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deťmi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alebo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žiakmi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výchove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vzdelávaní</a:t>
            </a:r>
            <a:endParaRPr lang="sk-SK" sz="2333">
              <a:solidFill>
                <a:srgbClr val="2A276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000"/>
              </a:lnSpc>
            </a:pPr>
            <a:endParaRPr lang="en-US" sz="2333">
              <a:solidFill>
                <a:srgbClr val="2A276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000"/>
              </a:lnSpc>
            </a:pPr>
            <a:endParaRPr lang="en-US" sz="2333">
              <a:solidFill>
                <a:srgbClr val="2A276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000"/>
              </a:lnSpc>
            </a:pPr>
            <a:r>
              <a:rPr lang="en-US" sz="2333" b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d)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činnosť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podporu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dosahovania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školskej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spôsobilosti</a:t>
            </a:r>
            <a:endParaRPr lang="sk-SK" sz="2333">
              <a:solidFill>
                <a:srgbClr val="2A276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000"/>
              </a:lnSpc>
            </a:pPr>
            <a:endParaRPr lang="en-US" sz="2333">
              <a:solidFill>
                <a:srgbClr val="2A276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000"/>
              </a:lnSpc>
            </a:pPr>
            <a:endParaRPr lang="en-US" sz="2333">
              <a:solidFill>
                <a:srgbClr val="2A276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000"/>
              </a:lnSpc>
            </a:pPr>
            <a:r>
              <a:rPr lang="en-US" sz="2333" b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g)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skvalitnenie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podmienok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výchovy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vzdelávania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žiakov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zo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sociálne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znevýhodneného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prostredia</a:t>
            </a:r>
            <a:endParaRPr lang="sk-SK" sz="2333">
              <a:solidFill>
                <a:srgbClr val="2A276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000"/>
              </a:lnSpc>
            </a:pPr>
            <a:endParaRPr lang="en-US" sz="2333">
              <a:solidFill>
                <a:srgbClr val="2A276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000"/>
              </a:lnSpc>
            </a:pPr>
            <a:endParaRPr lang="en-US" sz="2333">
              <a:solidFill>
                <a:srgbClr val="2A276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000"/>
              </a:lnSpc>
            </a:pPr>
            <a:r>
              <a:rPr lang="en-US" sz="2333" b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h)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zabezpečenie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vzdelávania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vyučovacom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predmete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alebo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sk-SK" sz="2333">
              <a:solidFill>
                <a:srgbClr val="2A276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000"/>
              </a:lnSpc>
            </a:pP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vzdelávacej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oblasti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vyššom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ročníku</a:t>
            </a:r>
            <a:endParaRPr lang="sk-SK" sz="2333">
              <a:solidFill>
                <a:srgbClr val="2A276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000"/>
              </a:lnSpc>
            </a:pPr>
            <a:endParaRPr lang="en-US" sz="2333">
              <a:solidFill>
                <a:srgbClr val="2A276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000"/>
              </a:lnSpc>
            </a:pPr>
            <a:endParaRPr lang="en-US" sz="2333">
              <a:solidFill>
                <a:srgbClr val="2A276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000"/>
              </a:lnSpc>
            </a:pPr>
            <a:r>
              <a:rPr lang="en-US" sz="2333" b="1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333" b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zabezpečenie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osobitných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foriem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komunikácie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dieťaťa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zdravotným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postihnutím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alebo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žiaka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zdravotným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postihnutím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školou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alebo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sk-SK" sz="2333">
              <a:solidFill>
                <a:srgbClr val="2A276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000"/>
              </a:lnSpc>
            </a:pP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školským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zariadením</a:t>
            </a:r>
            <a:endParaRPr lang="en-US" sz="2333">
              <a:solidFill>
                <a:srgbClr val="2A276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30429" y="1914928"/>
            <a:ext cx="2909535" cy="866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21"/>
              </a:lnSpc>
            </a:pPr>
            <a:r>
              <a:rPr lang="en-US" sz="2667">
                <a:solidFill>
                  <a:srgbClr val="2A2768"/>
                </a:solidFill>
                <a:latin typeface="Calibri (MS) Bold"/>
              </a:rPr>
              <a:t>ZARIADENIE PORADENSTVA</a:t>
            </a:r>
          </a:p>
          <a:p>
            <a:pPr algn="ctr">
              <a:lnSpc>
                <a:spcPts val="2221"/>
              </a:lnSpc>
            </a:pPr>
            <a:r>
              <a:rPr lang="en-US" sz="2667">
                <a:solidFill>
                  <a:srgbClr val="2A2768"/>
                </a:solidFill>
                <a:latin typeface="Calibri (MS) Bold"/>
              </a:rPr>
              <a:t>A PREVENCIE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9257" y="4540795"/>
            <a:ext cx="3070707" cy="2713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31064" lvl="1" indent="-165532">
              <a:lnSpc>
                <a:spcPts val="2000"/>
              </a:lnSpc>
              <a:buFont typeface="Arial"/>
              <a:buChar char="•"/>
            </a:pPr>
            <a:r>
              <a:rPr lang="en-US" sz="2333" err="1">
                <a:solidFill>
                  <a:srgbClr val="2A2768"/>
                </a:solidFill>
                <a:latin typeface="Calibri (MS)"/>
              </a:rPr>
              <a:t>odborný</a:t>
            </a:r>
            <a:r>
              <a:rPr lang="en-US" sz="2333">
                <a:solidFill>
                  <a:srgbClr val="2A2768"/>
                </a:solidFill>
                <a:latin typeface="Calibri (MS)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 (MS)"/>
              </a:rPr>
              <a:t>zamestnanec</a:t>
            </a:r>
            <a:r>
              <a:rPr lang="en-US" sz="2333">
                <a:solidFill>
                  <a:srgbClr val="2A2768"/>
                </a:solidFill>
                <a:latin typeface="Calibri (MS)"/>
              </a:rPr>
              <a:t>.</a:t>
            </a:r>
          </a:p>
        </p:txBody>
      </p:sp>
      <p:sp>
        <p:nvSpPr>
          <p:cNvPr id="13" name="Freeform 2">
            <a:extLst>
              <a:ext uri="{FF2B5EF4-FFF2-40B4-BE49-F238E27FC236}">
                <a16:creationId xmlns:a16="http://schemas.microsoft.com/office/drawing/2014/main" id="{9AC2B8C9-381D-18AE-F59C-ADDB19DADA7F}"/>
              </a:ext>
            </a:extLst>
          </p:cNvPr>
          <p:cNvSpPr/>
          <p:nvPr/>
        </p:nvSpPr>
        <p:spPr>
          <a:xfrm>
            <a:off x="3381421" y="-72357"/>
            <a:ext cx="48000" cy="6941900"/>
          </a:xfrm>
          <a:custGeom>
            <a:avLst/>
            <a:gdLst/>
            <a:ahLst/>
            <a:cxnLst/>
            <a:rect l="l" t="t" r="r" b="b"/>
            <a:pathLst>
              <a:path w="4276691" h="10412850">
                <a:moveTo>
                  <a:pt x="0" y="0"/>
                </a:moveTo>
                <a:lnTo>
                  <a:pt x="4276690" y="0"/>
                </a:lnTo>
                <a:lnTo>
                  <a:pt x="4276690" y="10412850"/>
                </a:lnTo>
                <a:lnTo>
                  <a:pt x="0" y="104128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sz="1200"/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7EDD5B7F-ED80-2BB6-FABB-9DA1F1F49E96}"/>
              </a:ext>
            </a:extLst>
          </p:cNvPr>
          <p:cNvSpPr txBox="1"/>
          <p:nvPr/>
        </p:nvSpPr>
        <p:spPr>
          <a:xfrm>
            <a:off x="257853" y="3280323"/>
            <a:ext cx="3257701" cy="784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00"/>
              </a:lnSpc>
            </a:pPr>
            <a:r>
              <a:rPr lang="sk-SK" sz="2333">
                <a:solidFill>
                  <a:srgbClr val="2A2768"/>
                </a:solidFill>
                <a:latin typeface="Calibri (MS)"/>
              </a:rPr>
              <a:t>Podporná úroveň </a:t>
            </a:r>
            <a:r>
              <a:rPr lang="en-US" sz="2333">
                <a:solidFill>
                  <a:srgbClr val="2A2768"/>
                </a:solidFill>
                <a:latin typeface="Calibri (MS)"/>
              </a:rPr>
              <a:t>3. </a:t>
            </a:r>
            <a:r>
              <a:rPr lang="sk-SK" sz="2333">
                <a:solidFill>
                  <a:srgbClr val="2A2768"/>
                </a:solidFill>
                <a:latin typeface="Calibri (MS)"/>
              </a:rPr>
              <a:t>až</a:t>
            </a:r>
            <a:r>
              <a:rPr lang="en-US" sz="2333">
                <a:solidFill>
                  <a:srgbClr val="2A2768"/>
                </a:solidFill>
                <a:latin typeface="Calibri (MS)"/>
              </a:rPr>
              <a:t> 5. </a:t>
            </a:r>
            <a:r>
              <a:rPr lang="en-US" sz="2333" err="1">
                <a:solidFill>
                  <a:srgbClr val="2A2768"/>
                </a:solidFill>
                <a:latin typeface="Calibri (MS)"/>
              </a:rPr>
              <a:t>stup</a:t>
            </a:r>
            <a:r>
              <a:rPr lang="sk-SK" sz="2333" err="1">
                <a:solidFill>
                  <a:srgbClr val="2A2768"/>
                </a:solidFill>
                <a:latin typeface="Calibri (MS)"/>
              </a:rPr>
              <a:t>ňa</a:t>
            </a:r>
            <a:r>
              <a:rPr lang="en-US" sz="2333">
                <a:solidFill>
                  <a:srgbClr val="2A2768"/>
                </a:solidFill>
                <a:latin typeface="Calibri (MS)"/>
              </a:rPr>
              <a:t> v </a:t>
            </a:r>
            <a:r>
              <a:rPr lang="en-US" sz="2333" err="1">
                <a:solidFill>
                  <a:srgbClr val="2A2768"/>
                </a:solidFill>
                <a:latin typeface="Calibri (MS)"/>
              </a:rPr>
              <a:t>systéme</a:t>
            </a:r>
            <a:r>
              <a:rPr lang="en-US" sz="2333">
                <a:solidFill>
                  <a:srgbClr val="2A2768"/>
                </a:solidFill>
                <a:latin typeface="Calibri (MS)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 (MS)"/>
              </a:rPr>
              <a:t>poradenstva</a:t>
            </a:r>
            <a:r>
              <a:rPr lang="en-US" sz="2333">
                <a:solidFill>
                  <a:srgbClr val="2A2768"/>
                </a:solidFill>
                <a:latin typeface="Calibri (MS)"/>
              </a:rPr>
              <a:t> a </a:t>
            </a:r>
            <a:r>
              <a:rPr lang="en-US" sz="2333" err="1">
                <a:solidFill>
                  <a:srgbClr val="2A2768"/>
                </a:solidFill>
                <a:latin typeface="Calibri (MS)"/>
              </a:rPr>
              <a:t>prevencie</a:t>
            </a:r>
            <a:r>
              <a:rPr lang="en-US" sz="2333">
                <a:solidFill>
                  <a:srgbClr val="2A2768"/>
                </a:solidFill>
                <a:latin typeface="Calibri (MS)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75183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08460" y="1649883"/>
            <a:ext cx="5960104" cy="3968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66"/>
              </a:lnSpc>
            </a:pPr>
            <a:r>
              <a:rPr lang="en-US" sz="4334">
                <a:solidFill>
                  <a:srgbClr val="2A2768"/>
                </a:solidFill>
                <a:latin typeface="Calibri (MS) Bold"/>
              </a:rPr>
              <a:t>PODPORNÉ OPATRENIE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647757" y="2040246"/>
            <a:ext cx="8388245" cy="3554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00"/>
              </a:lnSpc>
            </a:pPr>
            <a:endParaRPr lang="en-US" sz="2333">
              <a:solidFill>
                <a:srgbClr val="2A276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000"/>
              </a:lnSpc>
            </a:pPr>
            <a:r>
              <a:rPr lang="en-US" sz="2333" b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l)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špecializované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kariérové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poradenstvo</a:t>
            </a:r>
            <a:endParaRPr lang="sk-SK" sz="2333">
              <a:solidFill>
                <a:srgbClr val="2A276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000"/>
              </a:lnSpc>
            </a:pPr>
            <a:endParaRPr lang="en-US" sz="2333">
              <a:solidFill>
                <a:srgbClr val="2A276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000"/>
              </a:lnSpc>
            </a:pPr>
            <a:endParaRPr lang="en-US" sz="2333">
              <a:solidFill>
                <a:srgbClr val="2A276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000"/>
              </a:lnSpc>
            </a:pPr>
            <a:r>
              <a:rPr lang="en-US" sz="2333" b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m)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zabezpečenie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pôsobenia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pedagogického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asistenta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triede</a:t>
            </a:r>
            <a:endParaRPr lang="sk-SK" sz="2333">
              <a:solidFill>
                <a:srgbClr val="2A276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000"/>
              </a:lnSpc>
            </a:pPr>
            <a:endParaRPr lang="en-US" sz="2333">
              <a:solidFill>
                <a:srgbClr val="2A276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000"/>
              </a:lnSpc>
            </a:pPr>
            <a:endParaRPr lang="en-US" sz="2333">
              <a:solidFill>
                <a:srgbClr val="2A276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333" b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o)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zabezpečenie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sebaobslužných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úkonov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čase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výchovno-vzdelávacieho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procesu</a:t>
            </a:r>
            <a:endParaRPr lang="sk-SK" sz="2333">
              <a:solidFill>
                <a:srgbClr val="2A276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000"/>
              </a:lnSpc>
            </a:pPr>
            <a:endParaRPr lang="en-US" sz="2333">
              <a:solidFill>
                <a:srgbClr val="2A276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000"/>
              </a:lnSpc>
            </a:pPr>
            <a:endParaRPr lang="en-US" sz="2333">
              <a:solidFill>
                <a:srgbClr val="2A276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000"/>
              </a:lnSpc>
            </a:pPr>
            <a:r>
              <a:rPr lang="en-US" sz="2333" b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p)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poskytnutie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špeciálnych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edukačných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publikácií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kompenzačných</a:t>
            </a:r>
            <a:r>
              <a:rPr lang="en-US" sz="2333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pomôcok</a:t>
            </a:r>
            <a:endParaRPr lang="en-US" sz="2333">
              <a:solidFill>
                <a:srgbClr val="2A276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71441" y="1595626"/>
            <a:ext cx="2909535" cy="866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21"/>
              </a:lnSpc>
            </a:pPr>
            <a:r>
              <a:rPr lang="en-US" sz="2667">
                <a:solidFill>
                  <a:srgbClr val="2A2768"/>
                </a:solidFill>
                <a:latin typeface="Calibri (MS) Bold"/>
              </a:rPr>
              <a:t>ZARIADENIE PORADENSTVA</a:t>
            </a:r>
          </a:p>
          <a:p>
            <a:pPr algn="ctr">
              <a:lnSpc>
                <a:spcPts val="2221"/>
              </a:lnSpc>
            </a:pPr>
            <a:r>
              <a:rPr lang="en-US" sz="2667">
                <a:solidFill>
                  <a:srgbClr val="2A2768"/>
                </a:solidFill>
                <a:latin typeface="Calibri (MS) Bold"/>
              </a:rPr>
              <a:t>A PREVENCIE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68051" y="4221494"/>
            <a:ext cx="3258449" cy="3590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31064" lvl="1" indent="-165532">
              <a:buFont typeface="Arial"/>
              <a:buChar char="•"/>
            </a:pPr>
            <a:r>
              <a:rPr lang="en-US" sz="2333" err="1">
                <a:solidFill>
                  <a:srgbClr val="2A2768"/>
                </a:solidFill>
                <a:latin typeface="Calibri (MS)"/>
              </a:rPr>
              <a:t>odborný</a:t>
            </a:r>
            <a:r>
              <a:rPr lang="en-US" sz="2333">
                <a:solidFill>
                  <a:srgbClr val="2A2768"/>
                </a:solidFill>
                <a:latin typeface="Calibri (MS)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 (MS)"/>
              </a:rPr>
              <a:t>zamestnanec</a:t>
            </a:r>
            <a:r>
              <a:rPr lang="en-US" sz="2333">
                <a:solidFill>
                  <a:srgbClr val="2A2768"/>
                </a:solidFill>
                <a:latin typeface="Calibri (MS)"/>
              </a:rPr>
              <a:t>.</a:t>
            </a:r>
          </a:p>
        </p:txBody>
      </p:sp>
      <p:sp>
        <p:nvSpPr>
          <p:cNvPr id="13" name="Freeform 2">
            <a:extLst>
              <a:ext uri="{FF2B5EF4-FFF2-40B4-BE49-F238E27FC236}">
                <a16:creationId xmlns:a16="http://schemas.microsoft.com/office/drawing/2014/main" id="{9AC2B8C9-381D-18AE-F59C-ADDB19DADA7F}"/>
              </a:ext>
            </a:extLst>
          </p:cNvPr>
          <p:cNvSpPr/>
          <p:nvPr/>
        </p:nvSpPr>
        <p:spPr>
          <a:xfrm>
            <a:off x="3420718" y="-28654"/>
            <a:ext cx="48000" cy="6941900"/>
          </a:xfrm>
          <a:custGeom>
            <a:avLst/>
            <a:gdLst/>
            <a:ahLst/>
            <a:cxnLst/>
            <a:rect l="l" t="t" r="r" b="b"/>
            <a:pathLst>
              <a:path w="4276691" h="10412850">
                <a:moveTo>
                  <a:pt x="0" y="0"/>
                </a:moveTo>
                <a:lnTo>
                  <a:pt x="4276690" y="0"/>
                </a:lnTo>
                <a:lnTo>
                  <a:pt x="4276690" y="10412850"/>
                </a:lnTo>
                <a:lnTo>
                  <a:pt x="0" y="104128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sz="1200"/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2B49E9ED-0970-7C5D-94BB-A580E9EE5DF1}"/>
              </a:ext>
            </a:extLst>
          </p:cNvPr>
          <p:cNvSpPr txBox="1"/>
          <p:nvPr/>
        </p:nvSpPr>
        <p:spPr>
          <a:xfrm>
            <a:off x="197358" y="2961021"/>
            <a:ext cx="3257701" cy="784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00"/>
              </a:lnSpc>
            </a:pPr>
            <a:r>
              <a:rPr lang="sk-SK" sz="2333">
                <a:solidFill>
                  <a:srgbClr val="2A2768"/>
                </a:solidFill>
                <a:latin typeface="Calibri (MS)"/>
              </a:rPr>
              <a:t>Podporná úroveň </a:t>
            </a:r>
            <a:r>
              <a:rPr lang="en-US" sz="2333">
                <a:solidFill>
                  <a:srgbClr val="2A2768"/>
                </a:solidFill>
                <a:latin typeface="Calibri (MS)"/>
              </a:rPr>
              <a:t>3. </a:t>
            </a:r>
            <a:r>
              <a:rPr lang="sk-SK" sz="2333">
                <a:solidFill>
                  <a:srgbClr val="2A2768"/>
                </a:solidFill>
                <a:latin typeface="Calibri (MS)"/>
              </a:rPr>
              <a:t>až</a:t>
            </a:r>
            <a:r>
              <a:rPr lang="en-US" sz="2333">
                <a:solidFill>
                  <a:srgbClr val="2A2768"/>
                </a:solidFill>
                <a:latin typeface="Calibri (MS)"/>
              </a:rPr>
              <a:t> 5. </a:t>
            </a:r>
            <a:r>
              <a:rPr lang="en-US" sz="2333" err="1">
                <a:solidFill>
                  <a:srgbClr val="2A2768"/>
                </a:solidFill>
                <a:latin typeface="Calibri (MS)"/>
              </a:rPr>
              <a:t>stup</a:t>
            </a:r>
            <a:r>
              <a:rPr lang="sk-SK" sz="2333" err="1">
                <a:solidFill>
                  <a:srgbClr val="2A2768"/>
                </a:solidFill>
                <a:latin typeface="Calibri (MS)"/>
              </a:rPr>
              <a:t>ňa</a:t>
            </a:r>
            <a:r>
              <a:rPr lang="en-US" sz="2333">
                <a:solidFill>
                  <a:srgbClr val="2A2768"/>
                </a:solidFill>
                <a:latin typeface="Calibri (MS)"/>
              </a:rPr>
              <a:t> v </a:t>
            </a:r>
            <a:r>
              <a:rPr lang="en-US" sz="2333" err="1">
                <a:solidFill>
                  <a:srgbClr val="2A2768"/>
                </a:solidFill>
                <a:latin typeface="Calibri (MS)"/>
              </a:rPr>
              <a:t>systéme</a:t>
            </a:r>
            <a:r>
              <a:rPr lang="en-US" sz="2333">
                <a:solidFill>
                  <a:srgbClr val="2A2768"/>
                </a:solidFill>
                <a:latin typeface="Calibri (MS)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Calibri (MS)"/>
              </a:rPr>
              <a:t>poradenstva</a:t>
            </a:r>
            <a:r>
              <a:rPr lang="en-US" sz="2333">
                <a:solidFill>
                  <a:srgbClr val="2A2768"/>
                </a:solidFill>
                <a:latin typeface="Calibri (MS)"/>
              </a:rPr>
              <a:t> a </a:t>
            </a:r>
            <a:r>
              <a:rPr lang="en-US" sz="2333" err="1">
                <a:solidFill>
                  <a:srgbClr val="2A2768"/>
                </a:solidFill>
                <a:latin typeface="Calibri (MS)"/>
              </a:rPr>
              <a:t>prevencie</a:t>
            </a:r>
            <a:r>
              <a:rPr lang="en-US" sz="2333">
                <a:solidFill>
                  <a:srgbClr val="2A2768"/>
                </a:solidFill>
                <a:latin typeface="Calibri (MS)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33678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08460" y="1449858"/>
            <a:ext cx="5960104" cy="3968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66"/>
              </a:lnSpc>
            </a:pPr>
            <a:r>
              <a:rPr lang="en-US" sz="4334">
                <a:solidFill>
                  <a:srgbClr val="2A2768"/>
                </a:solidFill>
                <a:latin typeface="Calibri (MS) Bold"/>
              </a:rPr>
              <a:t>PODPORNÉ OPATRENIE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608461" y="2559533"/>
            <a:ext cx="7540943" cy="13011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00"/>
              </a:lnSpc>
            </a:pPr>
            <a:r>
              <a:rPr lang="en-US" sz="2333" b="1">
                <a:solidFill>
                  <a:srgbClr val="2A2768"/>
                </a:solidFill>
                <a:latin typeface="+mj-lt"/>
              </a:rPr>
              <a:t>t) </a:t>
            </a:r>
            <a:r>
              <a:rPr lang="en-US" sz="2333" err="1">
                <a:solidFill>
                  <a:srgbClr val="2A2768"/>
                </a:solidFill>
                <a:latin typeface="+mj-lt"/>
              </a:rPr>
              <a:t>prevencia</a:t>
            </a:r>
            <a:r>
              <a:rPr lang="en-US" sz="2333">
                <a:solidFill>
                  <a:srgbClr val="2A2768"/>
                </a:solidFill>
                <a:latin typeface="+mj-lt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+mj-lt"/>
              </a:rPr>
              <a:t>na</a:t>
            </a:r>
            <a:r>
              <a:rPr lang="en-US" sz="2333">
                <a:solidFill>
                  <a:srgbClr val="2A2768"/>
                </a:solidFill>
                <a:latin typeface="+mj-lt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+mj-lt"/>
              </a:rPr>
              <a:t>podporu</a:t>
            </a:r>
            <a:r>
              <a:rPr lang="en-US" sz="2333">
                <a:solidFill>
                  <a:srgbClr val="2A2768"/>
                </a:solidFill>
                <a:latin typeface="+mj-lt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+mj-lt"/>
              </a:rPr>
              <a:t>fyzického</a:t>
            </a:r>
            <a:r>
              <a:rPr lang="en-US" sz="2333">
                <a:solidFill>
                  <a:srgbClr val="2A2768"/>
                </a:solidFill>
                <a:latin typeface="+mj-lt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+mj-lt"/>
              </a:rPr>
              <a:t>zdravia</a:t>
            </a:r>
            <a:r>
              <a:rPr lang="en-US" sz="2333">
                <a:solidFill>
                  <a:srgbClr val="2A2768"/>
                </a:solidFill>
                <a:latin typeface="+mj-lt"/>
              </a:rPr>
              <a:t>, </a:t>
            </a:r>
            <a:r>
              <a:rPr lang="en-US" sz="2333" err="1">
                <a:solidFill>
                  <a:srgbClr val="2A2768"/>
                </a:solidFill>
                <a:latin typeface="+mj-lt"/>
              </a:rPr>
              <a:t>duševného</a:t>
            </a:r>
            <a:r>
              <a:rPr lang="en-US" sz="2333">
                <a:solidFill>
                  <a:srgbClr val="2A2768"/>
                </a:solidFill>
                <a:latin typeface="+mj-lt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+mj-lt"/>
              </a:rPr>
              <a:t>zdravia</a:t>
            </a:r>
            <a:r>
              <a:rPr lang="en-US" sz="2333">
                <a:solidFill>
                  <a:srgbClr val="2A2768"/>
                </a:solidFill>
                <a:latin typeface="+mj-lt"/>
              </a:rPr>
              <a:t> a </a:t>
            </a:r>
            <a:r>
              <a:rPr lang="en-US" sz="2333" err="1">
                <a:solidFill>
                  <a:srgbClr val="2A2768"/>
                </a:solidFill>
                <a:latin typeface="+mj-lt"/>
              </a:rPr>
              <a:t>prevencia</a:t>
            </a:r>
            <a:r>
              <a:rPr lang="en-US" sz="2333">
                <a:solidFill>
                  <a:srgbClr val="2A2768"/>
                </a:solidFill>
                <a:latin typeface="+mj-lt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+mj-lt"/>
              </a:rPr>
              <a:t>výskytu</a:t>
            </a:r>
            <a:r>
              <a:rPr lang="en-US" sz="2333">
                <a:solidFill>
                  <a:srgbClr val="2A2768"/>
                </a:solidFill>
                <a:latin typeface="+mj-lt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+mj-lt"/>
              </a:rPr>
              <a:t>rizikového</a:t>
            </a:r>
            <a:r>
              <a:rPr lang="en-US" sz="2333">
                <a:solidFill>
                  <a:srgbClr val="2A2768"/>
                </a:solidFill>
                <a:latin typeface="+mj-lt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+mj-lt"/>
              </a:rPr>
              <a:t>správania</a:t>
            </a:r>
            <a:endParaRPr lang="sk-SK" sz="2333">
              <a:solidFill>
                <a:srgbClr val="2A2768"/>
              </a:solidFill>
              <a:latin typeface="+mj-lt"/>
            </a:endParaRPr>
          </a:p>
          <a:p>
            <a:pPr>
              <a:lnSpc>
                <a:spcPts val="2000"/>
              </a:lnSpc>
            </a:pPr>
            <a:endParaRPr lang="en-US" sz="2333">
              <a:solidFill>
                <a:srgbClr val="2A2768"/>
              </a:solidFill>
              <a:latin typeface="+mj-lt"/>
            </a:endParaRPr>
          </a:p>
          <a:p>
            <a:pPr>
              <a:lnSpc>
                <a:spcPts val="2000"/>
              </a:lnSpc>
            </a:pPr>
            <a:endParaRPr lang="en-US" sz="2333">
              <a:solidFill>
                <a:srgbClr val="2A2768"/>
              </a:solidFill>
              <a:latin typeface="+mj-lt"/>
            </a:endParaRPr>
          </a:p>
          <a:p>
            <a:pPr>
              <a:lnSpc>
                <a:spcPts val="2000"/>
              </a:lnSpc>
            </a:pPr>
            <a:r>
              <a:rPr lang="en-US" sz="2333" b="1">
                <a:solidFill>
                  <a:srgbClr val="2A2768"/>
                </a:solidFill>
                <a:latin typeface="+mj-lt"/>
              </a:rPr>
              <a:t>u) </a:t>
            </a:r>
            <a:r>
              <a:rPr lang="en-US" sz="2333" err="1">
                <a:solidFill>
                  <a:srgbClr val="2A2768"/>
                </a:solidFill>
                <a:latin typeface="+mj-lt"/>
              </a:rPr>
              <a:t>krízová</a:t>
            </a:r>
            <a:r>
              <a:rPr lang="en-US" sz="2333">
                <a:solidFill>
                  <a:srgbClr val="2A2768"/>
                </a:solidFill>
                <a:latin typeface="+mj-lt"/>
              </a:rPr>
              <a:t> </a:t>
            </a:r>
            <a:r>
              <a:rPr lang="en-US" sz="2333" err="1">
                <a:solidFill>
                  <a:srgbClr val="2A2768"/>
                </a:solidFill>
                <a:latin typeface="+mj-lt"/>
              </a:rPr>
              <a:t>intervencia</a:t>
            </a:r>
            <a:endParaRPr lang="en-US" sz="2333">
              <a:solidFill>
                <a:srgbClr val="2A2768"/>
              </a:solidFill>
              <a:latin typeface="+mj-lt"/>
            </a:endParaRPr>
          </a:p>
        </p:txBody>
      </p:sp>
      <p:sp>
        <p:nvSpPr>
          <p:cNvPr id="13" name="Freeform 2">
            <a:extLst>
              <a:ext uri="{FF2B5EF4-FFF2-40B4-BE49-F238E27FC236}">
                <a16:creationId xmlns:a16="http://schemas.microsoft.com/office/drawing/2014/main" id="{9AC2B8C9-381D-18AE-F59C-ADDB19DADA7F}"/>
              </a:ext>
            </a:extLst>
          </p:cNvPr>
          <p:cNvSpPr/>
          <p:nvPr/>
        </p:nvSpPr>
        <p:spPr>
          <a:xfrm>
            <a:off x="3420718" y="-139700"/>
            <a:ext cx="48000" cy="7052946"/>
          </a:xfrm>
          <a:custGeom>
            <a:avLst/>
            <a:gdLst/>
            <a:ahLst/>
            <a:cxnLst/>
            <a:rect l="l" t="t" r="r" b="b"/>
            <a:pathLst>
              <a:path w="4276691" h="10412850">
                <a:moveTo>
                  <a:pt x="0" y="0"/>
                </a:moveTo>
                <a:lnTo>
                  <a:pt x="4276690" y="0"/>
                </a:lnTo>
                <a:lnTo>
                  <a:pt x="4276690" y="10412850"/>
                </a:lnTo>
                <a:lnTo>
                  <a:pt x="0" y="104128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sz="1200"/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37AF67DD-E76B-2D6A-9A09-5338C64B9381}"/>
              </a:ext>
            </a:extLst>
          </p:cNvPr>
          <p:cNvSpPr txBox="1"/>
          <p:nvPr/>
        </p:nvSpPr>
        <p:spPr>
          <a:xfrm>
            <a:off x="61742" y="2559533"/>
            <a:ext cx="3358976" cy="301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667" u="sng">
                <a:solidFill>
                  <a:srgbClr val="2A2768"/>
                </a:solidFill>
                <a:latin typeface="Calibri (MS) Bold"/>
              </a:rPr>
              <a:t>BEZ VYJADRENIA</a:t>
            </a:r>
          </a:p>
        </p:txBody>
      </p:sp>
    </p:spTree>
    <p:extLst>
      <p:ext uri="{BB962C8B-B14F-4D97-AF65-F5344CB8AC3E}">
        <p14:creationId xmlns:p14="http://schemas.microsoft.com/office/powerpoint/2010/main" val="802832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55309" y="930184"/>
            <a:ext cx="9397922" cy="10444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00"/>
              </a:lnSpc>
            </a:pPr>
            <a:r>
              <a:rPr lang="en-US" sz="4334" b="1" dirty="0" err="1">
                <a:solidFill>
                  <a:srgbClr val="002060">
                    <a:alpha val="92941"/>
                  </a:srgbClr>
                </a:solidFill>
                <a:latin typeface="Calibri (MS) Bold"/>
              </a:rPr>
              <a:t>Čo</a:t>
            </a:r>
            <a:r>
              <a:rPr lang="en-US" sz="4334" b="1" dirty="0">
                <a:solidFill>
                  <a:srgbClr val="002060">
                    <a:alpha val="92941"/>
                  </a:srgbClr>
                </a:solidFill>
                <a:latin typeface="Calibri (MS) Bold"/>
              </a:rPr>
              <a:t> </a:t>
            </a:r>
            <a:r>
              <a:rPr lang="en-US" sz="4334" b="1" dirty="0" err="1">
                <a:solidFill>
                  <a:srgbClr val="002060">
                    <a:alpha val="92941"/>
                  </a:srgbClr>
                </a:solidFill>
                <a:latin typeface="Calibri (MS) Bold"/>
              </a:rPr>
              <a:t>obsahuje</a:t>
            </a:r>
            <a:r>
              <a:rPr lang="en-US" sz="4334" b="1" dirty="0">
                <a:solidFill>
                  <a:srgbClr val="002060">
                    <a:alpha val="92941"/>
                  </a:srgbClr>
                </a:solidFill>
                <a:latin typeface="Calibri (MS) Bold"/>
              </a:rPr>
              <a:t> </a:t>
            </a:r>
            <a:r>
              <a:rPr lang="en-US" sz="4334" b="1" dirty="0" err="1">
                <a:solidFill>
                  <a:srgbClr val="002060">
                    <a:alpha val="92941"/>
                  </a:srgbClr>
                </a:solidFill>
                <a:latin typeface="Calibri (MS) Bold"/>
              </a:rPr>
              <a:t>Katalóg</a:t>
            </a:r>
            <a:r>
              <a:rPr lang="en-US" sz="4334" b="1" dirty="0">
                <a:solidFill>
                  <a:srgbClr val="002060">
                    <a:alpha val="92941"/>
                  </a:srgbClr>
                </a:solidFill>
                <a:latin typeface="Calibri (MS) Bold"/>
              </a:rPr>
              <a:t> </a:t>
            </a:r>
            <a:r>
              <a:rPr lang="en-US" sz="4334" b="1" dirty="0" err="1">
                <a:solidFill>
                  <a:srgbClr val="002060">
                    <a:alpha val="92941"/>
                  </a:srgbClr>
                </a:solidFill>
                <a:latin typeface="Calibri (MS) Bold"/>
              </a:rPr>
              <a:t>podporných</a:t>
            </a:r>
            <a:r>
              <a:rPr lang="en-US" sz="4334" b="1" dirty="0">
                <a:solidFill>
                  <a:srgbClr val="002060">
                    <a:alpha val="92941"/>
                  </a:srgbClr>
                </a:solidFill>
                <a:latin typeface="Calibri (MS) Bold"/>
              </a:rPr>
              <a:t> </a:t>
            </a:r>
            <a:r>
              <a:rPr lang="en-US" sz="4334" b="1" dirty="0" err="1">
                <a:solidFill>
                  <a:srgbClr val="002060">
                    <a:alpha val="92941"/>
                  </a:srgbClr>
                </a:solidFill>
                <a:latin typeface="Calibri (MS) Bold"/>
              </a:rPr>
              <a:t>opatrení</a:t>
            </a:r>
            <a:r>
              <a:rPr lang="en-US" sz="4334" b="1" dirty="0">
                <a:solidFill>
                  <a:srgbClr val="002060">
                    <a:alpha val="92941"/>
                  </a:srgbClr>
                </a:solidFill>
                <a:latin typeface="Calibri (MS) Bold"/>
              </a:rPr>
              <a:t>?</a:t>
            </a:r>
            <a:endParaRPr lang="en-US" sz="4334" b="1" dirty="0">
              <a:solidFill>
                <a:srgbClr val="002060">
                  <a:alpha val="92941"/>
                </a:srgbClr>
              </a:solidFill>
              <a:latin typeface="Calibri (MS) Bold"/>
              <a:cs typeface="Calibri (MS) Bold"/>
            </a:endParaRPr>
          </a:p>
        </p:txBody>
      </p:sp>
      <p:sp>
        <p:nvSpPr>
          <p:cNvPr id="34" name="TextBox 4">
            <a:extLst>
              <a:ext uri="{FF2B5EF4-FFF2-40B4-BE49-F238E27FC236}">
                <a16:creationId xmlns:a16="http://schemas.microsoft.com/office/drawing/2014/main" id="{F6226CE0-1146-139B-3C3F-A4C5987A6B61}"/>
              </a:ext>
            </a:extLst>
          </p:cNvPr>
          <p:cNvSpPr txBox="1"/>
          <p:nvPr/>
        </p:nvSpPr>
        <p:spPr>
          <a:xfrm>
            <a:off x="4876801" y="2106907"/>
            <a:ext cx="7470619" cy="12603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04815">
              <a:lnSpc>
                <a:spcPts val="2400"/>
              </a:lnSpc>
            </a:pPr>
            <a:endParaRPr lang="en-US" sz="2000">
              <a:solidFill>
                <a:srgbClr val="002060"/>
              </a:solidFill>
              <a:latin typeface="Calibri"/>
              <a:cs typeface="Calibri"/>
            </a:endParaRPr>
          </a:p>
          <a:p>
            <a:pPr>
              <a:lnSpc>
                <a:spcPts val="2400"/>
              </a:lnSpc>
              <a:spcBef>
                <a:spcPct val="0"/>
              </a:spcBef>
            </a:pPr>
            <a:endParaRPr lang="en-US" sz="2000">
              <a:solidFill>
                <a:srgbClr val="002060"/>
              </a:solidFill>
              <a:latin typeface="Calibri"/>
              <a:cs typeface="Calibri"/>
            </a:endParaRPr>
          </a:p>
          <a:p>
            <a:pPr marL="304815">
              <a:lnSpc>
                <a:spcPts val="2400"/>
              </a:lnSpc>
            </a:pPr>
            <a:endParaRPr lang="en-US" sz="2000">
              <a:solidFill>
                <a:srgbClr val="002060"/>
              </a:solidFill>
              <a:latin typeface="Calibri"/>
              <a:cs typeface="Calibri"/>
            </a:endParaRPr>
          </a:p>
          <a:p>
            <a:pPr marL="215911" lvl="1">
              <a:lnSpc>
                <a:spcPts val="2800"/>
              </a:lnSpc>
            </a:pPr>
            <a:endParaRPr lang="en-US" sz="2000">
              <a:solidFill>
                <a:srgbClr val="002060"/>
              </a:solidFill>
              <a:latin typeface="Calibri (MS)"/>
              <a:cs typeface="Calibri (MS)"/>
            </a:endParaRPr>
          </a:p>
        </p:txBody>
      </p:sp>
      <p:sp>
        <p:nvSpPr>
          <p:cNvPr id="35" name="BlokTextu 34">
            <a:extLst>
              <a:ext uri="{FF2B5EF4-FFF2-40B4-BE49-F238E27FC236}">
                <a16:creationId xmlns:a16="http://schemas.microsoft.com/office/drawing/2014/main" id="{556C0244-518E-27EB-838D-BCCAD020C7E3}"/>
              </a:ext>
            </a:extLst>
          </p:cNvPr>
          <p:cNvSpPr txBox="1"/>
          <p:nvPr/>
        </p:nvSpPr>
        <p:spPr>
          <a:xfrm>
            <a:off x="2555309" y="2371446"/>
            <a:ext cx="8314328" cy="34649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17" indent="-342917">
              <a:lnSpc>
                <a:spcPts val="2400"/>
              </a:lnSpc>
              <a:buAutoNum type="arabicPeriod"/>
            </a:pPr>
            <a:r>
              <a:rPr lang="en-US" sz="2667" dirty="0" err="1">
                <a:solidFill>
                  <a:srgbClr val="002060"/>
                </a:solidFill>
                <a:latin typeface="Calibri (MS) Bold"/>
                <a:cs typeface="Calibri"/>
              </a:rPr>
              <a:t>Názov</a:t>
            </a:r>
            <a:r>
              <a:rPr lang="en-US" sz="2667" dirty="0">
                <a:solidFill>
                  <a:srgbClr val="002060"/>
                </a:solidFill>
                <a:latin typeface="Calibri (MS) Bold"/>
                <a:cs typeface="Calibri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libri (MS) Bold"/>
                <a:cs typeface="Calibri"/>
              </a:rPr>
              <a:t>podporného</a:t>
            </a:r>
            <a:r>
              <a:rPr lang="en-US" sz="2667" dirty="0">
                <a:solidFill>
                  <a:srgbClr val="002060"/>
                </a:solidFill>
                <a:latin typeface="Calibri (MS) Bold"/>
                <a:cs typeface="Calibri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libri (MS) Bold"/>
                <a:cs typeface="Calibri"/>
              </a:rPr>
              <a:t>opatrenia</a:t>
            </a:r>
            <a:br>
              <a:rPr lang="en-US" sz="2667" dirty="0">
                <a:solidFill>
                  <a:srgbClr val="002060"/>
                </a:solidFill>
                <a:latin typeface="Calibri (MS) Bold"/>
                <a:cs typeface="Calibri"/>
              </a:rPr>
            </a:br>
            <a:endParaRPr lang="sk-SK" sz="2667" dirty="0">
              <a:solidFill>
                <a:srgbClr val="002060"/>
              </a:solidFill>
              <a:latin typeface="Calibri (MS) Bold"/>
              <a:cs typeface="Calibri"/>
            </a:endParaRPr>
          </a:p>
          <a:p>
            <a:pPr marL="342917" indent="-342917">
              <a:lnSpc>
                <a:spcPts val="2400"/>
              </a:lnSpc>
              <a:spcBef>
                <a:spcPct val="0"/>
              </a:spcBef>
              <a:buAutoNum type="arabicPeriod"/>
            </a:pPr>
            <a:r>
              <a:rPr lang="en-US" sz="2667" dirty="0" err="1">
                <a:solidFill>
                  <a:srgbClr val="002060"/>
                </a:solidFill>
                <a:latin typeface="Calibri (MS) Bold"/>
                <a:cs typeface="Calibri"/>
              </a:rPr>
              <a:t>Opis</a:t>
            </a:r>
            <a:r>
              <a:rPr lang="en-US" sz="2667" dirty="0">
                <a:solidFill>
                  <a:srgbClr val="002060"/>
                </a:solidFill>
                <a:latin typeface="Calibri (MS) Bold"/>
                <a:cs typeface="Calibri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libri (MS) Bold"/>
                <a:cs typeface="Calibri"/>
              </a:rPr>
              <a:t>podporného</a:t>
            </a:r>
            <a:r>
              <a:rPr lang="en-US" sz="2667" dirty="0">
                <a:solidFill>
                  <a:srgbClr val="002060"/>
                </a:solidFill>
                <a:latin typeface="Calibri (MS) Bold"/>
                <a:cs typeface="Calibri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libri (MS) Bold"/>
                <a:cs typeface="Calibri"/>
              </a:rPr>
              <a:t>opatrenia</a:t>
            </a:r>
            <a:br>
              <a:rPr lang="en-US" sz="2667" dirty="0">
                <a:latin typeface="Calibri (MS) Bold"/>
              </a:rPr>
            </a:br>
            <a:endParaRPr lang="en-US" sz="2667" dirty="0">
              <a:solidFill>
                <a:srgbClr val="002060"/>
              </a:solidFill>
              <a:latin typeface="Calibri (MS) Bold"/>
              <a:cs typeface="Calibri"/>
            </a:endParaRPr>
          </a:p>
          <a:p>
            <a:pPr marL="342917" indent="-342917">
              <a:lnSpc>
                <a:spcPts val="2400"/>
              </a:lnSpc>
              <a:spcBef>
                <a:spcPct val="0"/>
              </a:spcBef>
              <a:buAutoNum type="arabicPeriod"/>
            </a:pPr>
            <a:r>
              <a:rPr lang="en-US" sz="2667" dirty="0" err="1">
                <a:solidFill>
                  <a:srgbClr val="002060"/>
                </a:solidFill>
                <a:latin typeface="Calibri (MS) Bold"/>
                <a:cs typeface="Calibri"/>
              </a:rPr>
              <a:t>Cieľovú</a:t>
            </a:r>
            <a:r>
              <a:rPr lang="en-US" sz="2667" dirty="0">
                <a:solidFill>
                  <a:srgbClr val="002060"/>
                </a:solidFill>
                <a:latin typeface="Calibri (MS) Bold"/>
                <a:cs typeface="Calibri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libri (MS) Bold"/>
                <a:cs typeface="Calibri"/>
              </a:rPr>
              <a:t>skupinu</a:t>
            </a:r>
            <a:r>
              <a:rPr lang="en-US" sz="2667" dirty="0">
                <a:solidFill>
                  <a:srgbClr val="002060"/>
                </a:solidFill>
                <a:latin typeface="Calibri (MS) Bold"/>
                <a:cs typeface="Calibri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libri (MS) Bold"/>
                <a:cs typeface="Calibri"/>
              </a:rPr>
              <a:t>podporného</a:t>
            </a:r>
            <a:r>
              <a:rPr lang="en-US" sz="2667" dirty="0">
                <a:solidFill>
                  <a:srgbClr val="002060"/>
                </a:solidFill>
                <a:latin typeface="Calibri (MS) Bold"/>
                <a:cs typeface="Calibri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libri (MS) Bold"/>
                <a:cs typeface="Calibri"/>
              </a:rPr>
              <a:t>opatrenia</a:t>
            </a:r>
            <a:br>
              <a:rPr lang="en-US" sz="2667" dirty="0">
                <a:latin typeface="Calibri (MS) Bold"/>
              </a:rPr>
            </a:br>
            <a:endParaRPr lang="en-US" sz="2667" dirty="0">
              <a:solidFill>
                <a:srgbClr val="002060"/>
              </a:solidFill>
              <a:latin typeface="Calibri (MS) Bold"/>
              <a:cs typeface="Calibri"/>
            </a:endParaRPr>
          </a:p>
          <a:p>
            <a:pPr marL="342917" indent="-342917">
              <a:lnSpc>
                <a:spcPts val="2400"/>
              </a:lnSpc>
              <a:spcBef>
                <a:spcPct val="0"/>
              </a:spcBef>
              <a:buAutoNum type="arabicPeriod"/>
            </a:pPr>
            <a:r>
              <a:rPr lang="en-US" sz="2667" dirty="0" err="1">
                <a:solidFill>
                  <a:srgbClr val="002060"/>
                </a:solidFill>
                <a:latin typeface="Calibri (MS) Bold"/>
                <a:cs typeface="Calibri"/>
              </a:rPr>
              <a:t>Personálne</a:t>
            </a:r>
            <a:r>
              <a:rPr lang="en-US" sz="2667" dirty="0">
                <a:solidFill>
                  <a:srgbClr val="002060"/>
                </a:solidFill>
                <a:latin typeface="Calibri (MS) Bold"/>
                <a:cs typeface="Calibri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libri (MS) Bold"/>
                <a:cs typeface="Calibri"/>
              </a:rPr>
              <a:t>zabezpečenie</a:t>
            </a:r>
            <a:r>
              <a:rPr lang="en-US" sz="2667" dirty="0">
                <a:solidFill>
                  <a:srgbClr val="002060"/>
                </a:solidFill>
                <a:latin typeface="Calibri (MS) Bold"/>
                <a:cs typeface="Calibri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libri (MS) Bold"/>
                <a:cs typeface="Calibri"/>
              </a:rPr>
              <a:t>podporného</a:t>
            </a:r>
            <a:r>
              <a:rPr lang="en-US" sz="2667" dirty="0">
                <a:solidFill>
                  <a:srgbClr val="002060"/>
                </a:solidFill>
                <a:latin typeface="Calibri (MS) Bold"/>
                <a:cs typeface="Calibri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libri (MS) Bold"/>
                <a:cs typeface="Calibri"/>
              </a:rPr>
              <a:t>opatrenia</a:t>
            </a:r>
            <a:r>
              <a:rPr lang="en-US" sz="2667" dirty="0">
                <a:solidFill>
                  <a:srgbClr val="002060"/>
                </a:solidFill>
                <a:latin typeface="Calibri (MS) Bold"/>
                <a:cs typeface="Calibri"/>
              </a:rPr>
              <a:t> </a:t>
            </a:r>
            <a:br>
              <a:rPr lang="en-US" sz="2667" dirty="0">
                <a:latin typeface="Calibri (MS) Bold"/>
              </a:rPr>
            </a:br>
            <a:endParaRPr lang="en-US" sz="2667" dirty="0">
              <a:solidFill>
                <a:srgbClr val="002060"/>
              </a:solidFill>
              <a:latin typeface="Calibri (MS) Bold"/>
              <a:cs typeface="Calibri"/>
            </a:endParaRPr>
          </a:p>
          <a:p>
            <a:pPr marL="342917" indent="-342917">
              <a:lnSpc>
                <a:spcPts val="2400"/>
              </a:lnSpc>
              <a:spcBef>
                <a:spcPct val="0"/>
              </a:spcBef>
              <a:buAutoNum type="arabicPeriod"/>
            </a:pPr>
            <a:r>
              <a:rPr lang="en-US" sz="2667" dirty="0" err="1">
                <a:solidFill>
                  <a:srgbClr val="002060"/>
                </a:solidFill>
                <a:latin typeface="Calibri (MS) Bold"/>
                <a:cs typeface="Calibri"/>
              </a:rPr>
              <a:t>Formu</a:t>
            </a:r>
            <a:r>
              <a:rPr lang="en-US" sz="2667" dirty="0">
                <a:solidFill>
                  <a:srgbClr val="002060"/>
                </a:solidFill>
                <a:latin typeface="Calibri (MS) Bold"/>
                <a:cs typeface="Calibri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libri (MS) Bold"/>
                <a:cs typeface="Calibri"/>
              </a:rPr>
              <a:t>poskytovania</a:t>
            </a:r>
            <a:r>
              <a:rPr lang="en-US" sz="2667" dirty="0">
                <a:solidFill>
                  <a:srgbClr val="002060"/>
                </a:solidFill>
                <a:latin typeface="Calibri (MS) Bold"/>
                <a:cs typeface="Calibri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libri (MS) Bold"/>
                <a:cs typeface="Calibri"/>
              </a:rPr>
              <a:t>podporného</a:t>
            </a:r>
            <a:r>
              <a:rPr lang="en-US" sz="2667" dirty="0">
                <a:solidFill>
                  <a:srgbClr val="002060"/>
                </a:solidFill>
                <a:latin typeface="Calibri (MS) Bold"/>
                <a:cs typeface="Calibri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libri (MS) Bold"/>
                <a:cs typeface="Calibri"/>
              </a:rPr>
              <a:t>opatrenia</a:t>
            </a:r>
            <a:br>
              <a:rPr lang="en-US" sz="2667" dirty="0">
                <a:latin typeface="Calibri (MS) Bold"/>
              </a:rPr>
            </a:br>
            <a:endParaRPr lang="en-US" sz="2667" dirty="0">
              <a:solidFill>
                <a:srgbClr val="002060"/>
              </a:solidFill>
              <a:latin typeface="Calibri (MS) Bold"/>
              <a:cs typeface="Calibri"/>
            </a:endParaRPr>
          </a:p>
          <a:p>
            <a:pPr marL="342917" indent="-342917">
              <a:lnSpc>
                <a:spcPts val="2400"/>
              </a:lnSpc>
              <a:spcBef>
                <a:spcPct val="0"/>
              </a:spcBef>
              <a:buAutoNum type="arabicPeriod"/>
            </a:pPr>
            <a:r>
              <a:rPr lang="en-US" sz="2667" dirty="0" err="1">
                <a:solidFill>
                  <a:srgbClr val="002060"/>
                </a:solidFill>
                <a:latin typeface="Calibri (MS) Bold"/>
                <a:cs typeface="Calibri"/>
              </a:rPr>
              <a:t>Rozsah</a:t>
            </a:r>
            <a:r>
              <a:rPr lang="en-US" sz="2667" dirty="0">
                <a:solidFill>
                  <a:srgbClr val="002060"/>
                </a:solidFill>
                <a:latin typeface="Calibri (MS) Bold"/>
                <a:cs typeface="Calibri"/>
              </a:rPr>
              <a:t> </a:t>
            </a:r>
            <a:r>
              <a:rPr lang="en-US" sz="2667" dirty="0" err="1">
                <a:solidFill>
                  <a:srgbClr val="002060"/>
                </a:solidFill>
                <a:latin typeface="Calibri (MS) Bold"/>
                <a:cs typeface="Calibri"/>
              </a:rPr>
              <a:t>poskytovania</a:t>
            </a:r>
            <a:r>
              <a:rPr lang="en-US" sz="2667" dirty="0">
                <a:solidFill>
                  <a:srgbClr val="002060"/>
                </a:solidFill>
                <a:latin typeface="Calibri (MS) Bold"/>
                <a:cs typeface="Calibri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libri (MS) Bold"/>
                <a:cs typeface="Calibri"/>
              </a:rPr>
              <a:t>podporného</a:t>
            </a:r>
            <a:r>
              <a:rPr lang="en-US" sz="2667" dirty="0">
                <a:solidFill>
                  <a:srgbClr val="002060"/>
                </a:solidFill>
                <a:latin typeface="Calibri (MS) Bold"/>
                <a:cs typeface="Calibri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libri (MS) Bold"/>
                <a:cs typeface="Calibri"/>
              </a:rPr>
              <a:t>opatrenia</a:t>
            </a:r>
            <a:endParaRPr lang="sk-SK" sz="2667" dirty="0">
              <a:latin typeface="Calibri (MS) Bold"/>
              <a:cs typeface="Calibri"/>
            </a:endParaRP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8B30C4C3-8D12-75CB-2E32-12AAF8CFC82C}"/>
              </a:ext>
            </a:extLst>
          </p:cNvPr>
          <p:cNvSpPr/>
          <p:nvPr/>
        </p:nvSpPr>
        <p:spPr>
          <a:xfrm>
            <a:off x="17965" y="-41950"/>
            <a:ext cx="2044157" cy="6941900"/>
          </a:xfrm>
          <a:custGeom>
            <a:avLst/>
            <a:gdLst/>
            <a:ahLst/>
            <a:cxnLst/>
            <a:rect l="l" t="t" r="r" b="b"/>
            <a:pathLst>
              <a:path w="4276691" h="10412850">
                <a:moveTo>
                  <a:pt x="0" y="0"/>
                </a:moveTo>
                <a:lnTo>
                  <a:pt x="4276690" y="0"/>
                </a:lnTo>
                <a:lnTo>
                  <a:pt x="4276690" y="10412850"/>
                </a:lnTo>
                <a:lnTo>
                  <a:pt x="0" y="104128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sz="1200"/>
          </a:p>
        </p:txBody>
      </p:sp>
      <p:pic>
        <p:nvPicPr>
          <p:cNvPr id="4" name="Grafický objekt 3" descr="Späť výplň plnou farbou">
            <a:extLst>
              <a:ext uri="{FF2B5EF4-FFF2-40B4-BE49-F238E27FC236}">
                <a16:creationId xmlns:a16="http://schemas.microsoft.com/office/drawing/2014/main" id="{A7D34178-8906-B9E7-A766-B77CDC8DF8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5278" y="5072921"/>
            <a:ext cx="1593600" cy="1593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893224" y="1741588"/>
            <a:ext cx="7677047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Calibri (MS) Bold"/>
              </a:rPr>
              <a:t>PODPORNÉ </a:t>
            </a:r>
          </a:p>
          <a:p>
            <a:pPr algn="ctr"/>
            <a:r>
              <a:rPr lang="en-US" sz="6000" dirty="0">
                <a:solidFill>
                  <a:srgbClr val="002060"/>
                </a:solidFill>
                <a:latin typeface="Calibri (MS) Bold"/>
              </a:rPr>
              <a:t>OPATRENIA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4223946" y="3588247"/>
            <a:ext cx="5015602" cy="82720"/>
            <a:chOff x="0" y="0"/>
            <a:chExt cx="10031204" cy="165440"/>
          </a:xfrm>
        </p:grpSpPr>
        <p:sp>
          <p:nvSpPr>
            <p:cNvPr id="6" name="Freeform 6"/>
            <p:cNvSpPr/>
            <p:nvPr/>
          </p:nvSpPr>
          <p:spPr>
            <a:xfrm>
              <a:off x="69723" y="0"/>
              <a:ext cx="9891777" cy="165481"/>
            </a:xfrm>
            <a:custGeom>
              <a:avLst/>
              <a:gdLst/>
              <a:ahLst/>
              <a:cxnLst/>
              <a:rect l="l" t="t" r="r" b="b"/>
              <a:pathLst>
                <a:path w="9891777" h="165481">
                  <a:moveTo>
                    <a:pt x="0" y="25781"/>
                  </a:moveTo>
                  <a:lnTo>
                    <a:pt x="9891395" y="0"/>
                  </a:lnTo>
                  <a:lnTo>
                    <a:pt x="9891777" y="139700"/>
                  </a:lnTo>
                  <a:lnTo>
                    <a:pt x="254" y="165481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13" name="Freeform 7">
            <a:extLst>
              <a:ext uri="{FF2B5EF4-FFF2-40B4-BE49-F238E27FC236}">
                <a16:creationId xmlns:a16="http://schemas.microsoft.com/office/drawing/2014/main" id="{2757D20F-3186-C7E1-83C0-38F7E7BCA286}"/>
              </a:ext>
            </a:extLst>
          </p:cNvPr>
          <p:cNvSpPr/>
          <p:nvPr/>
        </p:nvSpPr>
        <p:spPr>
          <a:xfrm>
            <a:off x="0" y="-83900"/>
            <a:ext cx="2044157" cy="6941900"/>
          </a:xfrm>
          <a:custGeom>
            <a:avLst/>
            <a:gdLst/>
            <a:ahLst/>
            <a:cxnLst/>
            <a:rect l="l" t="t" r="r" b="b"/>
            <a:pathLst>
              <a:path w="4276691" h="10412850">
                <a:moveTo>
                  <a:pt x="0" y="0"/>
                </a:moveTo>
                <a:lnTo>
                  <a:pt x="4276690" y="0"/>
                </a:lnTo>
                <a:lnTo>
                  <a:pt x="4276690" y="10412850"/>
                </a:lnTo>
                <a:lnTo>
                  <a:pt x="0" y="104128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sz="1200"/>
          </a:p>
        </p:txBody>
      </p:sp>
      <p:pic>
        <p:nvPicPr>
          <p:cNvPr id="12" name="Grafický objekt 11" descr="Schránka obrys">
            <a:extLst>
              <a:ext uri="{FF2B5EF4-FFF2-40B4-BE49-F238E27FC236}">
                <a16:creationId xmlns:a16="http://schemas.microsoft.com/office/drawing/2014/main" id="{21AFFB44-713A-9452-82CC-C93970F0B6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991" y="4460724"/>
            <a:ext cx="1997166" cy="20797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06485" y="677049"/>
            <a:ext cx="6749218" cy="327243"/>
            <a:chOff x="0" y="0"/>
            <a:chExt cx="13498436" cy="654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498449" cy="654431"/>
            </a:xfrm>
            <a:custGeom>
              <a:avLst/>
              <a:gdLst/>
              <a:ahLst/>
              <a:cxnLst/>
              <a:rect l="l" t="t" r="r" b="b"/>
              <a:pathLst>
                <a:path w="13498449" h="654431">
                  <a:moveTo>
                    <a:pt x="0" y="0"/>
                  </a:moveTo>
                  <a:lnTo>
                    <a:pt x="13498449" y="0"/>
                  </a:lnTo>
                  <a:lnTo>
                    <a:pt x="13498449" y="654431"/>
                  </a:lnTo>
                  <a:lnTo>
                    <a:pt x="0" y="654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956408" y="437134"/>
            <a:ext cx="10279184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000" b="1" spc="-79" dirty="0">
                <a:solidFill>
                  <a:srgbClr val="002060"/>
                </a:solidFill>
                <a:latin typeface="Calibri (MS) Bold"/>
              </a:rPr>
              <a:t>POSKYTOVANIE VÝCHOVY A VZDELÁVANIA NA ZÁKLADE ÚPRAVY CIEĽOV, METÓD, FORIEM A PRÍSTUPOV VO VÝCHOVE A VZDELÁVANÍ</a:t>
            </a:r>
            <a:endParaRPr lang="en-US" sz="3000" b="1" spc="-79" dirty="0">
              <a:solidFill>
                <a:srgbClr val="002060"/>
              </a:solidFill>
              <a:latin typeface="Calibri (MS) Bold"/>
              <a:cs typeface="Calibri (MS)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79863" y="1872468"/>
            <a:ext cx="10279184" cy="25130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333" b="1" spc="-53" dirty="0">
                <a:solidFill>
                  <a:srgbClr val="261E6A"/>
                </a:solidFill>
                <a:latin typeface="Calibri"/>
                <a:ea typeface="Calibri"/>
                <a:cs typeface="Calibri"/>
              </a:rPr>
              <a:t>O </a:t>
            </a:r>
            <a:r>
              <a:rPr lang="en-US" sz="2333" b="1" spc="-53" dirty="0" err="1">
                <a:solidFill>
                  <a:srgbClr val="261E6A"/>
                </a:solidFill>
                <a:latin typeface="Calibri"/>
                <a:ea typeface="Calibri"/>
                <a:cs typeface="Calibri"/>
              </a:rPr>
              <a:t>čom</a:t>
            </a:r>
            <a:r>
              <a:rPr lang="en-US" sz="2333" b="1" spc="-53" dirty="0">
                <a:solidFill>
                  <a:srgbClr val="261E6A"/>
                </a:solidFill>
                <a:latin typeface="Calibri"/>
                <a:ea typeface="Calibri"/>
                <a:cs typeface="Calibri"/>
              </a:rPr>
              <a:t> je </a:t>
            </a:r>
            <a:r>
              <a:rPr lang="en-US" sz="2333" b="1" spc="-53" dirty="0" err="1">
                <a:solidFill>
                  <a:srgbClr val="261E6A"/>
                </a:solidFill>
                <a:latin typeface="Calibri"/>
                <a:ea typeface="Calibri"/>
                <a:cs typeface="Calibri"/>
              </a:rPr>
              <a:t>podporné</a:t>
            </a:r>
            <a:r>
              <a:rPr lang="en-US" sz="2333" b="1" spc="-53" dirty="0">
                <a:solidFill>
                  <a:srgbClr val="261E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"/>
                <a:ea typeface="Calibri"/>
                <a:cs typeface="Calibri"/>
              </a:rPr>
              <a:t>opatrenie</a:t>
            </a:r>
            <a:r>
              <a:rPr lang="en-US" sz="2333" b="1" spc="-53" dirty="0">
                <a:solidFill>
                  <a:srgbClr val="261E6A"/>
                </a:solidFill>
                <a:latin typeface="Calibri"/>
                <a:ea typeface="Calibri"/>
                <a:cs typeface="Calibri"/>
              </a:rPr>
              <a:t>? </a:t>
            </a:r>
          </a:p>
          <a:p>
            <a:pPr marL="241312" lvl="1" indent="-120656">
              <a:buFont typeface="Arial"/>
              <a:buChar char="•"/>
            </a:pP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Calibri"/>
              </a:rPr>
              <a:t>Podporné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Calibri"/>
              </a:rPr>
              <a:t>opatrenie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Calibri"/>
              </a:rPr>
              <a:t>sa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Calibri"/>
              </a:rPr>
              <a:t>vzťahuje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Calibri"/>
              </a:rPr>
              <a:t>na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"/>
                <a:ea typeface="Calibri"/>
                <a:cs typeface="Calibri"/>
              </a:rPr>
              <a:t>poskytnutie</a:t>
            </a:r>
            <a:r>
              <a:rPr lang="en-US" sz="2333" b="1" spc="-53" dirty="0">
                <a:solidFill>
                  <a:srgbClr val="261E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"/>
                <a:ea typeface="Calibri"/>
                <a:cs typeface="Calibri"/>
              </a:rPr>
              <a:t>individualizovanej</a:t>
            </a:r>
            <a:r>
              <a:rPr lang="en-US" sz="2333" b="1" spc="-53" dirty="0">
                <a:solidFill>
                  <a:srgbClr val="261E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"/>
                <a:ea typeface="Calibri"/>
                <a:cs typeface="Calibri"/>
              </a:rPr>
              <a:t>podpory</a:t>
            </a:r>
            <a:r>
              <a:rPr lang="en-US" sz="2333" b="1" spc="-53" dirty="0">
                <a:solidFill>
                  <a:srgbClr val="261E6A"/>
                </a:solidFill>
                <a:latin typeface="Calibri"/>
                <a:ea typeface="Calibri"/>
                <a:cs typeface="Calibri"/>
              </a:rPr>
              <a:t> a </a:t>
            </a:r>
            <a:r>
              <a:rPr lang="en-US" sz="2333" b="1" spc="-53" dirty="0" err="1">
                <a:solidFill>
                  <a:srgbClr val="261E6A"/>
                </a:solidFill>
                <a:latin typeface="Calibri"/>
                <a:ea typeface="Calibri"/>
                <a:cs typeface="Calibri"/>
              </a:rPr>
              <a:t>prispôsobenie</a:t>
            </a:r>
            <a:r>
              <a:rPr lang="en-US" sz="2333" b="1" spc="-53" dirty="0">
                <a:solidFill>
                  <a:srgbClr val="261E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"/>
                <a:ea typeface="Calibri"/>
                <a:cs typeface="Calibri"/>
              </a:rPr>
              <a:t>edukácie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Calibri"/>
              </a:rPr>
              <a:t>, s 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Calibri"/>
              </a:rPr>
              <a:t>cieľom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Calibri"/>
              </a:rPr>
              <a:t>zabezpečiť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Calibri"/>
              </a:rPr>
              <a:t>optimálne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Calibri"/>
              </a:rPr>
              <a:t>podmienky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Calibri"/>
              </a:rPr>
              <a:t> pre 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Calibri"/>
              </a:rPr>
              <a:t>výchovu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Calibri"/>
              </a:rPr>
              <a:t> a 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Calibri"/>
              </a:rPr>
              <a:t>vzdelávanie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Calibri"/>
              </a:rPr>
              <a:t>každého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Calibri"/>
              </a:rPr>
              <a:t>žiaka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Calibri"/>
              </a:rPr>
              <a:t>. 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Calibri"/>
              </a:rPr>
              <a:t>Konkrétne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Calibri"/>
              </a:rPr>
              <a:t>úpravy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Calibri"/>
              </a:rPr>
              <a:t>sa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Calibri"/>
              </a:rPr>
              <a:t>realizujú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Calibri"/>
              </a:rPr>
              <a:t> v 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Calibri"/>
              </a:rPr>
              <a:t>cieľoch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Calibri"/>
              </a:rPr>
              <a:t>metódach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Calibri"/>
              </a:rPr>
              <a:t>formách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Calibri"/>
              </a:rPr>
              <a:t> a 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Calibri"/>
              </a:rPr>
              <a:t>prístupoch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Calibri"/>
              </a:rPr>
              <a:t>vo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Calibri"/>
              </a:rPr>
              <a:t>výchove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Calibri"/>
              </a:rPr>
              <a:t> a 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Calibri"/>
              </a:rPr>
              <a:t>vzdelávaní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Calibri"/>
              </a:rPr>
              <a:t> s 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Calibri"/>
              </a:rPr>
              <a:t>ohľadom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Calibri"/>
              </a:rPr>
              <a:t>na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Calibri"/>
              </a:rPr>
              <a:t>potreby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Calibri"/>
              </a:rPr>
              <a:t>každého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Calibri"/>
              </a:rPr>
              <a:t>žiaka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Calibri"/>
              </a:rPr>
              <a:t>. </a:t>
            </a:r>
          </a:p>
          <a:p>
            <a:pPr marL="120656" lvl="1"/>
            <a:endParaRPr lang="en-US" sz="2333" spc="-53" dirty="0">
              <a:solidFill>
                <a:srgbClr val="261E6A"/>
              </a:solidFill>
              <a:latin typeface="Calibri"/>
              <a:ea typeface="Calibri"/>
              <a:cs typeface="Calibri (MS)"/>
            </a:endParaRPr>
          </a:p>
          <a:p>
            <a:pPr marL="120656" lvl="1"/>
            <a:endParaRPr lang="en-US" sz="2333" spc="-53" dirty="0">
              <a:solidFill>
                <a:srgbClr val="261E6A"/>
              </a:solidFill>
              <a:highlight>
                <a:srgbClr val="FFFF00"/>
              </a:highlight>
              <a:latin typeface="Calibri"/>
              <a:ea typeface="Calibri"/>
              <a:cs typeface="Calibri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8224306" y="4088496"/>
            <a:ext cx="2041421" cy="2041421"/>
            <a:chOff x="-3415696" y="375171"/>
            <a:chExt cx="4082842" cy="4082842"/>
          </a:xfrm>
        </p:grpSpPr>
        <p:sp>
          <p:nvSpPr>
            <p:cNvPr id="9" name="Freeform 9"/>
            <p:cNvSpPr/>
            <p:nvPr/>
          </p:nvSpPr>
          <p:spPr>
            <a:xfrm>
              <a:off x="-3415696" y="375171"/>
              <a:ext cx="4082842" cy="4082842"/>
            </a:xfrm>
            <a:custGeom>
              <a:avLst/>
              <a:gdLst/>
              <a:ahLst/>
              <a:cxnLst/>
              <a:rect l="l" t="t" r="r" b="b"/>
              <a:pathLst>
                <a:path w="4082842" h="4082842">
                  <a:moveTo>
                    <a:pt x="0" y="0"/>
                  </a:moveTo>
                  <a:lnTo>
                    <a:pt x="4082842" y="0"/>
                  </a:lnTo>
                  <a:lnTo>
                    <a:pt x="4082842" y="4082842"/>
                  </a:lnTo>
                  <a:lnTo>
                    <a:pt x="0" y="40828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 sz="12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-2959324" y="1170591"/>
              <a:ext cx="3182066" cy="2549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99"/>
                </a:lnSpc>
              </a:pPr>
              <a:r>
                <a:rPr lang="en-US" sz="1666">
                  <a:solidFill>
                    <a:srgbClr val="FFFFFF"/>
                  </a:solidFill>
                  <a:latin typeface="Calibri (MS)"/>
                </a:rPr>
                <a:t>K </a:t>
              </a:r>
              <a:r>
                <a:rPr lang="en-US" sz="1666" err="1">
                  <a:solidFill>
                    <a:srgbClr val="FFFFFF"/>
                  </a:solidFill>
                  <a:latin typeface="Calibri (MS)"/>
                </a:rPr>
                <a:t>podpornému</a:t>
              </a:r>
              <a:r>
                <a:rPr lang="en-US" sz="1666">
                  <a:solidFill>
                    <a:srgbClr val="FFFFFF"/>
                  </a:solidFill>
                  <a:latin typeface="Calibri (MS)"/>
                </a:rPr>
                <a:t> </a:t>
              </a:r>
            </a:p>
            <a:p>
              <a:pPr algn="ctr">
                <a:lnSpc>
                  <a:spcPts val="1999"/>
                </a:lnSpc>
              </a:pPr>
              <a:r>
                <a:rPr lang="en-US" sz="1666" err="1">
                  <a:solidFill>
                    <a:srgbClr val="FFFFFF"/>
                  </a:solidFill>
                  <a:latin typeface="Calibri (MS)"/>
                </a:rPr>
                <a:t>opatreniu</a:t>
              </a:r>
              <a:endParaRPr lang="en-US" sz="1666">
                <a:solidFill>
                  <a:srgbClr val="FFFFFF"/>
                </a:solidFill>
                <a:latin typeface="Calibri (MS)"/>
              </a:endParaRPr>
            </a:p>
            <a:p>
              <a:pPr algn="ctr">
                <a:lnSpc>
                  <a:spcPts val="1999"/>
                </a:lnSpc>
              </a:pPr>
              <a:r>
                <a:rPr lang="en-US" sz="1666">
                  <a:solidFill>
                    <a:srgbClr val="FFFFFF"/>
                  </a:solidFill>
                  <a:latin typeface="Calibri (MS)"/>
                </a:rPr>
                <a:t> je </a:t>
              </a:r>
              <a:r>
                <a:rPr lang="en-US" sz="1666" err="1">
                  <a:solidFill>
                    <a:srgbClr val="FFFFFF"/>
                  </a:solidFill>
                  <a:latin typeface="Calibri (MS)"/>
                </a:rPr>
                <a:t>dostupný</a:t>
              </a:r>
              <a:r>
                <a:rPr lang="en-US" sz="1666">
                  <a:solidFill>
                    <a:srgbClr val="FFFFFF"/>
                  </a:solidFill>
                  <a:latin typeface="Calibri (MS)"/>
                </a:rPr>
                <a:t> </a:t>
              </a:r>
              <a:r>
                <a:rPr lang="en-US" sz="1666" err="1">
                  <a:solidFill>
                    <a:srgbClr val="FFFFFF"/>
                  </a:solidFill>
                  <a:latin typeface="Calibri (MS)"/>
                </a:rPr>
                <a:t>sprievodný</a:t>
              </a:r>
              <a:r>
                <a:rPr lang="en-US" sz="1666">
                  <a:solidFill>
                    <a:srgbClr val="FFFFFF"/>
                  </a:solidFill>
                  <a:latin typeface="Calibri (MS)"/>
                </a:rPr>
                <a:t> </a:t>
              </a:r>
              <a:r>
                <a:rPr lang="en-US" sz="1666" err="1">
                  <a:solidFill>
                    <a:srgbClr val="FFFFFF"/>
                  </a:solidFill>
                  <a:latin typeface="Calibri (MS)"/>
                </a:rPr>
                <a:t>materiál</a:t>
              </a:r>
              <a:endParaRPr lang="en-US" sz="1666">
                <a:solidFill>
                  <a:srgbClr val="FFFFFF"/>
                </a:solidFill>
                <a:latin typeface="Calibri (MS)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04E136-B61B-7AC5-7F28-EE2060E93A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F48A4E8-4D41-6411-98FB-E02724F6D827}"/>
              </a:ext>
            </a:extLst>
          </p:cNvPr>
          <p:cNvGrpSpPr/>
          <p:nvPr/>
        </p:nvGrpSpPr>
        <p:grpSpPr>
          <a:xfrm>
            <a:off x="2706485" y="677049"/>
            <a:ext cx="6749218" cy="327243"/>
            <a:chOff x="0" y="0"/>
            <a:chExt cx="13498436" cy="65448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CB169BD-71DD-BA9B-1A21-4FA80E058C65}"/>
                </a:ext>
              </a:extLst>
            </p:cNvPr>
            <p:cNvSpPr/>
            <p:nvPr/>
          </p:nvSpPr>
          <p:spPr>
            <a:xfrm>
              <a:off x="0" y="0"/>
              <a:ext cx="13498449" cy="654431"/>
            </a:xfrm>
            <a:custGeom>
              <a:avLst/>
              <a:gdLst/>
              <a:ahLst/>
              <a:cxnLst/>
              <a:rect l="l" t="t" r="r" b="b"/>
              <a:pathLst>
                <a:path w="13498449" h="654431">
                  <a:moveTo>
                    <a:pt x="0" y="0"/>
                  </a:moveTo>
                  <a:lnTo>
                    <a:pt x="13498449" y="0"/>
                  </a:lnTo>
                  <a:lnTo>
                    <a:pt x="13498449" y="654431"/>
                  </a:lnTo>
                  <a:lnTo>
                    <a:pt x="0" y="654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A871BA35-CC1A-F419-080E-BFA1171F13C7}"/>
              </a:ext>
            </a:extLst>
          </p:cNvPr>
          <p:cNvSpPr txBox="1"/>
          <p:nvPr/>
        </p:nvSpPr>
        <p:spPr>
          <a:xfrm>
            <a:off x="1529522" y="148575"/>
            <a:ext cx="8996244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000" b="1" spc="-79" dirty="0">
                <a:solidFill>
                  <a:srgbClr val="002060"/>
                </a:solidFill>
                <a:latin typeface="Calibri (MS) Bold"/>
              </a:rPr>
              <a:t>POSKYTOVANIE VÝCHOVY A VZDELÁVANIA NA ZÁKLADE ÚPRAVY CIEĽOV, METÓD, FORIEM A PRÍSTUPOV </a:t>
            </a:r>
            <a:endParaRPr lang="sk-SK" sz="3000" b="1" spc="-79" dirty="0">
              <a:solidFill>
                <a:srgbClr val="002060"/>
              </a:solidFill>
              <a:latin typeface="Calibri (MS) Bold"/>
            </a:endParaRPr>
          </a:p>
          <a:p>
            <a:pPr algn="ctr"/>
            <a:r>
              <a:rPr lang="en-US" sz="3000" b="1" spc="-79" dirty="0">
                <a:solidFill>
                  <a:srgbClr val="002060"/>
                </a:solidFill>
                <a:latin typeface="Calibri (MS) Bold"/>
              </a:rPr>
              <a:t>VO VÝCHOVE A VZDELÁVANÍ</a:t>
            </a:r>
            <a:endParaRPr lang="en-US" sz="3000" b="1" spc="-79" dirty="0">
              <a:solidFill>
                <a:srgbClr val="002060"/>
              </a:solidFill>
              <a:latin typeface="Calibri (MS) Bold"/>
              <a:cs typeface="Calibri (MS) Bold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2A5B6BF6-589F-2148-3312-74A12C29B9F8}"/>
              </a:ext>
            </a:extLst>
          </p:cNvPr>
          <p:cNvSpPr txBox="1"/>
          <p:nvPr/>
        </p:nvSpPr>
        <p:spPr>
          <a:xfrm>
            <a:off x="695639" y="1775343"/>
            <a:ext cx="10569135" cy="21540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Pre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koho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je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podporné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opatrenie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určené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?</a:t>
            </a:r>
            <a:endParaRPr lang="en-US" sz="2333" b="1" spc="-53" dirty="0">
              <a:solidFill>
                <a:srgbClr val="002060"/>
              </a:solidFill>
              <a:latin typeface="Calibri (MS) Bold"/>
              <a:cs typeface="Calibri (MS) Bold"/>
            </a:endParaRPr>
          </a:p>
          <a:p>
            <a:pPr marL="241312" lvl="1" indent="-120656">
              <a:buFont typeface="Arial"/>
              <a:buChar char="•"/>
            </a:pP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Žiaci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s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krátkodobým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alebo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dlhodobým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oslabením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v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oblasti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pohybových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schopností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zmyslového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vnímania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kognitívnych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schopností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exekutívnych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funkcií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komunikačnej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schopnosti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jazyka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reči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sociálno-komunikačných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zručností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emocionality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sebaobsluhy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autonómie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;</a:t>
            </a:r>
            <a:endParaRPr lang="en-US" sz="2333" spc="-53" dirty="0">
              <a:solidFill>
                <a:srgbClr val="002060"/>
              </a:solidFill>
              <a:latin typeface="Calibri (MS)"/>
              <a:cs typeface="Calibri (MS)"/>
            </a:endParaRPr>
          </a:p>
          <a:p>
            <a:pPr marL="241312" lvl="1" indent="-120656">
              <a:buFont typeface="Arial"/>
              <a:buChar char="•"/>
            </a:pP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deti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v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predprimárnom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vzdelávaní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.</a:t>
            </a:r>
            <a:endParaRPr lang="en-US" sz="2333" spc="-53" dirty="0">
              <a:solidFill>
                <a:srgbClr val="002060"/>
              </a:solidFill>
              <a:latin typeface="Calibri (MS)"/>
              <a:cs typeface="Calibri (MS)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E3554904-9D74-30B4-B3D2-B47C430E12F1}"/>
              </a:ext>
            </a:extLst>
          </p:cNvPr>
          <p:cNvSpPr txBox="1"/>
          <p:nvPr/>
        </p:nvSpPr>
        <p:spPr>
          <a:xfrm>
            <a:off x="695639" y="4289391"/>
            <a:ext cx="9412301" cy="21540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41312" lvl="1" indent="-120656">
              <a:buFont typeface="Arial"/>
              <a:buChar char="•"/>
            </a:pP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Kto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sa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vyjadruje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: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učiteľ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školský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špeciálny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pedagóg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odborný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zamestnanec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školy</a:t>
            </a:r>
            <a:r>
              <a:rPr lang="sk-SK" sz="2333" spc="-53" dirty="0">
                <a:solidFill>
                  <a:srgbClr val="002060"/>
                </a:solidFill>
                <a:latin typeface="Calibri (MS)"/>
              </a:rPr>
              <a:t> alebo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zariadenie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poradenstva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prevencie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.</a:t>
            </a:r>
            <a:endParaRPr lang="sk-SK" sz="2333" spc="-53" dirty="0">
              <a:solidFill>
                <a:srgbClr val="002060"/>
              </a:solidFill>
              <a:latin typeface="Calibri (MS)"/>
              <a:cs typeface="Calibri (MS)"/>
            </a:endParaRPr>
          </a:p>
          <a:p>
            <a:pPr marL="241312" lvl="1" indent="-120656">
              <a:buFont typeface="Arial"/>
              <a:buChar char="•"/>
            </a:pP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Kto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zabezpečuje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: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škola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špeciálne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výchovné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zariadenie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školské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výchovno-vzdelávacie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zariadenie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.</a:t>
            </a:r>
            <a:endParaRPr lang="en-US" sz="2333" spc="-53" dirty="0">
              <a:solidFill>
                <a:srgbClr val="002060"/>
              </a:solidFill>
              <a:latin typeface="Calibri (MS)"/>
              <a:cs typeface="Calibri (MS)"/>
            </a:endParaRPr>
          </a:p>
          <a:p>
            <a:pPr marL="241312" lvl="1" indent="-120656">
              <a:buFont typeface="Arial"/>
              <a:buChar char="•"/>
            </a:pP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Kto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poskytuje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: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učiteľ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školský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špeciálny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pedagóg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pedagogický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asistent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vychovávateľ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. </a:t>
            </a:r>
            <a:endParaRPr lang="en-US" sz="2333" spc="-53" dirty="0">
              <a:solidFill>
                <a:srgbClr val="002060"/>
              </a:solidFill>
              <a:latin typeface="Calibri (MS)"/>
              <a:cs typeface="Calibri (MS)"/>
            </a:endParaRP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A77FD335-A086-547F-B5C1-866135594A93}"/>
              </a:ext>
            </a:extLst>
          </p:cNvPr>
          <p:cNvGrpSpPr/>
          <p:nvPr/>
        </p:nvGrpSpPr>
        <p:grpSpPr>
          <a:xfrm>
            <a:off x="9932153" y="3900910"/>
            <a:ext cx="2041421" cy="2041421"/>
            <a:chOff x="0" y="0"/>
            <a:chExt cx="4082842" cy="4082842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BD2A28E5-0492-914F-E141-D18D09AD7115}"/>
                </a:ext>
              </a:extLst>
            </p:cNvPr>
            <p:cNvSpPr/>
            <p:nvPr/>
          </p:nvSpPr>
          <p:spPr>
            <a:xfrm>
              <a:off x="0" y="0"/>
              <a:ext cx="4082842" cy="4082842"/>
            </a:xfrm>
            <a:custGeom>
              <a:avLst/>
              <a:gdLst/>
              <a:ahLst/>
              <a:cxnLst/>
              <a:rect l="l" t="t" r="r" b="b"/>
              <a:pathLst>
                <a:path w="4082842" h="4082842">
                  <a:moveTo>
                    <a:pt x="0" y="0"/>
                  </a:moveTo>
                  <a:lnTo>
                    <a:pt x="4082842" y="0"/>
                  </a:lnTo>
                  <a:lnTo>
                    <a:pt x="4082842" y="4082842"/>
                  </a:lnTo>
                  <a:lnTo>
                    <a:pt x="0" y="40828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 sz="1200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95C7ABBB-E33E-AD7D-3573-C7612EF22C31}"/>
                </a:ext>
              </a:extLst>
            </p:cNvPr>
            <p:cNvSpPr txBox="1"/>
            <p:nvPr/>
          </p:nvSpPr>
          <p:spPr>
            <a:xfrm>
              <a:off x="456372" y="795420"/>
              <a:ext cx="3182066" cy="2549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99"/>
                </a:lnSpc>
              </a:pPr>
              <a:r>
                <a:rPr lang="en-US" sz="1666">
                  <a:solidFill>
                    <a:srgbClr val="FFFFFF"/>
                  </a:solidFill>
                  <a:latin typeface="Calibri (MS)"/>
                </a:rPr>
                <a:t>K podpornému </a:t>
              </a:r>
            </a:p>
            <a:p>
              <a:pPr algn="ctr">
                <a:lnSpc>
                  <a:spcPts val="1999"/>
                </a:lnSpc>
              </a:pPr>
              <a:r>
                <a:rPr lang="en-US" sz="1666">
                  <a:solidFill>
                    <a:srgbClr val="FFFFFF"/>
                  </a:solidFill>
                  <a:latin typeface="Calibri (MS)"/>
                </a:rPr>
                <a:t>opatreniu</a:t>
              </a:r>
            </a:p>
            <a:p>
              <a:pPr algn="ctr">
                <a:lnSpc>
                  <a:spcPts val="1999"/>
                </a:lnSpc>
              </a:pPr>
              <a:r>
                <a:rPr lang="en-US" sz="1666">
                  <a:solidFill>
                    <a:srgbClr val="FFFFFF"/>
                  </a:solidFill>
                  <a:latin typeface="Calibri (MS)"/>
                </a:rPr>
                <a:t> je dostupný sprievodný materiál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1221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06485" y="677049"/>
            <a:ext cx="6749218" cy="327243"/>
            <a:chOff x="0" y="0"/>
            <a:chExt cx="13498436" cy="654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498449" cy="654431"/>
            </a:xfrm>
            <a:custGeom>
              <a:avLst/>
              <a:gdLst/>
              <a:ahLst/>
              <a:cxnLst/>
              <a:rect l="l" t="t" r="r" b="b"/>
              <a:pathLst>
                <a:path w="13498449" h="654431">
                  <a:moveTo>
                    <a:pt x="0" y="0"/>
                  </a:moveTo>
                  <a:lnTo>
                    <a:pt x="13498449" y="0"/>
                  </a:lnTo>
                  <a:lnTo>
                    <a:pt x="13498449" y="654431"/>
                  </a:lnTo>
                  <a:lnTo>
                    <a:pt x="0" y="654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359596" y="373648"/>
            <a:ext cx="11669730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000" b="1" spc="-78" dirty="0">
                <a:solidFill>
                  <a:srgbClr val="002060"/>
                </a:solidFill>
                <a:latin typeface="Calibri (MS) Bold"/>
              </a:rPr>
              <a:t>POSKYTOVANIE VÝCHOVY A VZDELÁVANIA NA ZÁKLADE ÚPRAVY OBSAHU VÝCHOVY A VZDELÁVANIA A HODNOTENIA VÝSLEDKOV </a:t>
            </a:r>
            <a:endParaRPr lang="sk-SK" sz="3000" b="1" spc="-78" dirty="0">
              <a:solidFill>
                <a:srgbClr val="002060"/>
              </a:solidFill>
              <a:latin typeface="Calibri (MS) Bold"/>
              <a:cs typeface="Calibri (MS) Bold"/>
            </a:endParaRPr>
          </a:p>
          <a:p>
            <a:pPr algn="ctr"/>
            <a:r>
              <a:rPr lang="en-US" sz="3000" b="1" spc="-78" dirty="0">
                <a:solidFill>
                  <a:srgbClr val="002060"/>
                </a:solidFill>
                <a:latin typeface="Calibri (MS) Bold"/>
              </a:rPr>
              <a:t>DOSIAHNUTÝCH</a:t>
            </a:r>
            <a:r>
              <a:rPr lang="en-US" sz="3000" b="1" spc="-79" dirty="0">
                <a:solidFill>
                  <a:srgbClr val="002060"/>
                </a:solidFill>
                <a:latin typeface="Calibri (MS) Bold"/>
              </a:rPr>
              <a:t> DEŤMI ALEBO ŽIAKMI VO VÝCHOVE A VZDELÁVANÍ </a:t>
            </a:r>
            <a:endParaRPr lang="en-US" sz="3000" b="1" spc="-79" dirty="0">
              <a:solidFill>
                <a:srgbClr val="002060"/>
              </a:solidFill>
              <a:latin typeface="Calibri (MS) Bold"/>
              <a:cs typeface="Calibri (MS)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43574" y="1927853"/>
            <a:ext cx="11109293" cy="3231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2333" b="1" spc="-53" dirty="0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O </a:t>
            </a:r>
            <a:r>
              <a:rPr lang="en-US" sz="2333" b="1" spc="-53" dirty="0" err="1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čom</a:t>
            </a:r>
            <a:r>
              <a:rPr lang="en-US" sz="2333" b="1" spc="-53" dirty="0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 je </a:t>
            </a:r>
            <a:r>
              <a:rPr lang="en-US" sz="2333" b="1" spc="-53" dirty="0" err="1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podporné</a:t>
            </a:r>
            <a:r>
              <a:rPr lang="en-US" sz="2333" b="1" spc="-53" dirty="0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 </a:t>
            </a:r>
            <a:r>
              <a:rPr lang="en-US" sz="2333" b="1" spc="-53" dirty="0" err="1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opatrenie</a:t>
            </a:r>
            <a:r>
              <a:rPr lang="en-US" sz="2333" b="1" spc="-53" dirty="0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?  </a:t>
            </a:r>
            <a:endParaRPr lang="en-US" sz="2333" b="1" spc="-53" dirty="0">
              <a:solidFill>
                <a:srgbClr val="000000"/>
              </a:solidFill>
              <a:latin typeface="Calibri"/>
              <a:ea typeface="Calibri"/>
              <a:cs typeface="Arial"/>
            </a:endParaRPr>
          </a:p>
          <a:p>
            <a:pPr marL="240889" lvl="1" indent="-120233">
              <a:buFont typeface="Arial,Sans-Serif"/>
              <a:buChar char="•"/>
            </a:pP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Podporné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 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opatrenie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 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sa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 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vzťahuje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 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na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 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poskytnutie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 </a:t>
            </a:r>
            <a:r>
              <a:rPr lang="en-US" sz="2333" b="1" spc="-53" dirty="0" err="1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individualizovanej</a:t>
            </a:r>
            <a:r>
              <a:rPr lang="en-US" sz="2333" b="1" spc="-53" dirty="0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 </a:t>
            </a:r>
            <a:r>
              <a:rPr lang="en-US" sz="2333" b="1" spc="-53" dirty="0" err="1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podpory</a:t>
            </a:r>
            <a:r>
              <a:rPr lang="en-US" sz="2333" b="1" spc="-53" dirty="0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 a </a:t>
            </a:r>
            <a:r>
              <a:rPr lang="en-US" sz="2333" b="1" spc="-53" dirty="0" err="1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prispôsobenie</a:t>
            </a:r>
            <a:r>
              <a:rPr lang="en-US" sz="2333" b="1" spc="-53" dirty="0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 </a:t>
            </a:r>
            <a:endParaRPr lang="en-US" sz="2333" spc="-53" dirty="0">
              <a:solidFill>
                <a:srgbClr val="000000"/>
              </a:solidFill>
              <a:latin typeface="Calibri"/>
              <a:ea typeface="Calibri"/>
              <a:cs typeface="Arial"/>
            </a:endParaRPr>
          </a:p>
          <a:p>
            <a:pPr marL="120656" lvl="1"/>
            <a:r>
              <a:rPr lang="en-US" sz="2333" b="1" spc="-53" dirty="0" err="1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edukácie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,s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 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cieľom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 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zabezpečiť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 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optimálne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 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podmienky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 pre 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edukáciu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 a 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rozvoj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 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každého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 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žiaka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. 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Konkrétne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 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úpravy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 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sa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 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realizujú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 v 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obsahu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 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výchovy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 a 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vzdelávania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, 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ako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 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aj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 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hodnotení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 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výsledkov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, 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ktoré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 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dosahuje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 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žiak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, 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pričom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 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sa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 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prihliada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 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na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 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uspokojenie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 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potrieb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 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každého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 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žiaka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. </a:t>
            </a:r>
            <a:endParaRPr lang="en-US" sz="2333" spc="-53" dirty="0">
              <a:solidFill>
                <a:srgbClr val="000000"/>
              </a:solidFill>
              <a:latin typeface="Calibri"/>
              <a:ea typeface="Calibri"/>
              <a:cs typeface="Arial"/>
            </a:endParaRPr>
          </a:p>
          <a:p>
            <a:pPr algn="l"/>
            <a:endParaRPr lang="en-US" sz="2333" spc="-53" dirty="0">
              <a:solidFill>
                <a:srgbClr val="000000"/>
              </a:solidFill>
              <a:latin typeface="Calibri"/>
              <a:ea typeface="Calibri"/>
              <a:cs typeface="Arial"/>
            </a:endParaRPr>
          </a:p>
          <a:p>
            <a:pPr marL="240889" lvl="1" indent="-120233">
              <a:buFont typeface="Arial,Sans-Serif"/>
              <a:buChar char="•"/>
            </a:pP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Ďalej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 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sa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 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sústreďuje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 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na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 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úpravy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 s 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prihliadnutím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 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na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 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oslabenia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 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vo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 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vývine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 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žiaka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 (pod 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čím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 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sa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 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rozumie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 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znížená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 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schopnosť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, 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zručnosť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 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alebo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 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funkčnosť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 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žiaka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 v 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rôznorodých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 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oblastiach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), 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pričom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 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dané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 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oslabenia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 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môžu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 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mať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 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dočasný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 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alebo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 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trvalý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 </a:t>
            </a:r>
            <a:r>
              <a:rPr lang="en-US" sz="2333" spc="-53" dirty="0" err="1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charakter</a:t>
            </a:r>
            <a:r>
              <a:rPr lang="en-US" sz="2333" spc="-53" dirty="0">
                <a:solidFill>
                  <a:srgbClr val="261E6A"/>
                </a:solidFill>
                <a:latin typeface="Calibri"/>
                <a:ea typeface="Calibri"/>
                <a:cs typeface="Arial"/>
              </a:rPr>
              <a:t>.</a:t>
            </a:r>
            <a:endParaRPr lang="en-US" sz="2333" spc="-53" dirty="0">
              <a:solidFill>
                <a:srgbClr val="000000"/>
              </a:solidFill>
              <a:latin typeface="Calibri"/>
              <a:ea typeface="Calibri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6848C4B3-4156-8819-6228-531B8EC5C6EB}"/>
              </a:ext>
            </a:extLst>
          </p:cNvPr>
          <p:cNvSpPr/>
          <p:nvPr/>
        </p:nvSpPr>
        <p:spPr>
          <a:xfrm>
            <a:off x="1" y="-83900"/>
            <a:ext cx="2138289" cy="6941900"/>
          </a:xfrm>
          <a:custGeom>
            <a:avLst/>
            <a:gdLst/>
            <a:ahLst/>
            <a:cxnLst/>
            <a:rect l="l" t="t" r="r" b="b"/>
            <a:pathLst>
              <a:path w="4276691" h="10412850">
                <a:moveTo>
                  <a:pt x="0" y="0"/>
                </a:moveTo>
                <a:lnTo>
                  <a:pt x="4276690" y="0"/>
                </a:lnTo>
                <a:lnTo>
                  <a:pt x="4276690" y="10412850"/>
                </a:lnTo>
                <a:lnTo>
                  <a:pt x="0" y="104128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sz="1200"/>
          </a:p>
        </p:txBody>
      </p:sp>
      <p:sp>
        <p:nvSpPr>
          <p:cNvPr id="3" name="Freeform 3"/>
          <p:cNvSpPr/>
          <p:nvPr/>
        </p:nvSpPr>
        <p:spPr>
          <a:xfrm>
            <a:off x="229779" y="5258905"/>
            <a:ext cx="1824105" cy="959015"/>
          </a:xfrm>
          <a:custGeom>
            <a:avLst/>
            <a:gdLst/>
            <a:ahLst/>
            <a:cxnLst/>
            <a:rect l="l" t="t" r="r" b="b"/>
            <a:pathLst>
              <a:path w="3370392" h="1786308">
                <a:moveTo>
                  <a:pt x="0" y="0"/>
                </a:moveTo>
                <a:lnTo>
                  <a:pt x="3370392" y="0"/>
                </a:lnTo>
                <a:lnTo>
                  <a:pt x="3370392" y="1786308"/>
                </a:lnTo>
                <a:lnTo>
                  <a:pt x="0" y="17863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sz="1200"/>
          </a:p>
        </p:txBody>
      </p:sp>
      <p:sp>
        <p:nvSpPr>
          <p:cNvPr id="4" name="TextBox 4"/>
          <p:cNvSpPr txBox="1"/>
          <p:nvPr/>
        </p:nvSpPr>
        <p:spPr>
          <a:xfrm>
            <a:off x="2283661" y="1961788"/>
            <a:ext cx="9411280" cy="28618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31822" lvl="1" indent="-215911">
              <a:lnSpc>
                <a:spcPts val="2800"/>
              </a:lnSpc>
              <a:buFont typeface="Arial"/>
              <a:buChar char="•"/>
            </a:pP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Podporu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vo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výchove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 a 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vzdelávaní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 pre </a:t>
            </a:r>
            <a:r>
              <a:rPr lang="en-US" sz="2333" b="1" spc="-78" dirty="0" err="1">
                <a:solidFill>
                  <a:srgbClr val="002060"/>
                </a:solidFill>
                <a:latin typeface="Calibri (MS)"/>
              </a:rPr>
              <a:t>všetky</a:t>
            </a:r>
            <a:r>
              <a:rPr lang="en-US" sz="2333" b="1" spc="-78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b="1" spc="-78" dirty="0" err="1">
                <a:solidFill>
                  <a:srgbClr val="002060"/>
                </a:solidFill>
                <a:latin typeface="Calibri (MS)"/>
              </a:rPr>
              <a:t>deti</a:t>
            </a:r>
            <a:r>
              <a:rPr lang="en-US" sz="2333" b="1" spc="-78" dirty="0">
                <a:solidFill>
                  <a:srgbClr val="002060"/>
                </a:solidFill>
                <a:latin typeface="Calibri (MS)"/>
              </a:rPr>
              <a:t> a </a:t>
            </a:r>
            <a:r>
              <a:rPr lang="en-US" sz="2333" b="1" spc="-78" dirty="0" err="1">
                <a:solidFill>
                  <a:srgbClr val="002060"/>
                </a:solidFill>
                <a:latin typeface="Calibri (MS)"/>
              </a:rPr>
              <a:t>žiakov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 bez 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rozdielu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.</a:t>
            </a:r>
            <a:endParaRPr lang="en-US" sz="2333" spc="-78" dirty="0">
              <a:solidFill>
                <a:srgbClr val="002060"/>
              </a:solidFill>
              <a:latin typeface="Calibri (MS)"/>
              <a:cs typeface="Calibri (MS)"/>
            </a:endParaRPr>
          </a:p>
          <a:p>
            <a:pPr>
              <a:lnSpc>
                <a:spcPts val="2800"/>
              </a:lnSpc>
            </a:pPr>
            <a:endParaRPr lang="en-US" sz="2333" spc="-78" dirty="0">
              <a:solidFill>
                <a:srgbClr val="002060"/>
              </a:solidFill>
              <a:latin typeface="Calibri (MS)"/>
              <a:cs typeface="Calibri (MS)"/>
            </a:endParaRPr>
          </a:p>
          <a:p>
            <a:pPr marL="431822" lvl="1" indent="-215911">
              <a:lnSpc>
                <a:spcPts val="2800"/>
              </a:lnSpc>
              <a:buFont typeface="Arial"/>
              <a:buChar char="•"/>
            </a:pP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Podporu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ktorá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sa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b="1" spc="-78" dirty="0" err="1">
                <a:solidFill>
                  <a:srgbClr val="002060"/>
                </a:solidFill>
                <a:latin typeface="Calibri (MS)"/>
              </a:rPr>
              <a:t>neviaže</a:t>
            </a:r>
            <a:r>
              <a:rPr lang="en-US" sz="2333" b="1" spc="-78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b="1" spc="-78" dirty="0" err="1">
                <a:solidFill>
                  <a:srgbClr val="002060"/>
                </a:solidFill>
                <a:latin typeface="Calibri (MS)"/>
              </a:rPr>
              <a:t>na</a:t>
            </a:r>
            <a:r>
              <a:rPr lang="en-US" sz="2333" b="1" spc="-78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b="1" spc="-78" dirty="0" err="1">
                <a:solidFill>
                  <a:srgbClr val="002060"/>
                </a:solidFill>
                <a:latin typeface="Calibri (MS)"/>
              </a:rPr>
              <a:t>stanovenie</a:t>
            </a:r>
            <a:r>
              <a:rPr lang="en-US" sz="2333" b="1" spc="-78" dirty="0">
                <a:solidFill>
                  <a:srgbClr val="002060"/>
                </a:solidFill>
                <a:latin typeface="Calibri (MS)"/>
              </a:rPr>
              <a:t> ,,</a:t>
            </a:r>
            <a:r>
              <a:rPr lang="en-US" sz="2333" b="1" spc="-78" dirty="0" err="1">
                <a:solidFill>
                  <a:srgbClr val="002060"/>
                </a:solidFill>
                <a:latin typeface="Calibri (MS)"/>
              </a:rPr>
              <a:t>diagnózy</a:t>
            </a:r>
            <a:r>
              <a:rPr lang="en-US" sz="2333" b="1" spc="-78" dirty="0">
                <a:solidFill>
                  <a:srgbClr val="002060"/>
                </a:solidFill>
                <a:latin typeface="Calibri (MS)"/>
              </a:rPr>
              <a:t>",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 ale 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na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identifikovanie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individuálnych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potrieb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jednotlivých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detí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 a 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žiakov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.</a:t>
            </a:r>
            <a:endParaRPr lang="en-US" sz="2333" spc="-78" dirty="0">
              <a:solidFill>
                <a:srgbClr val="002060"/>
              </a:solidFill>
              <a:latin typeface="Calibri (MS)"/>
              <a:cs typeface="Calibri (MS)"/>
            </a:endParaRPr>
          </a:p>
          <a:p>
            <a:pPr>
              <a:lnSpc>
                <a:spcPts val="2800"/>
              </a:lnSpc>
            </a:pPr>
            <a:endParaRPr lang="en-US" sz="2333" spc="-78" dirty="0">
              <a:solidFill>
                <a:srgbClr val="002060"/>
              </a:solidFill>
              <a:latin typeface="Calibri (MS)"/>
              <a:cs typeface="Calibri (MS)"/>
            </a:endParaRPr>
          </a:p>
          <a:p>
            <a:pPr marL="431822" lvl="1" indent="-215911">
              <a:lnSpc>
                <a:spcPts val="2800"/>
              </a:lnSpc>
              <a:buFont typeface="Arial"/>
              <a:buChar char="•"/>
            </a:pP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Poskytnutie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podporného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opatrenia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aj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na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základe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b="1" spc="-78" dirty="0" err="1">
                <a:solidFill>
                  <a:srgbClr val="002060"/>
                </a:solidFill>
                <a:latin typeface="Calibri (MS)"/>
              </a:rPr>
              <a:t>vyjadrenia</a:t>
            </a:r>
            <a:r>
              <a:rPr lang="en-US" sz="2333" b="1" spc="-78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b="1" spc="-78" dirty="0" err="1">
                <a:solidFill>
                  <a:srgbClr val="002060"/>
                </a:solidFill>
                <a:latin typeface="Calibri (MS)"/>
              </a:rPr>
              <a:t>pedagogického</a:t>
            </a:r>
            <a:r>
              <a:rPr lang="en-US" sz="2333" b="1" spc="-78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b="1" spc="-78" dirty="0" err="1">
                <a:solidFill>
                  <a:srgbClr val="002060"/>
                </a:solidFill>
                <a:latin typeface="Calibri (MS)"/>
              </a:rPr>
              <a:t>zamestnanca</a:t>
            </a:r>
            <a:r>
              <a:rPr lang="en-US" sz="2333" b="1" spc="-78" dirty="0">
                <a:solidFill>
                  <a:srgbClr val="002060"/>
                </a:solidFill>
                <a:latin typeface="Calibri (MS)"/>
              </a:rPr>
              <a:t> a </a:t>
            </a:r>
            <a:r>
              <a:rPr lang="en-US" sz="2333" b="1" spc="-78" dirty="0" err="1">
                <a:solidFill>
                  <a:srgbClr val="002060"/>
                </a:solidFill>
                <a:latin typeface="Calibri (MS)"/>
              </a:rPr>
              <a:t>odborného</a:t>
            </a:r>
            <a:r>
              <a:rPr lang="en-US" sz="2333" b="1" spc="-78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b="1" spc="-78" dirty="0" err="1">
                <a:solidFill>
                  <a:srgbClr val="002060"/>
                </a:solidFill>
                <a:latin typeface="Calibri (MS)"/>
              </a:rPr>
              <a:t>zamestnanca</a:t>
            </a:r>
            <a:r>
              <a:rPr lang="en-US" sz="2333" b="1" spc="-78" dirty="0">
                <a:solidFill>
                  <a:srgbClr val="002060"/>
                </a:solidFill>
                <a:latin typeface="Calibri (MS)"/>
              </a:rPr>
              <a:t> v </a:t>
            </a:r>
            <a:r>
              <a:rPr lang="en-US" sz="2333" b="1" spc="-78" dirty="0" err="1">
                <a:solidFill>
                  <a:srgbClr val="002060"/>
                </a:solidFill>
                <a:latin typeface="Calibri (MS)"/>
              </a:rPr>
              <a:t>škole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.</a:t>
            </a:r>
            <a:endParaRPr lang="en-US" sz="2333" spc="-78" dirty="0">
              <a:solidFill>
                <a:srgbClr val="002060"/>
              </a:solidFill>
              <a:latin typeface="Calibri (MS)"/>
              <a:cs typeface="Calibri (MS)"/>
            </a:endParaRPr>
          </a:p>
          <a:p>
            <a:pPr>
              <a:lnSpc>
                <a:spcPts val="2800"/>
              </a:lnSpc>
            </a:pPr>
            <a:endParaRPr lang="en-US" sz="2333" spc="-78" dirty="0">
              <a:solidFill>
                <a:srgbClr val="002060"/>
              </a:solidFill>
              <a:latin typeface="Calibri (MS)"/>
              <a:cs typeface="Calibri (MS)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580694" y="775103"/>
            <a:ext cx="9485515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0"/>
              </a:lnSpc>
            </a:pPr>
            <a:r>
              <a:rPr lang="en-US" sz="4000" b="1" dirty="0" err="1">
                <a:solidFill>
                  <a:srgbClr val="002060"/>
                </a:solidFill>
                <a:latin typeface="Calibri"/>
                <a:cs typeface="Calibri"/>
              </a:rPr>
              <a:t>Čo</a:t>
            </a:r>
            <a:r>
              <a:rPr lang="en-US" sz="4000" b="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/>
                <a:cs typeface="Calibri"/>
              </a:rPr>
              <a:t>prináša</a:t>
            </a:r>
            <a:r>
              <a:rPr lang="en-US" sz="4000" b="1" dirty="0">
                <a:solidFill>
                  <a:srgbClr val="002060"/>
                </a:solidFill>
                <a:latin typeface="Calibri"/>
                <a:cs typeface="Calibri"/>
              </a:rPr>
              <a:t> </a:t>
            </a:r>
            <a:r>
              <a:rPr lang="en-US" sz="4000" b="1" dirty="0" err="1">
                <a:solidFill>
                  <a:srgbClr val="002060"/>
                </a:solidFill>
                <a:latin typeface="Calibri"/>
                <a:cs typeface="Calibri"/>
              </a:rPr>
              <a:t>Katalóg</a:t>
            </a:r>
            <a:r>
              <a:rPr lang="en-US" sz="4000" b="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/>
                <a:cs typeface="Calibri"/>
              </a:rPr>
              <a:t>podporných</a:t>
            </a:r>
            <a:r>
              <a:rPr lang="en-US" sz="4000" b="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/>
                <a:cs typeface="Calibri"/>
              </a:rPr>
              <a:t>opatrení</a:t>
            </a:r>
            <a:r>
              <a:rPr lang="en-US" sz="4000" b="1" dirty="0">
                <a:solidFill>
                  <a:srgbClr val="002060"/>
                </a:solidFill>
                <a:latin typeface="Calibri"/>
                <a:cs typeface="Calibri"/>
              </a:rPr>
              <a:t>?</a:t>
            </a:r>
            <a:endParaRPr lang="en-US" sz="4000" b="1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D083C-9CFF-D069-C799-8AB8A0EF8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2E6178A-CCC1-5A2B-0C88-19A873788CEA}"/>
              </a:ext>
            </a:extLst>
          </p:cNvPr>
          <p:cNvGrpSpPr/>
          <p:nvPr/>
        </p:nvGrpSpPr>
        <p:grpSpPr>
          <a:xfrm>
            <a:off x="2706485" y="677049"/>
            <a:ext cx="6749218" cy="327243"/>
            <a:chOff x="0" y="0"/>
            <a:chExt cx="13498436" cy="65448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BC984AF-61FA-978B-7368-489F5CFAE0A0}"/>
                </a:ext>
              </a:extLst>
            </p:cNvPr>
            <p:cNvSpPr/>
            <p:nvPr/>
          </p:nvSpPr>
          <p:spPr>
            <a:xfrm>
              <a:off x="0" y="0"/>
              <a:ext cx="13498449" cy="654431"/>
            </a:xfrm>
            <a:custGeom>
              <a:avLst/>
              <a:gdLst/>
              <a:ahLst/>
              <a:cxnLst/>
              <a:rect l="l" t="t" r="r" b="b"/>
              <a:pathLst>
                <a:path w="13498449" h="654431">
                  <a:moveTo>
                    <a:pt x="0" y="0"/>
                  </a:moveTo>
                  <a:lnTo>
                    <a:pt x="13498449" y="0"/>
                  </a:lnTo>
                  <a:lnTo>
                    <a:pt x="13498449" y="654431"/>
                  </a:lnTo>
                  <a:lnTo>
                    <a:pt x="0" y="654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1CEA042D-86D0-F583-3CC2-CBDB6495DD76}"/>
              </a:ext>
            </a:extLst>
          </p:cNvPr>
          <p:cNvSpPr txBox="1"/>
          <p:nvPr/>
        </p:nvSpPr>
        <p:spPr>
          <a:xfrm>
            <a:off x="398123" y="320973"/>
            <a:ext cx="11395753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000" b="1" spc="-78" dirty="0">
                <a:solidFill>
                  <a:srgbClr val="002060"/>
                </a:solidFill>
                <a:latin typeface="Calibri (MS) Bold"/>
              </a:rPr>
              <a:t>POSKYTOVANIE VÝCHOVY A VZDELÁVANIA NA ZÁKLADE </a:t>
            </a:r>
            <a:endParaRPr lang="sk-SK" sz="3000" b="1" spc="-78" dirty="0">
              <a:solidFill>
                <a:srgbClr val="002060"/>
              </a:solidFill>
              <a:latin typeface="Calibri (MS) Bold"/>
            </a:endParaRPr>
          </a:p>
          <a:p>
            <a:pPr algn="ctr"/>
            <a:r>
              <a:rPr lang="en-US" sz="3000" b="1" spc="-78" dirty="0">
                <a:solidFill>
                  <a:srgbClr val="002060"/>
                </a:solidFill>
                <a:latin typeface="Calibri (MS) Bold"/>
              </a:rPr>
              <a:t>ÚPRAVY OBSAHU VÝCHOVY A VZDELÁVANIA A HODNOTENIA VÝSLEDKOV </a:t>
            </a:r>
            <a:endParaRPr lang="sk-SK" sz="3000" b="1" spc="-78" dirty="0">
              <a:solidFill>
                <a:srgbClr val="002060"/>
              </a:solidFill>
              <a:latin typeface="Calibri (MS) Bold"/>
              <a:cs typeface="Calibri (MS) Bold"/>
            </a:endParaRPr>
          </a:p>
          <a:p>
            <a:pPr algn="ctr"/>
            <a:r>
              <a:rPr lang="en-US" sz="3000" b="1" spc="-78" dirty="0">
                <a:solidFill>
                  <a:srgbClr val="002060"/>
                </a:solidFill>
                <a:latin typeface="Calibri (MS) Bold"/>
              </a:rPr>
              <a:t>DOSIAHNUTÝCH</a:t>
            </a:r>
            <a:r>
              <a:rPr lang="en-US" sz="3000" b="1" spc="-79" dirty="0">
                <a:solidFill>
                  <a:srgbClr val="002060"/>
                </a:solidFill>
                <a:latin typeface="Calibri (MS) Bold"/>
              </a:rPr>
              <a:t> DEŤMI ALEBO ŽIAKMI VO VÝCHOVE A VZDELÁVANÍ </a:t>
            </a:r>
            <a:endParaRPr lang="en-US" sz="3000" b="1" spc="-79" dirty="0">
              <a:solidFill>
                <a:srgbClr val="002060"/>
              </a:solidFill>
              <a:latin typeface="Calibri (MS) Bold"/>
              <a:cs typeface="Calibri (MS) Bold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1E3E8236-A777-BC59-31CB-BFAC6421374F}"/>
              </a:ext>
            </a:extLst>
          </p:cNvPr>
          <p:cNvSpPr txBox="1"/>
          <p:nvPr/>
        </p:nvSpPr>
        <p:spPr>
          <a:xfrm>
            <a:off x="802781" y="1904823"/>
            <a:ext cx="9957143" cy="21540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333" b="1" spc="-53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Pre </a:t>
            </a:r>
            <a:r>
              <a:rPr lang="en-US" sz="2333" b="1" spc="-53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koho</a:t>
            </a:r>
            <a:r>
              <a:rPr lang="en-US" sz="2333" b="1" spc="-53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je </a:t>
            </a:r>
            <a:r>
              <a:rPr lang="en-US" sz="2333" b="1" spc="-53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podporné</a:t>
            </a:r>
            <a:r>
              <a:rPr lang="en-US" sz="2333" b="1" spc="-53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opatrenie</a:t>
            </a:r>
            <a:r>
              <a:rPr lang="en-US" sz="2333" b="1" spc="-53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určené</a:t>
            </a:r>
            <a:r>
              <a:rPr lang="en-US" sz="2333" b="1" spc="-53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? </a:t>
            </a:r>
          </a:p>
          <a:p>
            <a:pPr marL="241312" lvl="1" indent="-120656">
              <a:buFont typeface="Arial"/>
              <a:buChar char="•"/>
            </a:pPr>
            <a:r>
              <a:rPr lang="en-US" sz="2333" spc="-53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Žiaci</a:t>
            </a:r>
            <a:r>
              <a:rPr lang="en-US" sz="2333" spc="-53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s </a:t>
            </a:r>
            <a:r>
              <a:rPr lang="en-US" sz="2333" spc="-53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krátkodobým</a:t>
            </a:r>
            <a:r>
              <a:rPr lang="en-US" sz="2333" spc="-53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alebo</a:t>
            </a:r>
            <a:r>
              <a:rPr lang="en-US" sz="2333" spc="-53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dlhodobým</a:t>
            </a:r>
            <a:r>
              <a:rPr lang="en-US" sz="2333" spc="-53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oslabením</a:t>
            </a:r>
            <a:r>
              <a:rPr lang="en-US" sz="2333" spc="-53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v </a:t>
            </a:r>
            <a:r>
              <a:rPr lang="en-US" sz="2333" spc="-53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oblasti</a:t>
            </a:r>
            <a:r>
              <a:rPr lang="en-US" sz="2333" spc="-53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pohybových</a:t>
            </a:r>
            <a:r>
              <a:rPr lang="en-US" sz="2333" spc="-53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schopností</a:t>
            </a:r>
            <a:r>
              <a:rPr lang="en-US" sz="2333" spc="-53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zmyslového</a:t>
            </a:r>
            <a:r>
              <a:rPr lang="en-US" sz="2333" spc="-53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vnímania</a:t>
            </a:r>
            <a:r>
              <a:rPr lang="en-US" sz="2333" spc="-53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kognitívnych</a:t>
            </a:r>
            <a:r>
              <a:rPr lang="en-US" sz="2333" spc="-53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schopností</a:t>
            </a:r>
            <a:r>
              <a:rPr lang="en-US" sz="2333" spc="-53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a </a:t>
            </a:r>
            <a:r>
              <a:rPr lang="en-US" sz="2333" spc="-53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exekutívnych</a:t>
            </a:r>
            <a:r>
              <a:rPr lang="en-US" sz="2333" spc="-53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funkcií</a:t>
            </a:r>
            <a:r>
              <a:rPr lang="en-US" sz="2333" spc="-53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komunikačnej</a:t>
            </a:r>
            <a:r>
              <a:rPr lang="en-US" sz="2333" spc="-53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schopnosti</a:t>
            </a:r>
            <a:r>
              <a:rPr lang="en-US" sz="2333" spc="-53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jazyka</a:t>
            </a:r>
            <a:r>
              <a:rPr lang="en-US" sz="2333" spc="-53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a </a:t>
            </a:r>
            <a:r>
              <a:rPr lang="en-US" sz="2333" spc="-53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reči</a:t>
            </a:r>
            <a:r>
              <a:rPr lang="en-US" sz="2333" spc="-53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sociálno-komunikačných</a:t>
            </a:r>
            <a:r>
              <a:rPr lang="en-US" sz="2333" spc="-53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zručností</a:t>
            </a:r>
            <a:r>
              <a:rPr lang="en-US" sz="2333" spc="-53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emocionality</a:t>
            </a:r>
            <a:r>
              <a:rPr lang="en-US" sz="2333" spc="-53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sebaobsluhy</a:t>
            </a:r>
            <a:r>
              <a:rPr lang="en-US" sz="2333" spc="-53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a </a:t>
            </a:r>
            <a:r>
              <a:rPr lang="en-US" sz="2333" spc="-53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autonómie</a:t>
            </a:r>
            <a:r>
              <a:rPr lang="en-US" sz="2333" spc="-53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;</a:t>
            </a:r>
            <a:endParaRPr lang="en-US" sz="2333" spc="-53" dirty="0">
              <a:solidFill>
                <a:srgbClr val="002060"/>
              </a:solidFill>
              <a:latin typeface="Calibri"/>
              <a:ea typeface="Calibri"/>
              <a:cs typeface="Calibri (MS)"/>
            </a:endParaRPr>
          </a:p>
          <a:p>
            <a:pPr marL="241312" lvl="1" indent="-120656">
              <a:buFont typeface="Arial"/>
              <a:buChar char="•"/>
            </a:pPr>
            <a:r>
              <a:rPr lang="en-US" sz="2333" spc="-53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deti</a:t>
            </a:r>
            <a:r>
              <a:rPr lang="en-US" sz="2333" spc="-53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v </a:t>
            </a:r>
            <a:r>
              <a:rPr lang="en-US" sz="2333" spc="-53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predprimárnom</a:t>
            </a:r>
            <a:r>
              <a:rPr lang="en-US" sz="2333" spc="-53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vzdelávaní</a:t>
            </a:r>
            <a:r>
              <a:rPr lang="en-US" sz="2333" spc="-53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.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D99177E0-D5F5-6B50-F5E8-E84F1826E4CF}"/>
              </a:ext>
            </a:extLst>
          </p:cNvPr>
          <p:cNvSpPr txBox="1"/>
          <p:nvPr/>
        </p:nvSpPr>
        <p:spPr>
          <a:xfrm>
            <a:off x="802781" y="4160142"/>
            <a:ext cx="9289485" cy="17950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40889" lvl="1" indent="-120656">
              <a:buFont typeface="Arial"/>
              <a:buChar char="•"/>
            </a:pP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Kto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sa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vyjadruje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: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zariadenie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poradenstva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prevencie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.</a:t>
            </a:r>
            <a:endParaRPr lang="en-US" sz="2333" spc="-53" dirty="0">
              <a:solidFill>
                <a:srgbClr val="002060"/>
              </a:solidFill>
              <a:latin typeface="Calibri (MS)"/>
              <a:cs typeface="Calibri (MS)"/>
            </a:endParaRPr>
          </a:p>
          <a:p>
            <a:pPr marL="240889" lvl="1" indent="-120656">
              <a:buFont typeface="Arial"/>
              <a:buChar char="•"/>
            </a:pP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Kto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zabezpečuje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: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škola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špeciálne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výchovné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zariadenie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školské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výchovno-vzdelávacie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zariadenie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.</a:t>
            </a:r>
            <a:endParaRPr lang="en-US" sz="2333" spc="-53" dirty="0">
              <a:solidFill>
                <a:srgbClr val="002060"/>
              </a:solidFill>
              <a:latin typeface="Calibri (MS)"/>
              <a:cs typeface="Calibri (MS)"/>
            </a:endParaRPr>
          </a:p>
          <a:p>
            <a:pPr marL="240889" lvl="1" indent="-120656">
              <a:buFont typeface="Arial"/>
              <a:buChar char="•"/>
            </a:pP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Kto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poskytuje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: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učiteľ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školský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špeciálny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pedagóg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pedagogický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asistent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vychovávateľ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. </a:t>
            </a:r>
            <a:endParaRPr lang="en-US" sz="2333" spc="-53" dirty="0">
              <a:solidFill>
                <a:srgbClr val="002060"/>
              </a:solidFill>
              <a:latin typeface="Calibri (MS)"/>
              <a:cs typeface="Calibri (MS)"/>
            </a:endParaRP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089D806D-BCDE-83C8-871D-1BAA051F5A39}"/>
              </a:ext>
            </a:extLst>
          </p:cNvPr>
          <p:cNvGrpSpPr/>
          <p:nvPr/>
        </p:nvGrpSpPr>
        <p:grpSpPr>
          <a:xfrm>
            <a:off x="9739214" y="4295733"/>
            <a:ext cx="2041421" cy="2041421"/>
            <a:chOff x="-459173" y="-127911"/>
            <a:chExt cx="4082842" cy="4082842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9735B2F0-DC49-5927-02B2-942D45456A7D}"/>
                </a:ext>
              </a:extLst>
            </p:cNvPr>
            <p:cNvSpPr/>
            <p:nvPr/>
          </p:nvSpPr>
          <p:spPr>
            <a:xfrm>
              <a:off x="-459173" y="-127911"/>
              <a:ext cx="4082842" cy="4082842"/>
            </a:xfrm>
            <a:custGeom>
              <a:avLst/>
              <a:gdLst/>
              <a:ahLst/>
              <a:cxnLst/>
              <a:rect l="l" t="t" r="r" b="b"/>
              <a:pathLst>
                <a:path w="4082842" h="4082842">
                  <a:moveTo>
                    <a:pt x="0" y="0"/>
                  </a:moveTo>
                  <a:lnTo>
                    <a:pt x="4082842" y="0"/>
                  </a:lnTo>
                  <a:lnTo>
                    <a:pt x="4082842" y="4082842"/>
                  </a:lnTo>
                  <a:lnTo>
                    <a:pt x="0" y="40828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 sz="1200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645F26C3-45E1-199B-7F5F-35FBAD731FC0}"/>
                </a:ext>
              </a:extLst>
            </p:cNvPr>
            <p:cNvSpPr txBox="1"/>
            <p:nvPr/>
          </p:nvSpPr>
          <p:spPr>
            <a:xfrm>
              <a:off x="-2801" y="667509"/>
              <a:ext cx="3182066" cy="2549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99"/>
                </a:lnSpc>
              </a:pPr>
              <a:r>
                <a:rPr lang="en-US" sz="1666">
                  <a:solidFill>
                    <a:srgbClr val="FFFFFF"/>
                  </a:solidFill>
                  <a:latin typeface="Calibri (MS)"/>
                </a:rPr>
                <a:t>K </a:t>
              </a:r>
              <a:r>
                <a:rPr lang="en-US" sz="1666" err="1">
                  <a:solidFill>
                    <a:srgbClr val="FFFFFF"/>
                  </a:solidFill>
                  <a:latin typeface="Calibri (MS)"/>
                </a:rPr>
                <a:t>podpornému</a:t>
              </a:r>
              <a:r>
                <a:rPr lang="en-US" sz="1666">
                  <a:solidFill>
                    <a:srgbClr val="FFFFFF"/>
                  </a:solidFill>
                  <a:latin typeface="Calibri (MS)"/>
                </a:rPr>
                <a:t> </a:t>
              </a:r>
            </a:p>
            <a:p>
              <a:pPr algn="ctr">
                <a:lnSpc>
                  <a:spcPts val="1999"/>
                </a:lnSpc>
              </a:pPr>
              <a:r>
                <a:rPr lang="en-US" sz="1666" err="1">
                  <a:solidFill>
                    <a:srgbClr val="FFFFFF"/>
                  </a:solidFill>
                  <a:latin typeface="Calibri (MS)"/>
                </a:rPr>
                <a:t>opatreniu</a:t>
              </a:r>
              <a:endParaRPr lang="en-US" sz="1666">
                <a:solidFill>
                  <a:srgbClr val="FFFFFF"/>
                </a:solidFill>
                <a:latin typeface="Calibri (MS)"/>
              </a:endParaRPr>
            </a:p>
            <a:p>
              <a:pPr algn="ctr">
                <a:lnSpc>
                  <a:spcPts val="1999"/>
                </a:lnSpc>
              </a:pPr>
              <a:r>
                <a:rPr lang="en-US" sz="1666">
                  <a:solidFill>
                    <a:srgbClr val="FFFFFF"/>
                  </a:solidFill>
                  <a:latin typeface="Calibri (MS)"/>
                </a:rPr>
                <a:t> je </a:t>
              </a:r>
              <a:r>
                <a:rPr lang="en-US" sz="1666" err="1">
                  <a:solidFill>
                    <a:srgbClr val="FFFFFF"/>
                  </a:solidFill>
                  <a:latin typeface="Calibri (MS)"/>
                </a:rPr>
                <a:t>dostupný</a:t>
              </a:r>
              <a:r>
                <a:rPr lang="en-US" sz="1666">
                  <a:solidFill>
                    <a:srgbClr val="FFFFFF"/>
                  </a:solidFill>
                  <a:latin typeface="Calibri (MS)"/>
                </a:rPr>
                <a:t> </a:t>
              </a:r>
              <a:r>
                <a:rPr lang="en-US" sz="1666" err="1">
                  <a:solidFill>
                    <a:srgbClr val="FFFFFF"/>
                  </a:solidFill>
                  <a:latin typeface="Calibri (MS)"/>
                </a:rPr>
                <a:t>sprievodný</a:t>
              </a:r>
              <a:r>
                <a:rPr lang="en-US" sz="1666">
                  <a:solidFill>
                    <a:srgbClr val="FFFFFF"/>
                  </a:solidFill>
                  <a:latin typeface="Calibri (MS)"/>
                </a:rPr>
                <a:t> </a:t>
              </a:r>
              <a:r>
                <a:rPr lang="en-US" sz="1666" err="1">
                  <a:solidFill>
                    <a:srgbClr val="FFFFFF"/>
                  </a:solidFill>
                  <a:latin typeface="Calibri (MS)"/>
                </a:rPr>
                <a:t>materiál</a:t>
              </a:r>
              <a:endParaRPr lang="en-US" sz="1666">
                <a:solidFill>
                  <a:srgbClr val="FFFFFF"/>
                </a:solidFill>
                <a:latin typeface="Calibri (MS)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6622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21391" y="279777"/>
            <a:ext cx="6749218" cy="327243"/>
            <a:chOff x="0" y="0"/>
            <a:chExt cx="13498436" cy="654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498449" cy="654431"/>
            </a:xfrm>
            <a:custGeom>
              <a:avLst/>
              <a:gdLst/>
              <a:ahLst/>
              <a:cxnLst/>
              <a:rect l="l" t="t" r="r" b="b"/>
              <a:pathLst>
                <a:path w="13498449" h="654431">
                  <a:moveTo>
                    <a:pt x="0" y="0"/>
                  </a:moveTo>
                  <a:lnTo>
                    <a:pt x="13498449" y="0"/>
                  </a:lnTo>
                  <a:lnTo>
                    <a:pt x="13498449" y="654431"/>
                  </a:lnTo>
                  <a:lnTo>
                    <a:pt x="0" y="654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269966" y="80218"/>
            <a:ext cx="11922034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800" b="1" spc="-79" dirty="0">
                <a:solidFill>
                  <a:srgbClr val="002060"/>
                </a:solidFill>
                <a:latin typeface="Calibri (MS) Bold"/>
              </a:rPr>
              <a:t>ZABEZPEČENIE ČINNOSTÍ NA ROZVOJ POHYBOVEJ SCHOPNOSTI, </a:t>
            </a:r>
            <a:endParaRPr lang="sk-SK" sz="2800" b="1" spc="-79" dirty="0">
              <a:solidFill>
                <a:srgbClr val="002060"/>
              </a:solidFill>
              <a:latin typeface="Calibri (MS) Bold"/>
              <a:cs typeface="Calibri (MS) Bold"/>
            </a:endParaRPr>
          </a:p>
          <a:p>
            <a:pPr algn="ctr"/>
            <a:r>
              <a:rPr lang="en-US" sz="2800" b="1" spc="-79" dirty="0">
                <a:solidFill>
                  <a:srgbClr val="002060"/>
                </a:solidFill>
                <a:latin typeface="Calibri (MS) Bold"/>
              </a:rPr>
              <a:t>ZMYSLOVÉHO VNÍMANIA, </a:t>
            </a:r>
            <a:r>
              <a:rPr lang="en-US" sz="2800" b="1" spc="-78" dirty="0">
                <a:solidFill>
                  <a:srgbClr val="002060"/>
                </a:solidFill>
                <a:latin typeface="Calibri (MS) Bold"/>
              </a:rPr>
              <a:t>KOMUNIKAČNEJ SCHOPNOSTI, </a:t>
            </a:r>
            <a:endParaRPr lang="sk-SK" sz="2800" b="1" spc="-78" dirty="0">
              <a:solidFill>
                <a:srgbClr val="002060"/>
              </a:solidFill>
              <a:latin typeface="Calibri (MS) Bold"/>
            </a:endParaRPr>
          </a:p>
          <a:p>
            <a:pPr algn="ctr"/>
            <a:r>
              <a:rPr lang="en-US" sz="2800" b="1" spc="-78" dirty="0">
                <a:solidFill>
                  <a:srgbClr val="002060"/>
                </a:solidFill>
                <a:latin typeface="Calibri (MS) Bold"/>
              </a:rPr>
              <a:t>KOGNITÍVNEJ SCHOPNOSTI, </a:t>
            </a:r>
            <a:r>
              <a:rPr lang="en-US" sz="2800" b="1" spc="-79" dirty="0">
                <a:solidFill>
                  <a:srgbClr val="002060"/>
                </a:solidFill>
                <a:latin typeface="Calibri (MS) Bold"/>
              </a:rPr>
              <a:t>SOCIÁLNO-KOMUNIKAČNÝCH ZRUČNOSTÍ, </a:t>
            </a:r>
            <a:endParaRPr lang="sk-SK" sz="2800" b="1" spc="-79" dirty="0">
              <a:solidFill>
                <a:srgbClr val="002060"/>
              </a:solidFill>
              <a:latin typeface="Calibri (MS) Bold"/>
            </a:endParaRPr>
          </a:p>
          <a:p>
            <a:pPr algn="ctr"/>
            <a:r>
              <a:rPr lang="en-US" sz="2800" b="1" spc="-79" dirty="0">
                <a:solidFill>
                  <a:srgbClr val="002060"/>
                </a:solidFill>
                <a:latin typeface="Calibri (MS) Bold"/>
              </a:rPr>
              <a:t>EMOCIONALITY  A SEBAOBSLUHY  </a:t>
            </a:r>
            <a:endParaRPr lang="en-US" sz="2800" b="1" spc="-79" dirty="0">
              <a:solidFill>
                <a:srgbClr val="002060"/>
              </a:solidFill>
              <a:latin typeface="Calibri (MS) Bold"/>
              <a:cs typeface="Calibri (MS)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49656" y="1803767"/>
            <a:ext cx="11170767" cy="61031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333" b="1" spc="-53" dirty="0">
                <a:solidFill>
                  <a:srgbClr val="261E6A"/>
                </a:solidFill>
                <a:latin typeface="Calibri (MS) Bold"/>
              </a:rPr>
              <a:t>O </a:t>
            </a:r>
            <a:r>
              <a:rPr lang="en-US" sz="2333" b="1" spc="-53" dirty="0" err="1">
                <a:solidFill>
                  <a:srgbClr val="261E6A"/>
                </a:solidFill>
                <a:latin typeface="Calibri (MS) Bold"/>
              </a:rPr>
              <a:t>čom</a:t>
            </a:r>
            <a:r>
              <a:rPr lang="en-US" sz="2333" b="1" spc="-53" dirty="0">
                <a:solidFill>
                  <a:srgbClr val="261E6A"/>
                </a:solidFill>
                <a:latin typeface="Calibri (MS) Bold"/>
              </a:rPr>
              <a:t> je </a:t>
            </a:r>
            <a:r>
              <a:rPr lang="en-US" sz="2333" b="1" spc="-53" dirty="0" err="1">
                <a:solidFill>
                  <a:srgbClr val="261E6A"/>
                </a:solidFill>
                <a:latin typeface="Calibri (MS) Bold"/>
              </a:rPr>
              <a:t>podporné</a:t>
            </a:r>
            <a:r>
              <a:rPr lang="en-US" sz="2333" b="1" spc="-53" dirty="0">
                <a:solidFill>
                  <a:srgbClr val="261E6A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 Bold"/>
              </a:rPr>
              <a:t>opatrenie</a:t>
            </a:r>
            <a:r>
              <a:rPr lang="en-US" sz="2333" b="1" spc="-53" dirty="0">
                <a:solidFill>
                  <a:srgbClr val="261E6A"/>
                </a:solidFill>
                <a:latin typeface="Calibri (MS) Bold"/>
              </a:rPr>
              <a:t>? </a:t>
            </a:r>
            <a:endParaRPr lang="en-US" sz="2333" b="1" spc="-53" dirty="0">
              <a:solidFill>
                <a:srgbClr val="261E6A"/>
              </a:solidFill>
              <a:latin typeface="Calibri (MS) Bold"/>
              <a:cs typeface="Calibri (MS) Bold"/>
            </a:endParaRPr>
          </a:p>
          <a:p>
            <a:pPr marL="241312" lvl="1" indent="-120656">
              <a:buFont typeface="Arial"/>
              <a:buChar char="•"/>
            </a:pP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Podporené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opatrenie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je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zamerané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na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zmierňovanie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alebo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odstraňovanie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prekážok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dieťaťa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žiaka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počas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výchovno-vzdelávacieho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procesu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s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cieľom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zabezpečiť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rozvoj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jeho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schopností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alebo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osobnosti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dosiahnutie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primeraného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stupňa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vzdelania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prostredníctvom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intervencií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. </a:t>
            </a:r>
            <a:endParaRPr lang="sk-SK" sz="2333" b="1" spc="-53" dirty="0">
              <a:solidFill>
                <a:srgbClr val="261E6A"/>
              </a:solidFill>
              <a:latin typeface="Calibri (MS)"/>
              <a:cs typeface="Calibri (MS)"/>
            </a:endParaRPr>
          </a:p>
          <a:p>
            <a:pPr marL="241312" lvl="1" indent="-120656">
              <a:buFont typeface="Arial"/>
              <a:buChar char="•"/>
            </a:pPr>
            <a:endParaRPr lang="en-US" sz="2333" b="1" spc="-53" dirty="0">
              <a:solidFill>
                <a:srgbClr val="261E6A"/>
              </a:solidFill>
              <a:latin typeface="Calibri (MS)"/>
              <a:cs typeface="Calibri (MS)"/>
            </a:endParaRPr>
          </a:p>
          <a:p>
            <a:pPr marL="241312" lvl="1" indent="-120656">
              <a:buFont typeface="Arial"/>
              <a:buChar char="•"/>
            </a:pP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Môže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byť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chápané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ako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súbor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výchovno-vzdelávacích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činností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rešpektujúcich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potreby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detí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žiakov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v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oblastiach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: </a:t>
            </a:r>
            <a:endParaRPr lang="en-US" sz="2333" spc="-53" dirty="0">
              <a:solidFill>
                <a:srgbClr val="261E6A"/>
              </a:solidFill>
              <a:latin typeface="Calibri (MS)"/>
              <a:cs typeface="Calibri (MS)"/>
            </a:endParaRPr>
          </a:p>
          <a:p>
            <a:pPr marL="749337" lvl="2" indent="-249779">
              <a:buFont typeface="Arial"/>
              <a:buChar char="⚬"/>
            </a:pP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rozvoj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podpora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pohybových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schopností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;</a:t>
            </a:r>
            <a:endParaRPr lang="en-US" sz="2333" spc="-53" dirty="0">
              <a:solidFill>
                <a:srgbClr val="261E6A"/>
              </a:solidFill>
              <a:latin typeface="Calibri (MS)"/>
              <a:cs typeface="Calibri (MS)"/>
            </a:endParaRPr>
          </a:p>
          <a:p>
            <a:pPr marL="749337" lvl="2" indent="-249779">
              <a:buFont typeface="Arial"/>
              <a:buChar char="⚬"/>
            </a:pP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rozvoj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podpora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zmyslového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vnímania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; </a:t>
            </a:r>
            <a:endParaRPr lang="en-US" sz="2333" spc="-53" dirty="0">
              <a:solidFill>
                <a:srgbClr val="261E6A"/>
              </a:solidFill>
              <a:latin typeface="Calibri (MS)"/>
              <a:cs typeface="Calibri (MS)"/>
            </a:endParaRPr>
          </a:p>
          <a:p>
            <a:pPr marL="749337" lvl="2" indent="-249779">
              <a:buFont typeface="Arial"/>
              <a:buChar char="⚬"/>
            </a:pP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rozvoj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podpora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komunikačnej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schopnosti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;</a:t>
            </a:r>
            <a:endParaRPr lang="en-US" sz="2333" spc="-53" dirty="0">
              <a:solidFill>
                <a:srgbClr val="261E6A"/>
              </a:solidFill>
              <a:latin typeface="Calibri (MS)"/>
              <a:cs typeface="Calibri (MS)"/>
            </a:endParaRPr>
          </a:p>
          <a:p>
            <a:pPr marL="749337" lvl="2" indent="-249779">
              <a:buFont typeface="Arial"/>
              <a:buChar char="⚬"/>
            </a:pP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rozvoj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podpora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kognitívnych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schopností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;</a:t>
            </a:r>
            <a:endParaRPr lang="en-US" sz="2333" spc="-53" dirty="0">
              <a:solidFill>
                <a:srgbClr val="261E6A"/>
              </a:solidFill>
              <a:latin typeface="Calibri (MS)"/>
              <a:cs typeface="Calibri (MS)"/>
            </a:endParaRPr>
          </a:p>
          <a:p>
            <a:pPr marL="749337" lvl="2" indent="-249779">
              <a:buFont typeface="Arial"/>
              <a:buChar char="⚬"/>
            </a:pP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rozvoj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podpora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sociálno-komunikačných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zručností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;</a:t>
            </a:r>
            <a:endParaRPr lang="en-US" sz="2333" spc="-53" dirty="0">
              <a:solidFill>
                <a:srgbClr val="261E6A"/>
              </a:solidFill>
              <a:latin typeface="Calibri (MS)"/>
              <a:cs typeface="Calibri (MS)"/>
            </a:endParaRPr>
          </a:p>
          <a:p>
            <a:pPr marL="749337" lvl="2" indent="-249779">
              <a:buFont typeface="Arial"/>
              <a:buChar char="⚬"/>
            </a:pP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rozvoj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podpora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emocionality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;</a:t>
            </a:r>
            <a:endParaRPr lang="en-US" sz="2333" spc="-53" dirty="0">
              <a:solidFill>
                <a:srgbClr val="261E6A"/>
              </a:solidFill>
              <a:latin typeface="Calibri (MS)"/>
              <a:cs typeface="Calibri (MS)"/>
            </a:endParaRPr>
          </a:p>
          <a:p>
            <a:pPr marL="749337" lvl="2" indent="-249779">
              <a:buFont typeface="Arial"/>
              <a:buChar char="⚬"/>
            </a:pP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rozvoj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podpora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sebaobsluhy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.</a:t>
            </a:r>
            <a:endParaRPr lang="sk-SK" sz="2333" spc="-53" dirty="0">
              <a:solidFill>
                <a:srgbClr val="261E6A"/>
              </a:solidFill>
              <a:latin typeface="Calibri (MS)"/>
              <a:cs typeface="Calibri (MS)"/>
            </a:endParaRPr>
          </a:p>
          <a:p>
            <a:pPr marL="499558" lvl="2"/>
            <a:endParaRPr lang="en-US" sz="2333" spc="-53" dirty="0">
              <a:solidFill>
                <a:srgbClr val="261E6A"/>
              </a:solidFill>
              <a:latin typeface="Calibri (MS)"/>
              <a:cs typeface="Calibri (MS)"/>
            </a:endParaRPr>
          </a:p>
          <a:p>
            <a:pPr marL="241312" lvl="1" indent="-120656">
              <a:buFont typeface="Arial"/>
              <a:buChar char="•"/>
            </a:pP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Podporné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opatrenie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sa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môže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zameriavať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na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rozvoj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podporu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jednej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z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uvedených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oblastí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alebo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na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rozvoj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podporu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viacerých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oblastí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súčasne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. </a:t>
            </a:r>
            <a:endParaRPr lang="en-US" sz="2333" spc="-53" dirty="0">
              <a:solidFill>
                <a:srgbClr val="261E6A"/>
              </a:solidFill>
              <a:latin typeface="Calibri (MS)"/>
              <a:cs typeface="Calibri (MS)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C53D33-18E7-B5B5-B906-FB46B43D5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DFEE4C8-75E7-5275-2B53-8DE859817DCD}"/>
              </a:ext>
            </a:extLst>
          </p:cNvPr>
          <p:cNvGrpSpPr/>
          <p:nvPr/>
        </p:nvGrpSpPr>
        <p:grpSpPr>
          <a:xfrm>
            <a:off x="2706485" y="677049"/>
            <a:ext cx="6749218" cy="327243"/>
            <a:chOff x="0" y="0"/>
            <a:chExt cx="13498436" cy="65448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259DE21-B0B1-5676-E14F-566810565945}"/>
                </a:ext>
              </a:extLst>
            </p:cNvPr>
            <p:cNvSpPr/>
            <p:nvPr/>
          </p:nvSpPr>
          <p:spPr>
            <a:xfrm>
              <a:off x="0" y="0"/>
              <a:ext cx="13498449" cy="654431"/>
            </a:xfrm>
            <a:custGeom>
              <a:avLst/>
              <a:gdLst/>
              <a:ahLst/>
              <a:cxnLst/>
              <a:rect l="l" t="t" r="r" b="b"/>
              <a:pathLst>
                <a:path w="13498449" h="654431">
                  <a:moveTo>
                    <a:pt x="0" y="0"/>
                  </a:moveTo>
                  <a:lnTo>
                    <a:pt x="13498449" y="0"/>
                  </a:lnTo>
                  <a:lnTo>
                    <a:pt x="13498449" y="654431"/>
                  </a:lnTo>
                  <a:lnTo>
                    <a:pt x="0" y="654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F1D186F0-77E3-50C5-C2C3-5C3FEDBCD1EE}"/>
              </a:ext>
            </a:extLst>
          </p:cNvPr>
          <p:cNvSpPr txBox="1"/>
          <p:nvPr/>
        </p:nvSpPr>
        <p:spPr>
          <a:xfrm>
            <a:off x="339634" y="402806"/>
            <a:ext cx="11329852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000" b="1" spc="-79" dirty="0">
                <a:solidFill>
                  <a:srgbClr val="002060"/>
                </a:solidFill>
                <a:latin typeface="Calibri (MS) Bold"/>
              </a:rPr>
              <a:t>ZABEZPEČENIE ČINNOSTÍ NA ROZVOJ </a:t>
            </a:r>
            <a:endParaRPr lang="sk-SK" sz="3000" b="1" spc="-79" dirty="0">
              <a:solidFill>
                <a:srgbClr val="002060"/>
              </a:solidFill>
              <a:latin typeface="Calibri (MS) Bold"/>
            </a:endParaRPr>
          </a:p>
          <a:p>
            <a:pPr algn="ctr"/>
            <a:r>
              <a:rPr lang="en-US" sz="3000" b="1" spc="-79" dirty="0">
                <a:solidFill>
                  <a:srgbClr val="002060"/>
                </a:solidFill>
                <a:latin typeface="Calibri (MS) Bold"/>
              </a:rPr>
              <a:t>POHYBOVEJ SCHOPNOSTI, ZMYSLOVÉHO VNÍMANIA, </a:t>
            </a:r>
            <a:r>
              <a:rPr lang="en-US" sz="3000" b="1" spc="-78" dirty="0">
                <a:solidFill>
                  <a:srgbClr val="002060"/>
                </a:solidFill>
                <a:latin typeface="Calibri (MS) Bold"/>
              </a:rPr>
              <a:t>KOMUNIKAČNEJ SCHOPNOSTI, KOGNITÍVNEJ SCHOPNOSTI, </a:t>
            </a:r>
            <a:r>
              <a:rPr lang="en-US" sz="3000" b="1" spc="-79" dirty="0">
                <a:solidFill>
                  <a:srgbClr val="002060"/>
                </a:solidFill>
                <a:latin typeface="Calibri (MS) Bold"/>
              </a:rPr>
              <a:t>SOCIÁLNO-KOMUNIKAČNÝCH ZRUČNOSTÍ, EMOCIONALITY A SEBAOBSLUHY  </a:t>
            </a:r>
            <a:endParaRPr lang="en-US" sz="3000" b="1" spc="-79" dirty="0">
              <a:solidFill>
                <a:srgbClr val="002060"/>
              </a:solidFill>
              <a:latin typeface="Calibri (MS) Bold"/>
              <a:cs typeface="Calibri (MS) Bold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CC48E890-1BE8-F7D9-3FE2-C1528609EF25}"/>
              </a:ext>
            </a:extLst>
          </p:cNvPr>
          <p:cNvSpPr txBox="1"/>
          <p:nvPr/>
        </p:nvSpPr>
        <p:spPr>
          <a:xfrm>
            <a:off x="786269" y="2586545"/>
            <a:ext cx="9961641" cy="3231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Pre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koho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je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podporné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opatrenie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určené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? </a:t>
            </a:r>
            <a:endParaRPr lang="en-US" sz="2333" b="1" spc="-53" dirty="0">
              <a:solidFill>
                <a:srgbClr val="002060"/>
              </a:solidFill>
              <a:latin typeface="Calibri (MS) Bold"/>
              <a:cs typeface="Calibri (MS) Bold"/>
            </a:endParaRPr>
          </a:p>
          <a:p>
            <a:pPr marL="240889" lvl="1" indent="-120656">
              <a:buFont typeface="Arial"/>
              <a:buChar char="•"/>
            </a:pP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Deti a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žiaci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s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oslabením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narušením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v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oblasti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motoriky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pohybovej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samostatnosti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fyzickej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zdatnosti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v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zmyslovom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alebo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vestibulárnom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vnímaní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propriocepcii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;</a:t>
            </a:r>
            <a:endParaRPr lang="en-US" sz="2333" spc="-53" dirty="0">
              <a:solidFill>
                <a:srgbClr val="002060"/>
              </a:solidFill>
              <a:latin typeface="Calibri (MS)"/>
              <a:cs typeface="Calibri (MS)"/>
            </a:endParaRPr>
          </a:p>
          <a:p>
            <a:pPr marL="240889" lvl="1" indent="-120656">
              <a:buFont typeface="Arial"/>
              <a:buChar char="•"/>
            </a:pP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deti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žiaci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s PAS, s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mentálnym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viacnásobným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postihnutím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s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narušenou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komunikačnou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schopnosťou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s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vývinovými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poruchami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učenia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poruchami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aktivity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pozornosti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poruchami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správania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;</a:t>
            </a:r>
            <a:endParaRPr lang="en-US" sz="2333" spc="-53" dirty="0">
              <a:solidFill>
                <a:srgbClr val="002060"/>
              </a:solidFill>
              <a:latin typeface="Calibri (MS)"/>
              <a:cs typeface="Calibri (MS)"/>
            </a:endParaRPr>
          </a:p>
          <a:p>
            <a:pPr marL="240889" lvl="1" indent="-120656">
              <a:buFont typeface="Arial"/>
              <a:buChar char="•"/>
            </a:pP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intelektovým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nadaním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alebo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z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nepriaznivého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sociálneho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prostredia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; </a:t>
            </a:r>
            <a:endParaRPr lang="en-US" sz="2333" spc="-53" dirty="0">
              <a:solidFill>
                <a:srgbClr val="002060"/>
              </a:solidFill>
              <a:latin typeface="Calibri (MS)"/>
              <a:cs typeface="Calibri (MS)"/>
            </a:endParaRPr>
          </a:p>
          <a:p>
            <a:pPr marL="240889" lvl="1" indent="-120656">
              <a:buFont typeface="Arial"/>
              <a:buChar char="•"/>
            </a:pP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deti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žiaci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s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chorobou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zdravotným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oslabením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dlhodobo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hospitalizovaní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dlhodobo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pripútaní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na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lôžko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z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dôvodu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závažnej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choroby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.</a:t>
            </a:r>
            <a:endParaRPr lang="en-US" sz="2333" spc="-53" dirty="0">
              <a:solidFill>
                <a:srgbClr val="002060"/>
              </a:solidFill>
              <a:latin typeface="Calibri (MS)"/>
              <a:cs typeface="Calibri (MS)"/>
            </a:endParaRPr>
          </a:p>
        </p:txBody>
      </p:sp>
    </p:spTree>
    <p:extLst>
      <p:ext uri="{BB962C8B-B14F-4D97-AF65-F5344CB8AC3E}">
        <p14:creationId xmlns:p14="http://schemas.microsoft.com/office/powerpoint/2010/main" val="41016188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8685A-77EE-F00A-5FAB-1D11DA52B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64EE55F-BFA5-568D-0B9A-6D232FEEC57B}"/>
              </a:ext>
            </a:extLst>
          </p:cNvPr>
          <p:cNvGrpSpPr/>
          <p:nvPr/>
        </p:nvGrpSpPr>
        <p:grpSpPr>
          <a:xfrm>
            <a:off x="2706485" y="677049"/>
            <a:ext cx="6749218" cy="327243"/>
            <a:chOff x="0" y="0"/>
            <a:chExt cx="13498436" cy="65448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ADA691E-8303-0A87-8605-969D999764A2}"/>
                </a:ext>
              </a:extLst>
            </p:cNvPr>
            <p:cNvSpPr/>
            <p:nvPr/>
          </p:nvSpPr>
          <p:spPr>
            <a:xfrm>
              <a:off x="0" y="0"/>
              <a:ext cx="13498449" cy="654431"/>
            </a:xfrm>
            <a:custGeom>
              <a:avLst/>
              <a:gdLst/>
              <a:ahLst/>
              <a:cxnLst/>
              <a:rect l="l" t="t" r="r" b="b"/>
              <a:pathLst>
                <a:path w="13498449" h="654431">
                  <a:moveTo>
                    <a:pt x="0" y="0"/>
                  </a:moveTo>
                  <a:lnTo>
                    <a:pt x="13498449" y="0"/>
                  </a:lnTo>
                  <a:lnTo>
                    <a:pt x="13498449" y="654431"/>
                  </a:lnTo>
                  <a:lnTo>
                    <a:pt x="0" y="654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585DF1EF-D275-7628-6005-7C80E65884E9}"/>
              </a:ext>
            </a:extLst>
          </p:cNvPr>
          <p:cNvSpPr txBox="1"/>
          <p:nvPr/>
        </p:nvSpPr>
        <p:spPr>
          <a:xfrm>
            <a:off x="668474" y="2590224"/>
            <a:ext cx="9341361" cy="35900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41312" lvl="1" indent="-120656">
              <a:buFont typeface="Arial"/>
              <a:buChar char="•"/>
            </a:pP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Kto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sa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vyjadruje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: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učiteľ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školský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špeciálny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pedagóg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odborný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zamestnanec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školy</a:t>
            </a:r>
            <a:r>
              <a:rPr lang="sk-SK" sz="2333" spc="-53" dirty="0">
                <a:solidFill>
                  <a:srgbClr val="002060"/>
                </a:solidFill>
                <a:latin typeface="Calibri (MS)"/>
              </a:rPr>
              <a:t> alebo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zariadenie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poradenstva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prevencie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.</a:t>
            </a:r>
            <a:endParaRPr lang="en-US" sz="2333" spc="-53" dirty="0">
              <a:solidFill>
                <a:srgbClr val="002060"/>
              </a:solidFill>
              <a:latin typeface="Calibri (MS)"/>
              <a:cs typeface="Calibri (MS)"/>
            </a:endParaRPr>
          </a:p>
          <a:p>
            <a:pPr marL="241312" lvl="1" indent="-120656">
              <a:buFont typeface="Arial"/>
              <a:buChar char="•"/>
            </a:pP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Kto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zabezpečuje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: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materská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škola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materská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škola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pre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deti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so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špeciálnymi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výchovno-vzdelávacími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potrebami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(ŠVVP),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základná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škola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základná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škola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pre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žiakov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so ŠVVP,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stredná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škola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stredná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škola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pre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žiakov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so ŠVVP,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alebo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špeciálne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výchovné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zariadenie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.</a:t>
            </a:r>
            <a:endParaRPr lang="en-US" sz="2333" spc="-53" dirty="0">
              <a:solidFill>
                <a:srgbClr val="002060"/>
              </a:solidFill>
              <a:latin typeface="Calibri (MS)"/>
              <a:cs typeface="Calibri (MS)"/>
            </a:endParaRPr>
          </a:p>
          <a:p>
            <a:pPr marL="241312" lvl="1" indent="-120656">
              <a:buFont typeface="Arial"/>
              <a:buChar char="•"/>
            </a:pP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Kto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poskytuje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: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školský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špeciálny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pedagóg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odborní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zamestnanci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školy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alebo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špeciálneho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výchovného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zariadenia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; v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školách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pre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deti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žiakov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so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špeciálnymi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výchovno-vzdelávacími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potrebami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vykonávajú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činnosti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pedagogickí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zamestnanci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.</a:t>
            </a:r>
            <a:endParaRPr lang="en-US" sz="2333" spc="-53" dirty="0">
              <a:solidFill>
                <a:srgbClr val="002060"/>
              </a:solidFill>
              <a:latin typeface="Calibri (MS)"/>
              <a:cs typeface="Calibri (MS)"/>
            </a:endParaRP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86653DC0-C383-667C-6E3C-3A176A31FD47}"/>
              </a:ext>
            </a:extLst>
          </p:cNvPr>
          <p:cNvGrpSpPr/>
          <p:nvPr/>
        </p:nvGrpSpPr>
        <p:grpSpPr>
          <a:xfrm>
            <a:off x="10009835" y="4132460"/>
            <a:ext cx="1942187" cy="1942187"/>
            <a:chOff x="643193" y="4648892"/>
            <a:chExt cx="3884373" cy="3884373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F18CF9A6-53B4-A513-AB98-00A62C2B8A6B}"/>
                </a:ext>
              </a:extLst>
            </p:cNvPr>
            <p:cNvSpPr/>
            <p:nvPr/>
          </p:nvSpPr>
          <p:spPr>
            <a:xfrm>
              <a:off x="643193" y="4648892"/>
              <a:ext cx="3884373" cy="3884373"/>
            </a:xfrm>
            <a:custGeom>
              <a:avLst/>
              <a:gdLst/>
              <a:ahLst/>
              <a:cxnLst/>
              <a:rect l="l" t="t" r="r" b="b"/>
              <a:pathLst>
                <a:path w="3884373" h="3884373">
                  <a:moveTo>
                    <a:pt x="0" y="0"/>
                  </a:moveTo>
                  <a:lnTo>
                    <a:pt x="3884373" y="0"/>
                  </a:lnTo>
                  <a:lnTo>
                    <a:pt x="3884373" y="3884373"/>
                  </a:lnTo>
                  <a:lnTo>
                    <a:pt x="0" y="3884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 sz="1200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46B5D6F8-321D-2D1E-C779-FA814ADC5DB4}"/>
                </a:ext>
              </a:extLst>
            </p:cNvPr>
            <p:cNvSpPr txBox="1"/>
            <p:nvPr/>
          </p:nvSpPr>
          <p:spPr>
            <a:xfrm>
              <a:off x="1077381" y="5393808"/>
              <a:ext cx="3027381" cy="24365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03"/>
                </a:lnSpc>
              </a:pPr>
              <a:r>
                <a:rPr lang="en-US" sz="1585" dirty="0">
                  <a:solidFill>
                    <a:srgbClr val="FFFFFF"/>
                  </a:solidFill>
                  <a:latin typeface="Calibri (MS)"/>
                </a:rPr>
                <a:t>K </a:t>
              </a:r>
              <a:r>
                <a:rPr lang="en-US" sz="1585" dirty="0" err="1">
                  <a:solidFill>
                    <a:srgbClr val="FFFFFF"/>
                  </a:solidFill>
                  <a:latin typeface="Calibri (MS)"/>
                </a:rPr>
                <a:t>podpornému</a:t>
              </a:r>
              <a:r>
                <a:rPr lang="en-US" sz="1585" dirty="0">
                  <a:solidFill>
                    <a:srgbClr val="FFFFFF"/>
                  </a:solidFill>
                  <a:latin typeface="Calibri (MS)"/>
                </a:rPr>
                <a:t> </a:t>
              </a:r>
            </a:p>
            <a:p>
              <a:pPr algn="ctr">
                <a:lnSpc>
                  <a:spcPts val="1903"/>
                </a:lnSpc>
              </a:pPr>
              <a:r>
                <a:rPr lang="en-US" sz="1585" dirty="0" err="1">
                  <a:solidFill>
                    <a:srgbClr val="FFFFFF"/>
                  </a:solidFill>
                  <a:latin typeface="Calibri (MS)"/>
                </a:rPr>
                <a:t>opatreniu</a:t>
              </a:r>
              <a:endParaRPr lang="en-US" sz="1585" dirty="0">
                <a:solidFill>
                  <a:srgbClr val="FFFFFF"/>
                </a:solidFill>
                <a:latin typeface="Calibri (MS)"/>
              </a:endParaRPr>
            </a:p>
            <a:p>
              <a:pPr algn="ctr">
                <a:lnSpc>
                  <a:spcPts val="1903"/>
                </a:lnSpc>
              </a:pPr>
              <a:r>
                <a:rPr lang="en-US" sz="1585" dirty="0">
                  <a:solidFill>
                    <a:srgbClr val="FFFFFF"/>
                  </a:solidFill>
                  <a:latin typeface="Calibri (MS)"/>
                </a:rPr>
                <a:t> je </a:t>
              </a:r>
              <a:r>
                <a:rPr lang="en-US" sz="1585" dirty="0" err="1">
                  <a:solidFill>
                    <a:srgbClr val="FFFFFF"/>
                  </a:solidFill>
                  <a:latin typeface="Calibri (MS)"/>
                </a:rPr>
                <a:t>dostupný</a:t>
              </a:r>
              <a:r>
                <a:rPr lang="en-US" sz="1585" dirty="0">
                  <a:solidFill>
                    <a:srgbClr val="FFFFFF"/>
                  </a:solidFill>
                  <a:latin typeface="Calibri (MS)"/>
                </a:rPr>
                <a:t> </a:t>
              </a:r>
              <a:r>
                <a:rPr lang="en-US" sz="1585" dirty="0" err="1">
                  <a:solidFill>
                    <a:srgbClr val="FFFFFF"/>
                  </a:solidFill>
                  <a:latin typeface="Calibri (MS)"/>
                </a:rPr>
                <a:t>sprievodný</a:t>
              </a:r>
              <a:r>
                <a:rPr lang="en-US" sz="1585" dirty="0">
                  <a:solidFill>
                    <a:srgbClr val="FFFFFF"/>
                  </a:solidFill>
                  <a:latin typeface="Calibri (MS)"/>
                </a:rPr>
                <a:t> </a:t>
              </a:r>
              <a:r>
                <a:rPr lang="en-US" sz="1585" dirty="0" err="1">
                  <a:solidFill>
                    <a:srgbClr val="FFFFFF"/>
                  </a:solidFill>
                  <a:latin typeface="Calibri (MS)"/>
                </a:rPr>
                <a:t>materiál</a:t>
              </a:r>
              <a:endParaRPr lang="en-US" sz="1585" dirty="0">
                <a:solidFill>
                  <a:srgbClr val="FFFFFF"/>
                </a:solidFill>
                <a:latin typeface="Calibri (MS)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F1B3BE2-38B7-682F-DE0D-EF613401D770}"/>
              </a:ext>
            </a:extLst>
          </p:cNvPr>
          <p:cNvSpPr txBox="1"/>
          <p:nvPr/>
        </p:nvSpPr>
        <p:spPr>
          <a:xfrm>
            <a:off x="492034" y="338949"/>
            <a:ext cx="11329852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000" b="1" spc="-79" dirty="0">
                <a:solidFill>
                  <a:srgbClr val="002060"/>
                </a:solidFill>
                <a:latin typeface="Calibri (MS) Bold"/>
              </a:rPr>
              <a:t>ZABEZPEČENIE ČINNOSTÍ NA ROZVOJ </a:t>
            </a:r>
            <a:endParaRPr lang="sk-SK" sz="3000" b="1" spc="-79" dirty="0">
              <a:solidFill>
                <a:srgbClr val="002060"/>
              </a:solidFill>
              <a:latin typeface="Calibri (MS) Bold"/>
            </a:endParaRPr>
          </a:p>
          <a:p>
            <a:pPr algn="ctr"/>
            <a:r>
              <a:rPr lang="en-US" sz="3000" b="1" spc="-79" dirty="0">
                <a:solidFill>
                  <a:srgbClr val="002060"/>
                </a:solidFill>
                <a:latin typeface="Calibri (MS) Bold"/>
              </a:rPr>
              <a:t>POHYBOVEJ SCHOPNOSTI, ZMYSLOVÉHO VNÍMANIA, </a:t>
            </a:r>
            <a:r>
              <a:rPr lang="en-US" sz="3000" b="1" spc="-78" dirty="0">
                <a:solidFill>
                  <a:srgbClr val="002060"/>
                </a:solidFill>
                <a:latin typeface="Calibri (MS) Bold"/>
              </a:rPr>
              <a:t>KOMUNIKAČNEJ SCHOPNOSTI, KOGNITÍVNEJ SCHOPNOSTI, </a:t>
            </a:r>
            <a:r>
              <a:rPr lang="en-US" sz="3000" b="1" spc="-79" dirty="0">
                <a:solidFill>
                  <a:srgbClr val="002060"/>
                </a:solidFill>
                <a:latin typeface="Calibri (MS) Bold"/>
              </a:rPr>
              <a:t>SOCIÁLNO-KOMUNIKAČNÝCH ZRUČNOSTÍ, EMOCIONALITY A SEBAOBSLUHY  </a:t>
            </a:r>
            <a:endParaRPr lang="en-US" sz="3000" b="1" spc="-79" dirty="0">
              <a:solidFill>
                <a:srgbClr val="002060"/>
              </a:solidFill>
              <a:latin typeface="Calibri (MS) Bold"/>
              <a:cs typeface="Calibri (MS) Bold"/>
            </a:endParaRPr>
          </a:p>
        </p:txBody>
      </p:sp>
    </p:spTree>
    <p:extLst>
      <p:ext uri="{BB962C8B-B14F-4D97-AF65-F5344CB8AC3E}">
        <p14:creationId xmlns:p14="http://schemas.microsoft.com/office/powerpoint/2010/main" val="28822682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06485" y="677049"/>
            <a:ext cx="6749218" cy="327243"/>
            <a:chOff x="0" y="0"/>
            <a:chExt cx="13498436" cy="654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498449" cy="654431"/>
            </a:xfrm>
            <a:custGeom>
              <a:avLst/>
              <a:gdLst/>
              <a:ahLst/>
              <a:cxnLst/>
              <a:rect l="l" t="t" r="r" b="b"/>
              <a:pathLst>
                <a:path w="13498449" h="654431">
                  <a:moveTo>
                    <a:pt x="0" y="0"/>
                  </a:moveTo>
                  <a:lnTo>
                    <a:pt x="13498449" y="0"/>
                  </a:lnTo>
                  <a:lnTo>
                    <a:pt x="13498449" y="654431"/>
                  </a:lnTo>
                  <a:lnTo>
                    <a:pt x="0" y="654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479187" y="621078"/>
            <a:ext cx="10516818" cy="332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</a:pPr>
            <a:r>
              <a:rPr lang="en-US" sz="3000" b="1" spc="-79" dirty="0">
                <a:solidFill>
                  <a:srgbClr val="002060"/>
                </a:solidFill>
                <a:latin typeface="Calibri (MS) Bold"/>
              </a:rPr>
              <a:t>ČINNOSŤ NA PODPORU DOSAHOVANIA ŠKOLSKEJ SPÔSOBILOSTI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9187" y="1235088"/>
            <a:ext cx="11085185" cy="5692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333" b="1" spc="-53" dirty="0">
                <a:solidFill>
                  <a:srgbClr val="261E6A"/>
                </a:solidFill>
                <a:latin typeface="Calibri (MS) Bold"/>
              </a:rPr>
              <a:t>O </a:t>
            </a:r>
            <a:r>
              <a:rPr lang="en-US" sz="2333" b="1" spc="-53" dirty="0" err="1">
                <a:solidFill>
                  <a:srgbClr val="261E6A"/>
                </a:solidFill>
                <a:latin typeface="Calibri (MS) Bold"/>
              </a:rPr>
              <a:t>čom</a:t>
            </a:r>
            <a:r>
              <a:rPr lang="en-US" sz="2333" b="1" spc="-53" dirty="0">
                <a:solidFill>
                  <a:srgbClr val="261E6A"/>
                </a:solidFill>
                <a:latin typeface="Calibri (MS) Bold"/>
              </a:rPr>
              <a:t> je </a:t>
            </a:r>
            <a:r>
              <a:rPr lang="en-US" sz="2333" b="1" spc="-53" dirty="0" err="1">
                <a:solidFill>
                  <a:srgbClr val="261E6A"/>
                </a:solidFill>
                <a:latin typeface="Calibri (MS) Bold"/>
              </a:rPr>
              <a:t>podporné</a:t>
            </a:r>
            <a:r>
              <a:rPr lang="en-US" sz="2333" b="1" spc="-53" dirty="0">
                <a:solidFill>
                  <a:srgbClr val="261E6A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 Bold"/>
              </a:rPr>
              <a:t>opatrenie</a:t>
            </a:r>
            <a:r>
              <a:rPr lang="en-US" sz="2333" b="1" spc="-53" dirty="0">
                <a:solidFill>
                  <a:srgbClr val="261E6A"/>
                </a:solidFill>
                <a:latin typeface="Calibri (MS) Bold"/>
              </a:rPr>
              <a:t>? </a:t>
            </a:r>
          </a:p>
          <a:p>
            <a:pPr marL="241312" lvl="1" indent="-120656">
              <a:buFont typeface="Arial"/>
              <a:buChar char="•"/>
            </a:pP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Podporné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opatrenie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sa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zameriava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na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systematické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rozvíjanie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spôsobilostí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dieťaťa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ktoré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majú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priamy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vplyv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na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dosiahnutie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jeho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školskej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spôsobilosti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: </a:t>
            </a:r>
            <a:endParaRPr lang="en-US" sz="2333" b="1" spc="-53" dirty="0">
              <a:solidFill>
                <a:srgbClr val="261E6A"/>
              </a:solidFill>
              <a:latin typeface="Calibri (MS)"/>
              <a:cs typeface="Calibri (MS)"/>
            </a:endParaRPr>
          </a:p>
          <a:p>
            <a:pPr marL="749337" lvl="2" indent="-249779">
              <a:buFont typeface="Arial"/>
              <a:buChar char="⚬"/>
            </a:pP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rozvíjanie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spôsobilostí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dieťaťa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pre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neskoršie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učenie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sa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čítať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písať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; </a:t>
            </a:r>
            <a:endParaRPr lang="en-US" sz="2333" spc="-53" dirty="0">
              <a:solidFill>
                <a:srgbClr val="261E6A"/>
              </a:solidFill>
              <a:latin typeface="Calibri (MS)"/>
              <a:cs typeface="Calibri (MS)"/>
            </a:endParaRPr>
          </a:p>
          <a:p>
            <a:pPr marL="749337" lvl="2" indent="-249779">
              <a:buFont typeface="Arial"/>
              <a:buChar char="⚬"/>
            </a:pP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rozvíjanie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spôsobilostí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dieťaťa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pre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neskoršie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učenie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sa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počítať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; </a:t>
            </a:r>
            <a:endParaRPr lang="en-US" sz="2333" spc="-53" dirty="0">
              <a:solidFill>
                <a:srgbClr val="261E6A"/>
              </a:solidFill>
              <a:latin typeface="Calibri (MS)"/>
              <a:cs typeface="Calibri (MS)"/>
            </a:endParaRPr>
          </a:p>
          <a:p>
            <a:pPr marL="749337" lvl="2" indent="-249779">
              <a:buFont typeface="Arial"/>
              <a:buChar char="⚬"/>
            </a:pP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rozvíjanie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sociálnych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zručností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emocionality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pre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adaptáciu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plnenie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si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školských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povinností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.</a:t>
            </a:r>
            <a:endParaRPr lang="sk-SK" sz="2333" spc="-53" dirty="0">
              <a:solidFill>
                <a:srgbClr val="261E6A"/>
              </a:solidFill>
              <a:latin typeface="Calibri (MS)"/>
              <a:cs typeface="Calibri (MS)"/>
            </a:endParaRPr>
          </a:p>
          <a:p>
            <a:pPr marL="241312" lvl="1" indent="-120656">
              <a:buFont typeface="Arial"/>
              <a:buChar char="•"/>
            </a:pP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Podporné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opatrenie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je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možné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realizovať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rozvíjajúcimi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činnosťami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aj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programami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ktoré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sú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zamerané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na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ktorúkoľvek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oblasť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vývinu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dieťaťa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 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vo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vzťahu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k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dosahovaniu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školskej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spôsobilosti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 (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sociálna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emocionálna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oblasť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hrubá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motorika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psychomotorika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jemná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motorika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grafomotorika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vizuomotorická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koordinácia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jazyk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reč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sluchové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vnímanie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zrakové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vnímanie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pozornosť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pamäť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predstavivosť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myslenie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iné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).</a:t>
            </a:r>
            <a:endParaRPr lang="sk-SK" sz="2333" spc="-53" dirty="0">
              <a:solidFill>
                <a:srgbClr val="261E6A"/>
              </a:solidFill>
              <a:latin typeface="Calibri (MS)"/>
            </a:endParaRPr>
          </a:p>
          <a:p>
            <a:pPr marL="241312" lvl="1" indent="-120656">
              <a:buFont typeface="Arial"/>
              <a:buChar char="•"/>
            </a:pP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Pri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plánovaní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realizácii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aktivít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sa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dbá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na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ich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hrový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charakter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neustále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je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sledovaná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motivácia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tiež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záujem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dieťaťa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v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snahe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vyhnúť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sa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drilu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formálnemu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tréningu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ktorý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môže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negatívnym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spôsobom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ovplyvniť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vnútornú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motiváciu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neskoršie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vzdelávacie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úspechy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dieťaťa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. </a:t>
            </a:r>
            <a:endParaRPr lang="en-US" sz="2333" spc="-53" dirty="0">
              <a:solidFill>
                <a:srgbClr val="261E6A"/>
              </a:solidFill>
              <a:latin typeface="Calibri (MS)"/>
              <a:cs typeface="Calibri (MS)"/>
            </a:endParaRPr>
          </a:p>
          <a:p>
            <a:pPr marL="241312" lvl="1" indent="-120656"/>
            <a:endParaRPr lang="en-US" sz="2000" spc="-53" dirty="0">
              <a:solidFill>
                <a:srgbClr val="261E6A"/>
              </a:solidFill>
              <a:latin typeface="Calibri (MS)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21CDBF-C04B-80C4-92EC-212D6684A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68BE446-A762-67DD-B946-768A64AC66D6}"/>
              </a:ext>
            </a:extLst>
          </p:cNvPr>
          <p:cNvGrpSpPr/>
          <p:nvPr/>
        </p:nvGrpSpPr>
        <p:grpSpPr>
          <a:xfrm>
            <a:off x="2706485" y="677049"/>
            <a:ext cx="6749218" cy="327243"/>
            <a:chOff x="0" y="0"/>
            <a:chExt cx="13498436" cy="65448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FC1DA85-D0D4-8B71-BACD-F3C626DE88CC}"/>
                </a:ext>
              </a:extLst>
            </p:cNvPr>
            <p:cNvSpPr/>
            <p:nvPr/>
          </p:nvSpPr>
          <p:spPr>
            <a:xfrm>
              <a:off x="0" y="0"/>
              <a:ext cx="13498449" cy="654431"/>
            </a:xfrm>
            <a:custGeom>
              <a:avLst/>
              <a:gdLst/>
              <a:ahLst/>
              <a:cxnLst/>
              <a:rect l="l" t="t" r="r" b="b"/>
              <a:pathLst>
                <a:path w="13498449" h="654431">
                  <a:moveTo>
                    <a:pt x="0" y="0"/>
                  </a:moveTo>
                  <a:lnTo>
                    <a:pt x="13498449" y="0"/>
                  </a:lnTo>
                  <a:lnTo>
                    <a:pt x="13498449" y="654431"/>
                  </a:lnTo>
                  <a:lnTo>
                    <a:pt x="0" y="654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16496877-6F9D-3324-90CD-8433A3AD071B}"/>
              </a:ext>
            </a:extLst>
          </p:cNvPr>
          <p:cNvSpPr txBox="1"/>
          <p:nvPr/>
        </p:nvSpPr>
        <p:spPr>
          <a:xfrm>
            <a:off x="479187" y="479914"/>
            <a:ext cx="10516818" cy="332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</a:pPr>
            <a:r>
              <a:rPr lang="en-US" sz="3000" b="1" spc="-79" dirty="0">
                <a:solidFill>
                  <a:srgbClr val="002060"/>
                </a:solidFill>
                <a:latin typeface="Calibri (MS) Bold"/>
              </a:rPr>
              <a:t>ČINNOSŤ NA PODPORU DOSAHOVANIA ŠKOLSKEJ SPÔSOBILOSTI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BC37CFB3-8BE5-18BB-ACBC-1B76FA478E98}"/>
              </a:ext>
            </a:extLst>
          </p:cNvPr>
          <p:cNvSpPr txBox="1"/>
          <p:nvPr/>
        </p:nvSpPr>
        <p:spPr>
          <a:xfrm>
            <a:off x="479187" y="1244984"/>
            <a:ext cx="11233627" cy="46158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333" b="1" spc="-53" dirty="0">
                <a:solidFill>
                  <a:srgbClr val="261E6A"/>
                </a:solidFill>
                <a:latin typeface="Calibri (MS) Bold"/>
              </a:rPr>
              <a:t>O </a:t>
            </a:r>
            <a:r>
              <a:rPr lang="en-US" sz="2333" b="1" spc="-53" dirty="0" err="1">
                <a:solidFill>
                  <a:srgbClr val="261E6A"/>
                </a:solidFill>
                <a:latin typeface="Calibri (MS) Bold"/>
              </a:rPr>
              <a:t>čom</a:t>
            </a:r>
            <a:r>
              <a:rPr lang="en-US" sz="2333" b="1" spc="-53" dirty="0">
                <a:solidFill>
                  <a:srgbClr val="261E6A"/>
                </a:solidFill>
                <a:latin typeface="Calibri (MS) Bold"/>
              </a:rPr>
              <a:t> je </a:t>
            </a:r>
            <a:r>
              <a:rPr lang="en-US" sz="2333" b="1" spc="-53" dirty="0" err="1">
                <a:solidFill>
                  <a:srgbClr val="261E6A"/>
                </a:solidFill>
                <a:latin typeface="Calibri (MS) Bold"/>
              </a:rPr>
              <a:t>podporné</a:t>
            </a:r>
            <a:r>
              <a:rPr lang="en-US" sz="2333" b="1" spc="-53" dirty="0">
                <a:solidFill>
                  <a:srgbClr val="261E6A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 Bold"/>
              </a:rPr>
              <a:t>opatrenie</a:t>
            </a:r>
            <a:r>
              <a:rPr lang="en-US" sz="2333" b="1" spc="-53" dirty="0">
                <a:solidFill>
                  <a:srgbClr val="261E6A"/>
                </a:solidFill>
                <a:latin typeface="Calibri (MS) Bold"/>
              </a:rPr>
              <a:t>? </a:t>
            </a:r>
            <a:endParaRPr lang="en-US" sz="2333" b="1" spc="-53" dirty="0">
              <a:solidFill>
                <a:srgbClr val="261E6A"/>
              </a:solidFill>
              <a:latin typeface="Calibri (MS)"/>
              <a:cs typeface="Calibri (MS)"/>
            </a:endParaRPr>
          </a:p>
          <a:p>
            <a:pPr marL="241312" lvl="1" indent="-120656">
              <a:buFont typeface="Arial"/>
              <a:buChar char="•"/>
            </a:pP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Podporné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opatrenie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je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možné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realizovať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rozvíjajúcimi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činnosťami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aj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programami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ktoré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sú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zamerané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na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ktorúkoľvek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oblasť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vývinu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dieťaťa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ktorá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je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vo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vzťahu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k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dosiahnutiu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školskej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spôsobilosti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relevantná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(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sociálna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emocionálna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oblasť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hrubá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motorika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psychomotorika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jemná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motorika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grafomotorika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vizuomotorická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koordinácia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jazyk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reč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sluchové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vnímanie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zrakové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vnímanie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pozornosť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pamäť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predstavivosť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myslenie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iné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).</a:t>
            </a:r>
            <a:endParaRPr lang="sk-SK" sz="2333" spc="-53" dirty="0">
              <a:solidFill>
                <a:srgbClr val="261E6A"/>
              </a:solidFill>
              <a:latin typeface="Calibri (MS)"/>
            </a:endParaRPr>
          </a:p>
          <a:p>
            <a:pPr marL="241312" lvl="1" indent="-120656">
              <a:buFont typeface="Arial"/>
              <a:buChar char="•"/>
            </a:pPr>
            <a:endParaRPr lang="en-US" sz="2333" spc="-53" dirty="0">
              <a:solidFill>
                <a:srgbClr val="261E6A"/>
              </a:solidFill>
              <a:latin typeface="Calibri (MS)"/>
            </a:endParaRPr>
          </a:p>
          <a:p>
            <a:pPr marL="241312" lvl="1" indent="-120656">
              <a:buFont typeface="Arial"/>
              <a:buChar char="•"/>
            </a:pP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Prostredie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materskej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školy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je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podnetné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z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hľadiska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dostatočných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príležitostí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na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komunikáciu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. </a:t>
            </a:r>
            <a:endParaRPr lang="sk-SK" sz="2333" spc="-53" dirty="0">
              <a:solidFill>
                <a:srgbClr val="261E6A"/>
              </a:solidFill>
              <a:latin typeface="Calibri (MS)"/>
            </a:endParaRPr>
          </a:p>
          <a:p>
            <a:pPr marL="120656" lvl="1"/>
            <a:endParaRPr lang="en-US" sz="2333" spc="-53" dirty="0">
              <a:solidFill>
                <a:srgbClr val="261E6A"/>
              </a:solidFill>
              <a:latin typeface="Calibri (MS)"/>
            </a:endParaRPr>
          </a:p>
          <a:p>
            <a:pPr marL="241312" lvl="1" indent="-120656">
              <a:buFont typeface="Arial"/>
              <a:buChar char="•"/>
            </a:pP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Pri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plánovaní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realizácii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aktivít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sa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dbá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na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ich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hrový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charakter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neustále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je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sledovaná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motivácia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tiež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záujem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dieťaťa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v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snahe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vyhnúť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sa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drilu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formálnemu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tréningu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ktorý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môže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negatívnym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spôsobom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ovplyvniť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vnútornú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motiváciu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neskoršie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vzdelávacie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úspechy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dieťaťa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. </a:t>
            </a:r>
            <a:endParaRPr lang="en-US" sz="2333" spc="-53" dirty="0">
              <a:solidFill>
                <a:srgbClr val="261E6A"/>
              </a:solidFill>
              <a:latin typeface="Calibri (MS)"/>
              <a:cs typeface="Calibri (MS)"/>
            </a:endParaRPr>
          </a:p>
          <a:p>
            <a:pPr marL="241312" lvl="1" indent="-120656"/>
            <a:endParaRPr lang="en-US" sz="2000" spc="-53" dirty="0">
              <a:solidFill>
                <a:srgbClr val="261E6A"/>
              </a:solidFill>
              <a:latin typeface="Calibri (MS)"/>
            </a:endParaRPr>
          </a:p>
        </p:txBody>
      </p:sp>
    </p:spTree>
    <p:extLst>
      <p:ext uri="{BB962C8B-B14F-4D97-AF65-F5344CB8AC3E}">
        <p14:creationId xmlns:p14="http://schemas.microsoft.com/office/powerpoint/2010/main" val="6029446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22AEB-B99F-156F-544B-A9A9EA256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2227AF8-6FB2-6714-04E6-9CCC23A0045E}"/>
              </a:ext>
            </a:extLst>
          </p:cNvPr>
          <p:cNvGrpSpPr/>
          <p:nvPr/>
        </p:nvGrpSpPr>
        <p:grpSpPr>
          <a:xfrm>
            <a:off x="2706485" y="677049"/>
            <a:ext cx="6749218" cy="327243"/>
            <a:chOff x="0" y="0"/>
            <a:chExt cx="13498436" cy="65448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7936B78-836C-BDD2-5C1C-3DBAE55864B2}"/>
                </a:ext>
              </a:extLst>
            </p:cNvPr>
            <p:cNvSpPr/>
            <p:nvPr/>
          </p:nvSpPr>
          <p:spPr>
            <a:xfrm>
              <a:off x="0" y="0"/>
              <a:ext cx="13498449" cy="654431"/>
            </a:xfrm>
            <a:custGeom>
              <a:avLst/>
              <a:gdLst/>
              <a:ahLst/>
              <a:cxnLst/>
              <a:rect l="l" t="t" r="r" b="b"/>
              <a:pathLst>
                <a:path w="13498449" h="654431">
                  <a:moveTo>
                    <a:pt x="0" y="0"/>
                  </a:moveTo>
                  <a:lnTo>
                    <a:pt x="13498449" y="0"/>
                  </a:lnTo>
                  <a:lnTo>
                    <a:pt x="13498449" y="654431"/>
                  </a:lnTo>
                  <a:lnTo>
                    <a:pt x="0" y="654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41194297-B58D-17C4-3FD3-7AC1AFE32EB1}"/>
              </a:ext>
            </a:extLst>
          </p:cNvPr>
          <p:cNvSpPr txBox="1"/>
          <p:nvPr/>
        </p:nvSpPr>
        <p:spPr>
          <a:xfrm>
            <a:off x="491982" y="722987"/>
            <a:ext cx="10516818" cy="332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</a:pPr>
            <a:r>
              <a:rPr lang="en-US" sz="3000" b="1" spc="-79" dirty="0">
                <a:solidFill>
                  <a:srgbClr val="002060"/>
                </a:solidFill>
                <a:latin typeface="Calibri (MS) Bold"/>
              </a:rPr>
              <a:t>ČINNOSŤ NA PODPORU DOSAHOVANIA ŠKOLSKEJ SPÔSOBILOSTI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46EF3BDA-FA1A-A29E-2B34-EBD2F891ECC9}"/>
              </a:ext>
            </a:extLst>
          </p:cNvPr>
          <p:cNvSpPr txBox="1"/>
          <p:nvPr/>
        </p:nvSpPr>
        <p:spPr>
          <a:xfrm>
            <a:off x="657612" y="1538018"/>
            <a:ext cx="10846970" cy="35900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Pre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koho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je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podporné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opatrenie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určené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? </a:t>
            </a:r>
          </a:p>
          <a:p>
            <a:pPr marL="241312" lvl="1" indent="-120656">
              <a:buFont typeface="Arial"/>
              <a:buChar char="•"/>
            </a:pP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Deti so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zdravotným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znevýhodnením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;</a:t>
            </a:r>
          </a:p>
          <a:p>
            <a:pPr marL="241312" lvl="1" indent="-120656">
              <a:buFont typeface="Arial"/>
              <a:buChar char="•"/>
            </a:pP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deti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zo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sociálne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znevýhodneného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prostredia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;</a:t>
            </a:r>
          </a:p>
          <a:p>
            <a:pPr marL="241312" lvl="1" indent="-120656">
              <a:buFont typeface="Arial"/>
              <a:buChar char="•"/>
            </a:pP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deti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ktorých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zdravotný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stav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sociálne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podmienky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jazykové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schopnosti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nadanie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správanie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kognitívne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schopnosti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motivácia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emocionalita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tvorivosť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alebo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zručnosti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vyžadujú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poskytnutie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podporného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opatrenia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určeného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diagnostikou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v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zariadeniach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poradenstva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prevencie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(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podľa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§ 2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písm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.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)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školského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zákona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).</a:t>
            </a:r>
          </a:p>
          <a:p>
            <a:pPr marL="241312" lvl="1" indent="-120656"/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Zároveň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sú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to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deti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ktoré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:</a:t>
            </a:r>
          </a:p>
          <a:p>
            <a:pPr marL="749337" lvl="2" indent="-249779">
              <a:buFont typeface="Arial"/>
              <a:buChar char="⚬"/>
            </a:pP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plnia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povinné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predprimárne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vzdelávanie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;</a:t>
            </a:r>
          </a:p>
          <a:p>
            <a:pPr marL="749337" lvl="2" indent="-249779">
              <a:buFont typeface="Arial"/>
              <a:buChar char="⚬"/>
            </a:pP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pokračujú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v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plnení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povinného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predprimárneho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vzdelávania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.</a:t>
            </a:r>
            <a:endParaRPr lang="en-US" sz="2333" spc="-53" dirty="0">
              <a:solidFill>
                <a:srgbClr val="002060"/>
              </a:solidFill>
              <a:latin typeface="Calibri (MS)"/>
              <a:cs typeface="Calibri (MS)"/>
            </a:endParaRP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5B65D93D-AEAF-5CE4-25AF-A8699CF141C6}"/>
              </a:ext>
            </a:extLst>
          </p:cNvPr>
          <p:cNvGrpSpPr/>
          <p:nvPr/>
        </p:nvGrpSpPr>
        <p:grpSpPr>
          <a:xfrm>
            <a:off x="9922040" y="4230013"/>
            <a:ext cx="1942187" cy="1942187"/>
            <a:chOff x="0" y="0"/>
            <a:chExt cx="3884373" cy="3884373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8AFFBEB5-E014-3529-D198-72D56161C32A}"/>
                </a:ext>
              </a:extLst>
            </p:cNvPr>
            <p:cNvSpPr/>
            <p:nvPr/>
          </p:nvSpPr>
          <p:spPr>
            <a:xfrm>
              <a:off x="0" y="0"/>
              <a:ext cx="3884373" cy="3884373"/>
            </a:xfrm>
            <a:custGeom>
              <a:avLst/>
              <a:gdLst/>
              <a:ahLst/>
              <a:cxnLst/>
              <a:rect l="l" t="t" r="r" b="b"/>
              <a:pathLst>
                <a:path w="3884373" h="3884373">
                  <a:moveTo>
                    <a:pt x="0" y="0"/>
                  </a:moveTo>
                  <a:lnTo>
                    <a:pt x="3884373" y="0"/>
                  </a:lnTo>
                  <a:lnTo>
                    <a:pt x="3884373" y="3884373"/>
                  </a:lnTo>
                  <a:lnTo>
                    <a:pt x="0" y="3884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 sz="1200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F20D5999-7E7E-25FA-01E0-2A9AC4A46650}"/>
                </a:ext>
              </a:extLst>
            </p:cNvPr>
            <p:cNvSpPr txBox="1"/>
            <p:nvPr/>
          </p:nvSpPr>
          <p:spPr>
            <a:xfrm>
              <a:off x="434188" y="744916"/>
              <a:ext cx="3027383" cy="24365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03"/>
                </a:lnSpc>
              </a:pPr>
              <a:r>
                <a:rPr lang="en-US" sz="1585">
                  <a:solidFill>
                    <a:srgbClr val="FFFFFF"/>
                  </a:solidFill>
                  <a:latin typeface="Calibri (MS)"/>
                </a:rPr>
                <a:t>K podpornému </a:t>
              </a:r>
            </a:p>
            <a:p>
              <a:pPr algn="ctr">
                <a:lnSpc>
                  <a:spcPts val="1903"/>
                </a:lnSpc>
              </a:pPr>
              <a:r>
                <a:rPr lang="en-US" sz="1585">
                  <a:solidFill>
                    <a:srgbClr val="FFFFFF"/>
                  </a:solidFill>
                  <a:latin typeface="Calibri (MS)"/>
                </a:rPr>
                <a:t>opatreniu</a:t>
              </a:r>
            </a:p>
            <a:p>
              <a:pPr algn="ctr">
                <a:lnSpc>
                  <a:spcPts val="1903"/>
                </a:lnSpc>
              </a:pPr>
              <a:r>
                <a:rPr lang="en-US" sz="1585">
                  <a:solidFill>
                    <a:srgbClr val="FFFFFF"/>
                  </a:solidFill>
                  <a:latin typeface="Calibri (MS)"/>
                </a:rPr>
                <a:t> je dostupný sprievodný materiál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60340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53D11A-08D0-706F-C59F-A3360C9FF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D336985-2939-46C5-49BC-38AE81B140D2}"/>
              </a:ext>
            </a:extLst>
          </p:cNvPr>
          <p:cNvGrpSpPr/>
          <p:nvPr/>
        </p:nvGrpSpPr>
        <p:grpSpPr>
          <a:xfrm>
            <a:off x="2706485" y="677049"/>
            <a:ext cx="6749218" cy="327243"/>
            <a:chOff x="0" y="0"/>
            <a:chExt cx="13498436" cy="65448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A311A59-EE60-14A6-B816-419174B0D9E4}"/>
                </a:ext>
              </a:extLst>
            </p:cNvPr>
            <p:cNvSpPr/>
            <p:nvPr/>
          </p:nvSpPr>
          <p:spPr>
            <a:xfrm>
              <a:off x="0" y="0"/>
              <a:ext cx="13498449" cy="654431"/>
            </a:xfrm>
            <a:custGeom>
              <a:avLst/>
              <a:gdLst/>
              <a:ahLst/>
              <a:cxnLst/>
              <a:rect l="l" t="t" r="r" b="b"/>
              <a:pathLst>
                <a:path w="13498449" h="654431">
                  <a:moveTo>
                    <a:pt x="0" y="0"/>
                  </a:moveTo>
                  <a:lnTo>
                    <a:pt x="13498449" y="0"/>
                  </a:lnTo>
                  <a:lnTo>
                    <a:pt x="13498449" y="654431"/>
                  </a:lnTo>
                  <a:lnTo>
                    <a:pt x="0" y="654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FE13B9FA-0E73-B281-8438-645EB076FC45}"/>
              </a:ext>
            </a:extLst>
          </p:cNvPr>
          <p:cNvSpPr txBox="1"/>
          <p:nvPr/>
        </p:nvSpPr>
        <p:spPr>
          <a:xfrm>
            <a:off x="544233" y="937040"/>
            <a:ext cx="10516818" cy="332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</a:pPr>
            <a:r>
              <a:rPr lang="en-US" sz="3000" b="1" spc="-79" dirty="0">
                <a:solidFill>
                  <a:srgbClr val="002060"/>
                </a:solidFill>
                <a:latin typeface="Calibri (MS) Bold"/>
              </a:rPr>
              <a:t>ČINNOSŤ NA PODPORU DOSAHOVANIA ŠKOLSKEJ SPÔSOBILOSTI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B0FCEFE4-C15E-9206-A635-C1152F83CC43}"/>
              </a:ext>
            </a:extLst>
          </p:cNvPr>
          <p:cNvSpPr txBox="1"/>
          <p:nvPr/>
        </p:nvSpPr>
        <p:spPr>
          <a:xfrm>
            <a:off x="855371" y="1830983"/>
            <a:ext cx="9204125" cy="1795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1311" lvl="1" indent="-120656">
              <a:buFont typeface="Arial"/>
              <a:buChar char="•"/>
            </a:pP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Kto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sa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vyjadruje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: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zariadenie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poradenstva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prevencie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.</a:t>
            </a:r>
          </a:p>
          <a:p>
            <a:pPr marL="241311" lvl="1" indent="-120656">
              <a:buFont typeface="Arial"/>
              <a:buChar char="•"/>
            </a:pP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Kto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zabezpečuje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: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materská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škola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materská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škola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pre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deti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so ŠVVP,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zariadenie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poradenstva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prevencie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liečebno-výchovné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sanatórium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.</a:t>
            </a:r>
          </a:p>
          <a:p>
            <a:pPr marL="241311" lvl="1" indent="-120656">
              <a:buFont typeface="Arial"/>
              <a:buChar char="•"/>
            </a:pP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Kto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poskytuje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: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učiteľ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školský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špeciálny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pedagóg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odborný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zamestnanec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vychovávateľ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v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liečebno-výchovnom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sanatóriu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.</a:t>
            </a: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FBAC6209-314A-F7CC-38A5-A6E5B3B9CD54}"/>
              </a:ext>
            </a:extLst>
          </p:cNvPr>
          <p:cNvGrpSpPr/>
          <p:nvPr/>
        </p:nvGrpSpPr>
        <p:grpSpPr>
          <a:xfrm>
            <a:off x="8946681" y="3812575"/>
            <a:ext cx="1942187" cy="1942187"/>
            <a:chOff x="-1950719" y="-834878"/>
            <a:chExt cx="3884373" cy="3884373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12731DD7-8E0D-4124-15E6-202C1981E012}"/>
                </a:ext>
              </a:extLst>
            </p:cNvPr>
            <p:cNvSpPr/>
            <p:nvPr/>
          </p:nvSpPr>
          <p:spPr>
            <a:xfrm>
              <a:off x="-1950719" y="-834878"/>
              <a:ext cx="3884373" cy="3884373"/>
            </a:xfrm>
            <a:custGeom>
              <a:avLst/>
              <a:gdLst/>
              <a:ahLst/>
              <a:cxnLst/>
              <a:rect l="l" t="t" r="r" b="b"/>
              <a:pathLst>
                <a:path w="3884373" h="3884373">
                  <a:moveTo>
                    <a:pt x="0" y="0"/>
                  </a:moveTo>
                  <a:lnTo>
                    <a:pt x="3884373" y="0"/>
                  </a:lnTo>
                  <a:lnTo>
                    <a:pt x="3884373" y="3884373"/>
                  </a:lnTo>
                  <a:lnTo>
                    <a:pt x="0" y="3884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 sz="1200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68258891-D96D-05FA-DA89-0CDFF945956E}"/>
                </a:ext>
              </a:extLst>
            </p:cNvPr>
            <p:cNvSpPr txBox="1"/>
            <p:nvPr/>
          </p:nvSpPr>
          <p:spPr>
            <a:xfrm>
              <a:off x="-1516531" y="-89962"/>
              <a:ext cx="3027383" cy="24365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03"/>
                </a:lnSpc>
              </a:pPr>
              <a:r>
                <a:rPr lang="en-US" sz="1585" dirty="0">
                  <a:solidFill>
                    <a:srgbClr val="FFFFFF"/>
                  </a:solidFill>
                  <a:latin typeface="Calibri (MS)"/>
                </a:rPr>
                <a:t>K </a:t>
              </a:r>
              <a:r>
                <a:rPr lang="en-US" sz="1585" dirty="0" err="1">
                  <a:solidFill>
                    <a:srgbClr val="FFFFFF"/>
                  </a:solidFill>
                  <a:latin typeface="Calibri (MS)"/>
                </a:rPr>
                <a:t>podpornému</a:t>
              </a:r>
              <a:r>
                <a:rPr lang="en-US" sz="1585" dirty="0">
                  <a:solidFill>
                    <a:srgbClr val="FFFFFF"/>
                  </a:solidFill>
                  <a:latin typeface="Calibri (MS)"/>
                </a:rPr>
                <a:t> </a:t>
              </a:r>
            </a:p>
            <a:p>
              <a:pPr algn="ctr">
                <a:lnSpc>
                  <a:spcPts val="1903"/>
                </a:lnSpc>
              </a:pPr>
              <a:r>
                <a:rPr lang="en-US" sz="1585" dirty="0" err="1">
                  <a:solidFill>
                    <a:srgbClr val="FFFFFF"/>
                  </a:solidFill>
                  <a:latin typeface="Calibri (MS)"/>
                </a:rPr>
                <a:t>opatreniu</a:t>
              </a:r>
              <a:endParaRPr lang="en-US" sz="1585" dirty="0">
                <a:solidFill>
                  <a:srgbClr val="FFFFFF"/>
                </a:solidFill>
                <a:latin typeface="Calibri (MS)"/>
              </a:endParaRPr>
            </a:p>
            <a:p>
              <a:pPr algn="ctr">
                <a:lnSpc>
                  <a:spcPts val="1903"/>
                </a:lnSpc>
              </a:pPr>
              <a:r>
                <a:rPr lang="en-US" sz="1585" dirty="0">
                  <a:solidFill>
                    <a:srgbClr val="FFFFFF"/>
                  </a:solidFill>
                  <a:latin typeface="Calibri (MS)"/>
                </a:rPr>
                <a:t> je </a:t>
              </a:r>
              <a:r>
                <a:rPr lang="en-US" sz="1585" dirty="0" err="1">
                  <a:solidFill>
                    <a:srgbClr val="FFFFFF"/>
                  </a:solidFill>
                  <a:latin typeface="Calibri (MS)"/>
                </a:rPr>
                <a:t>dostupný</a:t>
              </a:r>
              <a:r>
                <a:rPr lang="en-US" sz="1585" dirty="0">
                  <a:solidFill>
                    <a:srgbClr val="FFFFFF"/>
                  </a:solidFill>
                  <a:latin typeface="Calibri (MS)"/>
                </a:rPr>
                <a:t> </a:t>
              </a:r>
              <a:r>
                <a:rPr lang="en-US" sz="1585" dirty="0" err="1">
                  <a:solidFill>
                    <a:srgbClr val="FFFFFF"/>
                  </a:solidFill>
                  <a:latin typeface="Calibri (MS)"/>
                </a:rPr>
                <a:t>sprievodný</a:t>
              </a:r>
              <a:r>
                <a:rPr lang="en-US" sz="1585" dirty="0">
                  <a:solidFill>
                    <a:srgbClr val="FFFFFF"/>
                  </a:solidFill>
                  <a:latin typeface="Calibri (MS)"/>
                </a:rPr>
                <a:t> </a:t>
              </a:r>
              <a:r>
                <a:rPr lang="en-US" sz="1585" dirty="0" err="1">
                  <a:solidFill>
                    <a:srgbClr val="FFFFFF"/>
                  </a:solidFill>
                  <a:latin typeface="Calibri (MS)"/>
                </a:rPr>
                <a:t>materiál</a:t>
              </a:r>
              <a:endParaRPr lang="en-US" sz="1585" dirty="0">
                <a:solidFill>
                  <a:srgbClr val="FFFFFF"/>
                </a:solidFill>
                <a:latin typeface="Calibri (MS)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47408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21391" y="863873"/>
            <a:ext cx="6749218" cy="327243"/>
            <a:chOff x="0" y="0"/>
            <a:chExt cx="13498436" cy="654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498449" cy="654431"/>
            </a:xfrm>
            <a:custGeom>
              <a:avLst/>
              <a:gdLst/>
              <a:ahLst/>
              <a:cxnLst/>
              <a:rect l="l" t="t" r="r" b="b"/>
              <a:pathLst>
                <a:path w="13498449" h="654431">
                  <a:moveTo>
                    <a:pt x="0" y="0"/>
                  </a:moveTo>
                  <a:lnTo>
                    <a:pt x="13498449" y="0"/>
                  </a:lnTo>
                  <a:lnTo>
                    <a:pt x="13498449" y="654431"/>
                  </a:lnTo>
                  <a:lnTo>
                    <a:pt x="0" y="654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435429" y="253318"/>
            <a:ext cx="11268891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000" b="1" spc="-79" dirty="0">
                <a:solidFill>
                  <a:srgbClr val="002060"/>
                </a:solidFill>
                <a:latin typeface="Calibri (MS) Bold"/>
              </a:rPr>
              <a:t>ZABEZPEČENIE POSKYTOVANIA KURZU VYUČOVACIEHO JAZYKA ŠKOLY </a:t>
            </a:r>
          </a:p>
          <a:p>
            <a:pPr algn="ctr"/>
            <a:r>
              <a:rPr lang="en-US" sz="3000" b="1" spc="-79" dirty="0">
                <a:solidFill>
                  <a:srgbClr val="002060"/>
                </a:solidFill>
                <a:latin typeface="Calibri (MS) Bold"/>
              </a:rPr>
              <a:t>ALEBO INEJ PODPORY PRI OSVOJOVANÍ SI VYUČOVACIEHO JAZYKA ŠKOLY 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16623" y="1538866"/>
            <a:ext cx="10663044" cy="4667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2333" b="1" spc="-53" dirty="0">
                <a:solidFill>
                  <a:srgbClr val="261E6A"/>
                </a:solidFill>
                <a:latin typeface="Calibri (MS) Bold"/>
              </a:rPr>
              <a:t>O </a:t>
            </a:r>
            <a:r>
              <a:rPr lang="en-US" sz="2333" b="1" spc="-53" dirty="0" err="1">
                <a:solidFill>
                  <a:srgbClr val="261E6A"/>
                </a:solidFill>
                <a:latin typeface="Calibri (MS) Bold"/>
              </a:rPr>
              <a:t>čom</a:t>
            </a:r>
            <a:r>
              <a:rPr lang="en-US" sz="2333" b="1" spc="-53" dirty="0">
                <a:solidFill>
                  <a:srgbClr val="261E6A"/>
                </a:solidFill>
                <a:latin typeface="Calibri (MS) Bold"/>
              </a:rPr>
              <a:t> je </a:t>
            </a:r>
            <a:r>
              <a:rPr lang="en-US" sz="2333" b="1" spc="-53" dirty="0" err="1">
                <a:solidFill>
                  <a:srgbClr val="261E6A"/>
                </a:solidFill>
                <a:latin typeface="Calibri (MS) Bold"/>
              </a:rPr>
              <a:t>podporné</a:t>
            </a:r>
            <a:r>
              <a:rPr lang="en-US" sz="2333" b="1" spc="-53" dirty="0">
                <a:solidFill>
                  <a:srgbClr val="261E6A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 Bold"/>
              </a:rPr>
              <a:t>opatrenie</a:t>
            </a:r>
            <a:r>
              <a:rPr lang="en-US" sz="2333" b="1" spc="-53" dirty="0">
                <a:solidFill>
                  <a:srgbClr val="261E6A"/>
                </a:solidFill>
                <a:latin typeface="Calibri (MS) Bold"/>
              </a:rPr>
              <a:t>? </a:t>
            </a:r>
            <a:endParaRPr lang="en-US" sz="2333" b="1" spc="-53" dirty="0">
              <a:solidFill>
                <a:srgbClr val="261E6A"/>
              </a:solidFill>
              <a:latin typeface="Calibri (MS) Bold"/>
              <a:cs typeface="Calibri (MS) Bold"/>
            </a:endParaRPr>
          </a:p>
          <a:p>
            <a:pPr marL="240889" lvl="1" indent="-120656">
              <a:buFont typeface="Arial"/>
              <a:buChar char="•"/>
            </a:pP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Opatrenie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sa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zameriava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na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osvojovanie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si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vyučovacieho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jazyka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školy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detí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žiakov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ktorých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materinský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jazyk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sa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líši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od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vyučovacieho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jazyka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školy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ktorú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navštevujú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a u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detí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žiakov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ktorých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znalosť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vyučovacieho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jazyka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školy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je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nižšia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ako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veku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primeraná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znalosť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vyučovacieho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jazyka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školy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.</a:t>
            </a:r>
            <a:endParaRPr lang="sk-SK" sz="2333" b="1" spc="-53" dirty="0">
              <a:solidFill>
                <a:srgbClr val="261E6A"/>
              </a:solidFill>
              <a:latin typeface="Calibri (MS)"/>
              <a:cs typeface="Calibri (MS)"/>
            </a:endParaRPr>
          </a:p>
          <a:p>
            <a:pPr marL="120233" lvl="1"/>
            <a:endParaRPr lang="en-US" sz="2333" b="1" spc="-53" dirty="0">
              <a:solidFill>
                <a:srgbClr val="261E6A"/>
              </a:solidFill>
              <a:latin typeface="Calibri (MS)"/>
              <a:cs typeface="Calibri (MS)"/>
            </a:endParaRPr>
          </a:p>
          <a:p>
            <a:pPr marL="240889" lvl="1" indent="-120656">
              <a:buFont typeface="Arial"/>
              <a:buChar char="•"/>
            </a:pP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Jazyková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podpora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má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deťom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a 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žiakom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zabezpečiť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rýchlejšie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osvojenie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si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vyučovacieho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jazyka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školy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a 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následne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úspešnejšie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absolvovanie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výchovno-vzdelávacieho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procesu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. </a:t>
            </a:r>
            <a:endParaRPr lang="sk-SK" sz="2333" spc="-53" dirty="0">
              <a:solidFill>
                <a:srgbClr val="261E6A"/>
              </a:solidFill>
              <a:latin typeface="Calibri (MS)"/>
              <a:cs typeface="Calibri (MS)"/>
            </a:endParaRPr>
          </a:p>
          <a:p>
            <a:pPr marL="120233" lvl="1"/>
            <a:endParaRPr lang="en-US" sz="2333" spc="-53" dirty="0">
              <a:solidFill>
                <a:srgbClr val="261E6A"/>
              </a:solidFill>
              <a:latin typeface="Calibri (MS)"/>
              <a:cs typeface="Calibri (MS)"/>
            </a:endParaRPr>
          </a:p>
          <a:p>
            <a:pPr marL="240889" lvl="1" indent="-120656">
              <a:buFont typeface="Arial"/>
              <a:buChar char="•"/>
            </a:pP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Opatrenie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sa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môže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realizovať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v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podobe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rozšíreného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jazykového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vzdelávania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v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rámci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povinného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vyučovacieho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predmetu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voliteľného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vyučovacieho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predmetu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či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kurzu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so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zameraním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na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osvojovanie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si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vyučovacieho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jazyka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.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Poskytuje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sa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individuálne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alebo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skupinovo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.</a:t>
            </a:r>
            <a:endParaRPr lang="sk-SK" sz="2333" spc="-53" dirty="0">
              <a:solidFill>
                <a:srgbClr val="261E6A"/>
              </a:solidFill>
              <a:latin typeface="Calibri (MS)"/>
              <a:cs typeface="Calibri (MS)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01861-BF32-77C8-3C65-F2756292D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CA5413F-7860-0DD7-7EB7-3AF745C23C71}"/>
              </a:ext>
            </a:extLst>
          </p:cNvPr>
          <p:cNvGrpSpPr/>
          <p:nvPr/>
        </p:nvGrpSpPr>
        <p:grpSpPr>
          <a:xfrm>
            <a:off x="2721391" y="863873"/>
            <a:ext cx="6749218" cy="327243"/>
            <a:chOff x="0" y="0"/>
            <a:chExt cx="13498436" cy="65448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C8F289C-6BAD-487C-D606-1BD626E71C27}"/>
                </a:ext>
              </a:extLst>
            </p:cNvPr>
            <p:cNvSpPr/>
            <p:nvPr/>
          </p:nvSpPr>
          <p:spPr>
            <a:xfrm>
              <a:off x="0" y="0"/>
              <a:ext cx="13498449" cy="654431"/>
            </a:xfrm>
            <a:custGeom>
              <a:avLst/>
              <a:gdLst/>
              <a:ahLst/>
              <a:cxnLst/>
              <a:rect l="l" t="t" r="r" b="b"/>
              <a:pathLst>
                <a:path w="13498449" h="654431">
                  <a:moveTo>
                    <a:pt x="0" y="0"/>
                  </a:moveTo>
                  <a:lnTo>
                    <a:pt x="13498449" y="0"/>
                  </a:lnTo>
                  <a:lnTo>
                    <a:pt x="13498449" y="654431"/>
                  </a:lnTo>
                  <a:lnTo>
                    <a:pt x="0" y="654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D05FCE8A-567D-021F-EFC9-76F2CFB97941}"/>
              </a:ext>
            </a:extLst>
          </p:cNvPr>
          <p:cNvSpPr txBox="1"/>
          <p:nvPr/>
        </p:nvSpPr>
        <p:spPr>
          <a:xfrm>
            <a:off x="374469" y="575535"/>
            <a:ext cx="11660777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000" b="1" spc="-79" dirty="0">
                <a:solidFill>
                  <a:srgbClr val="002060"/>
                </a:solidFill>
                <a:latin typeface="Calibri (MS) Bold"/>
              </a:rPr>
              <a:t>ZABEZPEČENIE POSKYTOVANIA KURZU VYUČOVACIEHO JAZYKA ŠKOLY </a:t>
            </a:r>
          </a:p>
          <a:p>
            <a:pPr algn="ctr"/>
            <a:r>
              <a:rPr lang="en-US" sz="3000" b="1" spc="-79" dirty="0">
                <a:solidFill>
                  <a:srgbClr val="002060"/>
                </a:solidFill>
                <a:latin typeface="Calibri (MS) Bold"/>
              </a:rPr>
              <a:t>ALEBO INEJ PODPORY PRI OSVOJOVANÍ SI VYUČOVACIEHO JAZYKA ŠKOLY  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BC2B27F0-C688-B5D3-F586-68C8E7D2667C}"/>
              </a:ext>
            </a:extLst>
          </p:cNvPr>
          <p:cNvSpPr txBox="1"/>
          <p:nvPr/>
        </p:nvSpPr>
        <p:spPr>
          <a:xfrm>
            <a:off x="625332" y="1774063"/>
            <a:ext cx="10663044" cy="1312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2133" b="1" spc="-53" dirty="0">
                <a:solidFill>
                  <a:srgbClr val="261E6A"/>
                </a:solidFill>
                <a:latin typeface="Calibri (MS) Bold"/>
              </a:rPr>
              <a:t>O </a:t>
            </a:r>
            <a:r>
              <a:rPr lang="en-US" sz="2133" b="1" spc="-53" dirty="0" err="1">
                <a:solidFill>
                  <a:srgbClr val="261E6A"/>
                </a:solidFill>
                <a:latin typeface="Calibri (MS) Bold"/>
              </a:rPr>
              <a:t>čom</a:t>
            </a:r>
            <a:r>
              <a:rPr lang="en-US" sz="2133" b="1" spc="-53" dirty="0">
                <a:solidFill>
                  <a:srgbClr val="261E6A"/>
                </a:solidFill>
                <a:latin typeface="Calibri (MS) Bold"/>
              </a:rPr>
              <a:t> je </a:t>
            </a:r>
            <a:r>
              <a:rPr lang="en-US" sz="2133" b="1" spc="-53" dirty="0" err="1">
                <a:solidFill>
                  <a:srgbClr val="261E6A"/>
                </a:solidFill>
                <a:latin typeface="Calibri (MS) Bold"/>
              </a:rPr>
              <a:t>podporné</a:t>
            </a:r>
            <a:r>
              <a:rPr lang="en-US" sz="2133" b="1" spc="-53" dirty="0">
                <a:solidFill>
                  <a:srgbClr val="261E6A"/>
                </a:solidFill>
                <a:latin typeface="Calibri (MS) Bold"/>
              </a:rPr>
              <a:t> </a:t>
            </a:r>
            <a:r>
              <a:rPr lang="en-US" sz="2133" b="1" spc="-53" dirty="0" err="1">
                <a:solidFill>
                  <a:srgbClr val="261E6A"/>
                </a:solidFill>
                <a:latin typeface="Calibri (MS) Bold"/>
              </a:rPr>
              <a:t>opatrenie</a:t>
            </a:r>
            <a:r>
              <a:rPr lang="en-US" sz="2133" b="1" spc="-53" dirty="0">
                <a:solidFill>
                  <a:srgbClr val="261E6A"/>
                </a:solidFill>
                <a:latin typeface="Calibri (MS) Bold"/>
              </a:rPr>
              <a:t>? </a:t>
            </a:r>
            <a:endParaRPr lang="en-US" sz="2133" b="1" spc="-53" dirty="0">
              <a:solidFill>
                <a:srgbClr val="261E6A"/>
              </a:solidFill>
              <a:latin typeface="Calibri (MS)"/>
              <a:cs typeface="Calibri (MS)"/>
            </a:endParaRPr>
          </a:p>
          <a:p>
            <a:pPr marL="240889" lvl="1" indent="-120656">
              <a:buFont typeface="Arial"/>
              <a:buChar char="•"/>
            </a:pPr>
            <a:r>
              <a:rPr lang="en-US" sz="2133" spc="-53" dirty="0" err="1">
                <a:solidFill>
                  <a:srgbClr val="261E6A"/>
                </a:solidFill>
                <a:latin typeface="Calibri (MS)"/>
              </a:rPr>
              <a:t>Činnosti</a:t>
            </a:r>
            <a:r>
              <a:rPr lang="en-US" sz="2133" spc="-53" dirty="0">
                <a:solidFill>
                  <a:srgbClr val="261E6A"/>
                </a:solidFill>
                <a:latin typeface="Calibri (MS)"/>
              </a:rPr>
              <a:t> v </a:t>
            </a:r>
            <a:r>
              <a:rPr lang="en-US" sz="2133" spc="-53" dirty="0" err="1">
                <a:solidFill>
                  <a:srgbClr val="261E6A"/>
                </a:solidFill>
                <a:latin typeface="Calibri (MS)"/>
              </a:rPr>
              <a:t>rámci</a:t>
            </a:r>
            <a:r>
              <a:rPr lang="en-US" sz="21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133" spc="-53" dirty="0" err="1">
                <a:solidFill>
                  <a:srgbClr val="261E6A"/>
                </a:solidFill>
                <a:latin typeface="Calibri (MS)"/>
              </a:rPr>
              <a:t>podporného</a:t>
            </a:r>
            <a:r>
              <a:rPr lang="en-US" sz="21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133" spc="-53" dirty="0" err="1">
                <a:solidFill>
                  <a:srgbClr val="261E6A"/>
                </a:solidFill>
                <a:latin typeface="Calibri (MS)"/>
              </a:rPr>
              <a:t>opatrenia</a:t>
            </a:r>
            <a:r>
              <a:rPr lang="en-US" sz="21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133" spc="-53" dirty="0" err="1">
                <a:solidFill>
                  <a:srgbClr val="261E6A"/>
                </a:solidFill>
                <a:latin typeface="Calibri (MS)"/>
              </a:rPr>
              <a:t>sa</a:t>
            </a:r>
            <a:r>
              <a:rPr lang="en-US" sz="21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133" spc="-53" dirty="0" err="1">
                <a:solidFill>
                  <a:srgbClr val="261E6A"/>
                </a:solidFill>
                <a:latin typeface="Calibri (MS)"/>
              </a:rPr>
              <a:t>sústreďujú</a:t>
            </a:r>
            <a:r>
              <a:rPr lang="en-US" sz="21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133" spc="-53" dirty="0" err="1">
                <a:solidFill>
                  <a:srgbClr val="261E6A"/>
                </a:solidFill>
                <a:latin typeface="Calibri (MS)"/>
              </a:rPr>
              <a:t>na</a:t>
            </a:r>
            <a:r>
              <a:rPr lang="en-US" sz="21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133" spc="-53" dirty="0" err="1">
                <a:solidFill>
                  <a:srgbClr val="261E6A"/>
                </a:solidFill>
                <a:latin typeface="Calibri (MS)"/>
              </a:rPr>
              <a:t>základnú</a:t>
            </a:r>
            <a:r>
              <a:rPr lang="en-US" sz="21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133" spc="-53" dirty="0" err="1">
                <a:solidFill>
                  <a:srgbClr val="261E6A"/>
                </a:solidFill>
                <a:latin typeface="Calibri (MS)"/>
              </a:rPr>
              <a:t>sociálnu</a:t>
            </a:r>
            <a:r>
              <a:rPr lang="en-US" sz="21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133" spc="-53" dirty="0" err="1">
                <a:solidFill>
                  <a:srgbClr val="261E6A"/>
                </a:solidFill>
                <a:latin typeface="Calibri (MS)"/>
              </a:rPr>
              <a:t>komunikáciu</a:t>
            </a:r>
            <a:r>
              <a:rPr lang="en-US" sz="21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133" spc="-53" dirty="0" err="1">
                <a:solidFill>
                  <a:srgbClr val="261E6A"/>
                </a:solidFill>
                <a:latin typeface="Calibri (MS)"/>
              </a:rPr>
              <a:t>dieťaťa</a:t>
            </a:r>
            <a:r>
              <a:rPr lang="en-US" sz="21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133" spc="-53" dirty="0" err="1">
                <a:solidFill>
                  <a:srgbClr val="261E6A"/>
                </a:solidFill>
                <a:latin typeface="Calibri (MS)"/>
              </a:rPr>
              <a:t>alebo</a:t>
            </a:r>
            <a:r>
              <a:rPr lang="en-US" sz="21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133" spc="-53" dirty="0" err="1">
                <a:solidFill>
                  <a:srgbClr val="261E6A"/>
                </a:solidFill>
                <a:latin typeface="Calibri (MS)"/>
              </a:rPr>
              <a:t>žiaka</a:t>
            </a:r>
            <a:r>
              <a:rPr lang="en-US" sz="2133" spc="-53" dirty="0">
                <a:solidFill>
                  <a:srgbClr val="261E6A"/>
                </a:solidFill>
                <a:latin typeface="Calibri (MS)"/>
              </a:rPr>
              <a:t> v </a:t>
            </a:r>
            <a:r>
              <a:rPr lang="en-US" sz="2133" spc="-53" dirty="0" err="1">
                <a:solidFill>
                  <a:srgbClr val="261E6A"/>
                </a:solidFill>
                <a:latin typeface="Calibri (MS)"/>
              </a:rPr>
              <a:t>spojení</a:t>
            </a:r>
            <a:r>
              <a:rPr lang="en-US" sz="2133" spc="-53" dirty="0">
                <a:solidFill>
                  <a:srgbClr val="261E6A"/>
                </a:solidFill>
                <a:latin typeface="Calibri (MS)"/>
              </a:rPr>
              <a:t> s </a:t>
            </a:r>
            <a:r>
              <a:rPr lang="en-US" sz="2133" spc="-53" dirty="0" err="1">
                <a:solidFill>
                  <a:srgbClr val="261E6A"/>
                </a:solidFill>
                <a:latin typeface="Calibri (MS)"/>
              </a:rPr>
              <a:t>určitým</a:t>
            </a:r>
            <a:r>
              <a:rPr lang="en-US" sz="21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133" spc="-53" dirty="0" err="1">
                <a:solidFill>
                  <a:srgbClr val="261E6A"/>
                </a:solidFill>
                <a:latin typeface="Calibri (MS)"/>
              </a:rPr>
              <a:t>konaním</a:t>
            </a:r>
            <a:r>
              <a:rPr lang="en-US" sz="2133" spc="-53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133" spc="-53" dirty="0" err="1">
                <a:solidFill>
                  <a:srgbClr val="261E6A"/>
                </a:solidFill>
                <a:latin typeface="Calibri (MS)"/>
              </a:rPr>
              <a:t>vizualizáciou</a:t>
            </a:r>
            <a:r>
              <a:rPr lang="en-US" sz="2133" spc="-53" dirty="0">
                <a:solidFill>
                  <a:srgbClr val="261E6A"/>
                </a:solidFill>
                <a:latin typeface="Calibri (MS)"/>
              </a:rPr>
              <a:t>. </a:t>
            </a:r>
            <a:r>
              <a:rPr lang="en-US" sz="2133" b="1" spc="-53" dirty="0" err="1">
                <a:solidFill>
                  <a:srgbClr val="261E6A"/>
                </a:solidFill>
                <a:latin typeface="Calibri (MS)"/>
              </a:rPr>
              <a:t>Realizujú</a:t>
            </a:r>
            <a:r>
              <a:rPr lang="en-US" sz="21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133" b="1" spc="-53" dirty="0" err="1">
                <a:solidFill>
                  <a:srgbClr val="261E6A"/>
                </a:solidFill>
                <a:latin typeface="Calibri (MS)"/>
              </a:rPr>
              <a:t>sa</a:t>
            </a:r>
            <a:r>
              <a:rPr lang="en-US" sz="21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133" b="1" spc="-53" dirty="0" err="1">
                <a:solidFill>
                  <a:srgbClr val="261E6A"/>
                </a:solidFill>
                <a:latin typeface="Calibri (MS)"/>
              </a:rPr>
              <a:t>integrovane</a:t>
            </a:r>
            <a:r>
              <a:rPr lang="en-US" sz="2133" b="1" spc="-53" dirty="0">
                <a:solidFill>
                  <a:srgbClr val="261E6A"/>
                </a:solidFill>
                <a:latin typeface="Calibri (MS)"/>
              </a:rPr>
              <a:t> v </a:t>
            </a:r>
            <a:r>
              <a:rPr lang="en-US" sz="2133" b="1" spc="-53" dirty="0" err="1">
                <a:solidFill>
                  <a:srgbClr val="261E6A"/>
                </a:solidFill>
                <a:latin typeface="Calibri (MS)"/>
              </a:rPr>
              <a:t>rámci</a:t>
            </a:r>
            <a:r>
              <a:rPr lang="en-US" sz="21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133" b="1" spc="-53" dirty="0" err="1">
                <a:solidFill>
                  <a:srgbClr val="261E6A"/>
                </a:solidFill>
                <a:latin typeface="Calibri (MS)"/>
              </a:rPr>
              <a:t>vzdelávacích</a:t>
            </a:r>
            <a:r>
              <a:rPr lang="en-US" sz="21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133" b="1" spc="-53" dirty="0" err="1">
                <a:solidFill>
                  <a:srgbClr val="261E6A"/>
                </a:solidFill>
                <a:latin typeface="Calibri (MS)"/>
              </a:rPr>
              <a:t>oblastí</a:t>
            </a:r>
            <a:r>
              <a:rPr lang="en-US" sz="21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133" b="1" spc="-53" dirty="0" err="1">
                <a:solidFill>
                  <a:srgbClr val="261E6A"/>
                </a:solidFill>
                <a:latin typeface="Calibri (MS)"/>
              </a:rPr>
              <a:t>štátneho</a:t>
            </a:r>
            <a:r>
              <a:rPr lang="en-US" sz="21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133" b="1" spc="-53" dirty="0" err="1">
                <a:solidFill>
                  <a:srgbClr val="261E6A"/>
                </a:solidFill>
                <a:latin typeface="Calibri (MS)"/>
              </a:rPr>
              <a:t>vzdelávacieho</a:t>
            </a:r>
            <a:r>
              <a:rPr lang="en-US" sz="21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133" b="1" spc="-53" dirty="0" err="1">
                <a:solidFill>
                  <a:srgbClr val="261E6A"/>
                </a:solidFill>
                <a:latin typeface="Calibri (MS)"/>
              </a:rPr>
              <a:t>programu</a:t>
            </a:r>
            <a:r>
              <a:rPr lang="en-US" sz="2133" b="1" spc="-53" dirty="0">
                <a:solidFill>
                  <a:srgbClr val="261E6A"/>
                </a:solidFill>
                <a:latin typeface="Calibri (MS)"/>
              </a:rPr>
              <a:t>.</a:t>
            </a:r>
            <a:r>
              <a:rPr lang="en-US" sz="2133" spc="-53" dirty="0">
                <a:solidFill>
                  <a:srgbClr val="261E6A"/>
                </a:solidFill>
                <a:latin typeface="Calibri (MS)"/>
              </a:rPr>
              <a:t> </a:t>
            </a:r>
            <a:endParaRPr lang="sk-SK" sz="2133" spc="-53" dirty="0">
              <a:solidFill>
                <a:srgbClr val="261E6A"/>
              </a:solidFill>
              <a:latin typeface="Calibri (MS)"/>
              <a:cs typeface="Calibri (MS)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4A18D12D-14F6-D194-22A8-BCB2DD88B02E}"/>
              </a:ext>
            </a:extLst>
          </p:cNvPr>
          <p:cNvSpPr txBox="1"/>
          <p:nvPr/>
        </p:nvSpPr>
        <p:spPr>
          <a:xfrm>
            <a:off x="625332" y="3402821"/>
            <a:ext cx="10634164" cy="21540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Pre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koho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je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podporné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opatrenie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určené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? </a:t>
            </a:r>
            <a:endParaRPr lang="en-US" sz="2333" b="1" spc="-53" dirty="0">
              <a:solidFill>
                <a:srgbClr val="002060"/>
              </a:solidFill>
              <a:latin typeface="Calibri (MS) Bold"/>
              <a:cs typeface="Calibri (MS) Bold"/>
            </a:endParaRPr>
          </a:p>
          <a:p>
            <a:pPr marL="240889" lvl="1" indent="-120656">
              <a:buFont typeface="Arial"/>
              <a:buChar char="•"/>
            </a:pP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Deti a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žiaci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s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iným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materinským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jazykom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ako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slovenským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s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potrebou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podpory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pri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osvojovaní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si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vyučovacieho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jazyka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školy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;</a:t>
            </a:r>
            <a:endParaRPr lang="en-US" sz="2333" spc="-53" dirty="0">
              <a:solidFill>
                <a:srgbClr val="002060"/>
              </a:solidFill>
              <a:latin typeface="Calibri (MS)"/>
              <a:cs typeface="Calibri (MS)"/>
            </a:endParaRPr>
          </a:p>
          <a:p>
            <a:pPr marL="240889" lvl="1" indent="-120656">
              <a:buFont typeface="Arial"/>
              <a:buChar char="•"/>
            </a:pP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deti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cudzincov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podľa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§ 146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školského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zákona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;</a:t>
            </a:r>
            <a:endParaRPr lang="en-US" sz="2333" spc="-53" dirty="0">
              <a:solidFill>
                <a:srgbClr val="002060"/>
              </a:solidFill>
              <a:latin typeface="Calibri (MS)"/>
              <a:cs typeface="Calibri (MS)"/>
            </a:endParaRPr>
          </a:p>
          <a:p>
            <a:pPr marL="240889" lvl="1" indent="-120656">
              <a:buFont typeface="Arial"/>
              <a:buChar char="•"/>
            </a:pP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žiaci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po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ukončení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osobitného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spôsobu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plnenia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povinnej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školskej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dochádzky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mimo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územia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Slovenskej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republiky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ktorí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nedostatočne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ovládajú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slovenský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jazyk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.</a:t>
            </a:r>
            <a:endParaRPr lang="en-US" sz="2333" spc="-53" dirty="0">
              <a:solidFill>
                <a:srgbClr val="002060"/>
              </a:solidFill>
              <a:latin typeface="Calibri (MS)"/>
              <a:cs typeface="Calibri (MS)"/>
            </a:endParaRPr>
          </a:p>
        </p:txBody>
      </p:sp>
    </p:spTree>
    <p:extLst>
      <p:ext uri="{BB962C8B-B14F-4D97-AF65-F5344CB8AC3E}">
        <p14:creationId xmlns:p14="http://schemas.microsoft.com/office/powerpoint/2010/main" val="1677993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" y="-83900"/>
            <a:ext cx="2138289" cy="6941900"/>
          </a:xfrm>
          <a:custGeom>
            <a:avLst/>
            <a:gdLst/>
            <a:ahLst/>
            <a:cxnLst/>
            <a:rect l="l" t="t" r="r" b="b"/>
            <a:pathLst>
              <a:path w="4276691" h="10412850">
                <a:moveTo>
                  <a:pt x="0" y="0"/>
                </a:moveTo>
                <a:lnTo>
                  <a:pt x="4276690" y="0"/>
                </a:lnTo>
                <a:lnTo>
                  <a:pt x="4276690" y="10412850"/>
                </a:lnTo>
                <a:lnTo>
                  <a:pt x="0" y="104128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sz="1200"/>
          </a:p>
        </p:txBody>
      </p:sp>
      <p:sp>
        <p:nvSpPr>
          <p:cNvPr id="3" name="Freeform 3"/>
          <p:cNvSpPr/>
          <p:nvPr/>
        </p:nvSpPr>
        <p:spPr>
          <a:xfrm>
            <a:off x="263466" y="4773637"/>
            <a:ext cx="1593469" cy="1631852"/>
          </a:xfrm>
          <a:custGeom>
            <a:avLst/>
            <a:gdLst/>
            <a:ahLst/>
            <a:cxnLst/>
            <a:rect l="l" t="t" r="r" b="b"/>
            <a:pathLst>
              <a:path w="3600410" h="3600410">
                <a:moveTo>
                  <a:pt x="0" y="0"/>
                </a:moveTo>
                <a:lnTo>
                  <a:pt x="3600410" y="0"/>
                </a:lnTo>
                <a:lnTo>
                  <a:pt x="3600410" y="3600410"/>
                </a:lnTo>
                <a:lnTo>
                  <a:pt x="0" y="36004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sz="1200"/>
          </a:p>
        </p:txBody>
      </p:sp>
      <p:sp>
        <p:nvSpPr>
          <p:cNvPr id="4" name="TextBox 4"/>
          <p:cNvSpPr txBox="1"/>
          <p:nvPr/>
        </p:nvSpPr>
        <p:spPr>
          <a:xfrm>
            <a:off x="2435621" y="435000"/>
            <a:ext cx="9504799" cy="10331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00"/>
              </a:lnSpc>
            </a:pPr>
            <a:r>
              <a:rPr lang="en-US" sz="4000" b="1" dirty="0" err="1">
                <a:solidFill>
                  <a:srgbClr val="002060"/>
                </a:solidFill>
                <a:latin typeface="Calibri (MS) Bold"/>
              </a:rPr>
              <a:t>Medzi</a:t>
            </a:r>
            <a:r>
              <a:rPr lang="en-US" sz="4000" b="1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 (MS) Bold"/>
              </a:rPr>
              <a:t>ciele</a:t>
            </a:r>
            <a:r>
              <a:rPr lang="en-US" sz="4000" b="1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 (MS) Bold"/>
              </a:rPr>
              <a:t>zavedenia</a:t>
            </a:r>
            <a:r>
              <a:rPr lang="en-US" sz="4000" b="1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 (MS) Bold"/>
              </a:rPr>
              <a:t>systému</a:t>
            </a:r>
            <a:r>
              <a:rPr lang="sk-SK" sz="4000" b="1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 (MS) Bold"/>
              </a:rPr>
              <a:t>podporných</a:t>
            </a:r>
            <a:r>
              <a:rPr lang="en-US" sz="4000" b="1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 (MS) Bold"/>
              </a:rPr>
              <a:t>opatrení</a:t>
            </a:r>
            <a:r>
              <a:rPr lang="en-US" sz="4000" b="1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 (MS) Bold"/>
              </a:rPr>
              <a:t>patrí</a:t>
            </a:r>
            <a:r>
              <a:rPr lang="en-US" sz="4000" b="1" dirty="0">
                <a:solidFill>
                  <a:srgbClr val="002060"/>
                </a:solidFill>
                <a:latin typeface="Calibri (MS) Bold"/>
              </a:rPr>
              <a:t>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138291" y="1998288"/>
            <a:ext cx="9684515" cy="35799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31822" lvl="1" indent="-215911">
              <a:lnSpc>
                <a:spcPts val="2800"/>
              </a:lnSpc>
              <a:buFont typeface="Arial"/>
              <a:buChar char="•"/>
            </a:pP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znížiť</a:t>
            </a:r>
            <a:r>
              <a:rPr lang="en-US" sz="2333" b="1" spc="-78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b="1" spc="-78" dirty="0" err="1">
                <a:solidFill>
                  <a:srgbClr val="002060"/>
                </a:solidFill>
                <a:latin typeface="Calibri (MS)"/>
              </a:rPr>
              <a:t>socioekonomický</a:t>
            </a:r>
            <a:r>
              <a:rPr lang="en-US" sz="2333" b="1" spc="-78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b="1" spc="-78" dirty="0" err="1">
                <a:solidFill>
                  <a:srgbClr val="002060"/>
                </a:solidFill>
                <a:latin typeface="Calibri (MS)"/>
              </a:rPr>
              <a:t>vplyv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na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vzdelávacie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výsledky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žiakov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; </a:t>
            </a:r>
            <a:endParaRPr lang="en-US" sz="2333" spc="-78" dirty="0">
              <a:solidFill>
                <a:srgbClr val="002060"/>
              </a:solidFill>
              <a:latin typeface="Calibri (MS)"/>
              <a:cs typeface="Calibri (MS)"/>
            </a:endParaRPr>
          </a:p>
          <a:p>
            <a:pPr>
              <a:lnSpc>
                <a:spcPts val="2800"/>
              </a:lnSpc>
            </a:pPr>
            <a:endParaRPr lang="en-US" sz="2333" spc="-78" dirty="0">
              <a:solidFill>
                <a:srgbClr val="002060"/>
              </a:solidFill>
              <a:latin typeface="Calibri (MS)"/>
              <a:cs typeface="Calibri (MS)"/>
            </a:endParaRPr>
          </a:p>
          <a:p>
            <a:pPr marL="431822" lvl="1" indent="-215911">
              <a:lnSpc>
                <a:spcPts val="2800"/>
              </a:lnSpc>
              <a:buFont typeface="Arial"/>
              <a:buChar char="•"/>
            </a:pP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zvýšiť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podiel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detí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 v 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predškolskom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veku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ktoré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sa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b="1" spc="-78" dirty="0" err="1">
                <a:solidFill>
                  <a:srgbClr val="002060"/>
                </a:solidFill>
                <a:latin typeface="Calibri (MS)"/>
              </a:rPr>
              <a:t>zúčastňujú</a:t>
            </a:r>
            <a:r>
              <a:rPr lang="en-US" sz="2333" b="1" spc="-78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b="1" spc="-78" dirty="0" err="1">
                <a:solidFill>
                  <a:srgbClr val="002060"/>
                </a:solidFill>
                <a:latin typeface="Calibri (MS)"/>
              </a:rPr>
              <a:t>na</a:t>
            </a:r>
            <a:r>
              <a:rPr lang="en-US" sz="2333" b="1" spc="-78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b="1" spc="-78" dirty="0" err="1">
                <a:solidFill>
                  <a:srgbClr val="002060"/>
                </a:solidFill>
                <a:latin typeface="Calibri (MS)"/>
              </a:rPr>
              <a:t>predprimárnom</a:t>
            </a:r>
            <a:r>
              <a:rPr lang="en-US" sz="2333" b="1" spc="-78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b="1" spc="-78" dirty="0" err="1">
                <a:solidFill>
                  <a:srgbClr val="002060"/>
                </a:solidFill>
                <a:latin typeface="Calibri (MS)"/>
              </a:rPr>
              <a:t>vzdelávaní</a:t>
            </a:r>
            <a:r>
              <a:rPr lang="en-US" sz="2333" b="1" spc="-78" dirty="0">
                <a:solidFill>
                  <a:srgbClr val="002060"/>
                </a:solidFill>
                <a:latin typeface="Calibri (MS)"/>
              </a:rPr>
              <a:t>;</a:t>
            </a:r>
            <a:endParaRPr lang="en-US" sz="2333" b="1" spc="-78" dirty="0">
              <a:solidFill>
                <a:srgbClr val="002060"/>
              </a:solidFill>
              <a:latin typeface="Calibri (MS)"/>
              <a:cs typeface="Calibri (MS)"/>
            </a:endParaRPr>
          </a:p>
          <a:p>
            <a:pPr>
              <a:lnSpc>
                <a:spcPts val="2800"/>
              </a:lnSpc>
            </a:pPr>
            <a:endParaRPr lang="en-US" sz="2333" spc="-78" dirty="0">
              <a:solidFill>
                <a:srgbClr val="002060"/>
              </a:solidFill>
              <a:latin typeface="Calibri (MS)"/>
            </a:endParaRPr>
          </a:p>
          <a:p>
            <a:pPr marL="431822" lvl="1" indent="-215911">
              <a:lnSpc>
                <a:spcPts val="2800"/>
              </a:lnSpc>
              <a:buFont typeface="Arial"/>
              <a:buChar char="•"/>
            </a:pP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znížiť</a:t>
            </a:r>
            <a:r>
              <a:rPr lang="en-US" sz="2333" b="1" spc="-78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b="1" spc="-78" dirty="0" err="1">
                <a:solidFill>
                  <a:srgbClr val="002060"/>
                </a:solidFill>
                <a:latin typeface="Calibri (MS)"/>
              </a:rPr>
              <a:t>mieru</a:t>
            </a:r>
            <a:r>
              <a:rPr lang="en-US" sz="2333" b="1" spc="-78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b="1" spc="-78" dirty="0" err="1">
                <a:solidFill>
                  <a:srgbClr val="002060"/>
                </a:solidFill>
                <a:latin typeface="Calibri (MS)"/>
              </a:rPr>
              <a:t>predčasného</a:t>
            </a:r>
            <a:r>
              <a:rPr lang="en-US" sz="2333" b="1" spc="-78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b="1" spc="-78" dirty="0" err="1">
                <a:solidFill>
                  <a:srgbClr val="002060"/>
                </a:solidFill>
                <a:latin typeface="Calibri (MS)"/>
              </a:rPr>
              <a:t>ukončovania</a:t>
            </a:r>
            <a:r>
              <a:rPr lang="en-US" sz="2333" b="1" spc="-78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b="1" spc="-78" dirty="0" err="1">
                <a:solidFill>
                  <a:srgbClr val="002060"/>
                </a:solidFill>
                <a:latin typeface="Calibri (MS)"/>
              </a:rPr>
              <a:t>školskej</a:t>
            </a:r>
            <a:r>
              <a:rPr lang="en-US" sz="2333" b="1" spc="-78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b="1" spc="-78" dirty="0" err="1">
                <a:solidFill>
                  <a:srgbClr val="002060"/>
                </a:solidFill>
                <a:latin typeface="Calibri (MS)"/>
              </a:rPr>
              <a:t>dochádzky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 so 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špeciálnym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zameraním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na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žiakov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 so 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zdravotným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 a 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sociálnym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znevýhodnením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; </a:t>
            </a:r>
            <a:endParaRPr lang="en-US" sz="2333" spc="-78" dirty="0">
              <a:solidFill>
                <a:srgbClr val="002060"/>
              </a:solidFill>
              <a:latin typeface="Calibri (MS)"/>
              <a:cs typeface="Calibri (MS)"/>
            </a:endParaRPr>
          </a:p>
          <a:p>
            <a:pPr>
              <a:lnSpc>
                <a:spcPts val="2800"/>
              </a:lnSpc>
            </a:pPr>
            <a:endParaRPr lang="en-US" sz="2333" spc="-78" dirty="0">
              <a:solidFill>
                <a:srgbClr val="002060"/>
              </a:solidFill>
              <a:latin typeface="Calibri (MS)"/>
            </a:endParaRPr>
          </a:p>
          <a:p>
            <a:pPr marL="431822" lvl="1" indent="-215911">
              <a:lnSpc>
                <a:spcPts val="2800"/>
              </a:lnSpc>
              <a:buFont typeface="Arial"/>
              <a:buChar char="•"/>
            </a:pP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prispôsobiť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 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výchovu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 a 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vzdelávanie</a:t>
            </a:r>
            <a:r>
              <a:rPr lang="en-US" sz="2333" b="1" spc="-78" dirty="0">
                <a:solidFill>
                  <a:srgbClr val="002060"/>
                </a:solidFill>
                <a:latin typeface="Calibri (MS)"/>
              </a:rPr>
              <a:t> </a:t>
            </a:r>
            <a:r>
              <a:rPr lang="en-US" sz="2333" b="1" spc="-78" dirty="0" err="1">
                <a:solidFill>
                  <a:srgbClr val="002060"/>
                </a:solidFill>
                <a:latin typeface="Calibri (MS)"/>
              </a:rPr>
              <a:t>individuálnym</a:t>
            </a:r>
            <a:r>
              <a:rPr lang="en-US" sz="2333" b="1" spc="-78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b="1" spc="-78" dirty="0" err="1">
                <a:solidFill>
                  <a:srgbClr val="002060"/>
                </a:solidFill>
                <a:latin typeface="Calibri (MS)"/>
              </a:rPr>
              <a:t>potrebám</a:t>
            </a:r>
            <a:r>
              <a:rPr lang="en-US" sz="2333" b="1" spc="-78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každého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dieťaťa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 a 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žiaka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.</a:t>
            </a:r>
            <a:endParaRPr lang="en-US" sz="2333" spc="-78" dirty="0">
              <a:solidFill>
                <a:srgbClr val="002060"/>
              </a:solidFill>
              <a:latin typeface="Calibri (MS)"/>
              <a:cs typeface="Calibri (MS)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A5E53-A46D-C153-676D-3F066FE95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E074C97-BFF1-3315-A8C0-371D0490C6B3}"/>
              </a:ext>
            </a:extLst>
          </p:cNvPr>
          <p:cNvGrpSpPr/>
          <p:nvPr/>
        </p:nvGrpSpPr>
        <p:grpSpPr>
          <a:xfrm>
            <a:off x="2706485" y="677049"/>
            <a:ext cx="6749218" cy="327243"/>
            <a:chOff x="0" y="0"/>
            <a:chExt cx="13498436" cy="65448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83775AB-6DF1-B7D8-EBAB-9AD0FABBFF69}"/>
                </a:ext>
              </a:extLst>
            </p:cNvPr>
            <p:cNvSpPr/>
            <p:nvPr/>
          </p:nvSpPr>
          <p:spPr>
            <a:xfrm>
              <a:off x="0" y="0"/>
              <a:ext cx="13498449" cy="654431"/>
            </a:xfrm>
            <a:custGeom>
              <a:avLst/>
              <a:gdLst/>
              <a:ahLst/>
              <a:cxnLst/>
              <a:rect l="l" t="t" r="r" b="b"/>
              <a:pathLst>
                <a:path w="13498449" h="654431">
                  <a:moveTo>
                    <a:pt x="0" y="0"/>
                  </a:moveTo>
                  <a:lnTo>
                    <a:pt x="13498449" y="0"/>
                  </a:lnTo>
                  <a:lnTo>
                    <a:pt x="13498449" y="654431"/>
                  </a:lnTo>
                  <a:lnTo>
                    <a:pt x="0" y="654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9FC3D834-1393-4695-C7AC-B3D75F1F9791}"/>
              </a:ext>
            </a:extLst>
          </p:cNvPr>
          <p:cNvSpPr txBox="1"/>
          <p:nvPr/>
        </p:nvSpPr>
        <p:spPr>
          <a:xfrm>
            <a:off x="918701" y="2070434"/>
            <a:ext cx="9390435" cy="21540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40889" lvl="1" indent="-120656">
              <a:buFont typeface="Arial"/>
              <a:buChar char="•"/>
            </a:pP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Kto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sa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vyjadruje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: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učiteľ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školský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špeciálny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pedagóg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odborný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zamestnanec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školy</a:t>
            </a:r>
            <a:r>
              <a:rPr lang="sk-SK" sz="2333" spc="-53" dirty="0">
                <a:solidFill>
                  <a:srgbClr val="002060"/>
                </a:solidFill>
                <a:latin typeface="Calibri (MS)"/>
              </a:rPr>
              <a:t> alebo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zariadenie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poradenstva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prevencie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.</a:t>
            </a:r>
            <a:endParaRPr lang="en-US" sz="2333" spc="-53" dirty="0">
              <a:solidFill>
                <a:srgbClr val="002060"/>
              </a:solidFill>
              <a:latin typeface="Calibri (MS)"/>
              <a:cs typeface="Calibri (MS)"/>
            </a:endParaRPr>
          </a:p>
          <a:p>
            <a:pPr marL="240889" lvl="1" indent="-120656">
              <a:buFont typeface="Arial"/>
              <a:buChar char="•"/>
            </a:pP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Kto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zabezpečuje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: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materská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škola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materská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škola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pre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deti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so ŠVVP,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základná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škola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základná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škola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pre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žiakov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so ŠVVP,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stredná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škola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stredná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škola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pre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žiakov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so ŠVVP (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okrem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bilingválneho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vzdelávania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),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špeciálne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výchovné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zariadenie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.</a:t>
            </a:r>
            <a:endParaRPr lang="en-US" sz="2333" spc="-53" dirty="0">
              <a:solidFill>
                <a:srgbClr val="002060"/>
              </a:solidFill>
              <a:latin typeface="Calibri (MS)"/>
              <a:cs typeface="Calibri (MS)"/>
            </a:endParaRPr>
          </a:p>
          <a:p>
            <a:pPr marL="240889" lvl="1" indent="-120656">
              <a:buFont typeface="Arial"/>
              <a:buChar char="•"/>
            </a:pP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Kto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poskytuje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: 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učiteľ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vychovávateľ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v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špeciálnom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výchovnom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zariadení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.</a:t>
            </a:r>
            <a:endParaRPr lang="en-US" sz="2333" spc="-53" dirty="0">
              <a:solidFill>
                <a:srgbClr val="002060"/>
              </a:solidFill>
              <a:latin typeface="Calibri (MS)"/>
              <a:cs typeface="Calibri (MS)"/>
            </a:endParaRP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BD7454EC-3975-3C45-30AB-B1283918BD76}"/>
              </a:ext>
            </a:extLst>
          </p:cNvPr>
          <p:cNvGrpSpPr/>
          <p:nvPr/>
        </p:nvGrpSpPr>
        <p:grpSpPr>
          <a:xfrm>
            <a:off x="9219100" y="4238764"/>
            <a:ext cx="1942187" cy="1942187"/>
            <a:chOff x="-652717" y="394143"/>
            <a:chExt cx="3884372" cy="3884373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D42B1422-42D8-1ABB-0B6E-3DA0A3C5C711}"/>
                </a:ext>
              </a:extLst>
            </p:cNvPr>
            <p:cNvSpPr/>
            <p:nvPr/>
          </p:nvSpPr>
          <p:spPr>
            <a:xfrm>
              <a:off x="-652717" y="394143"/>
              <a:ext cx="3884372" cy="3884373"/>
            </a:xfrm>
            <a:custGeom>
              <a:avLst/>
              <a:gdLst/>
              <a:ahLst/>
              <a:cxnLst/>
              <a:rect l="l" t="t" r="r" b="b"/>
              <a:pathLst>
                <a:path w="3884373" h="3884373">
                  <a:moveTo>
                    <a:pt x="0" y="0"/>
                  </a:moveTo>
                  <a:lnTo>
                    <a:pt x="3884373" y="0"/>
                  </a:lnTo>
                  <a:lnTo>
                    <a:pt x="3884373" y="3884373"/>
                  </a:lnTo>
                  <a:lnTo>
                    <a:pt x="0" y="3884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 sz="1200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F7088900-D6FF-6A91-E231-D4F93366A5CD}"/>
                </a:ext>
              </a:extLst>
            </p:cNvPr>
            <p:cNvSpPr txBox="1"/>
            <p:nvPr/>
          </p:nvSpPr>
          <p:spPr>
            <a:xfrm>
              <a:off x="-218529" y="1139059"/>
              <a:ext cx="3027386" cy="24365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03"/>
                </a:lnSpc>
              </a:pPr>
              <a:r>
                <a:rPr lang="en-US" sz="1585" dirty="0">
                  <a:solidFill>
                    <a:srgbClr val="FFFFFF"/>
                  </a:solidFill>
                  <a:latin typeface="Calibri (MS)"/>
                </a:rPr>
                <a:t>K </a:t>
              </a:r>
              <a:r>
                <a:rPr lang="en-US" sz="1585" dirty="0" err="1">
                  <a:solidFill>
                    <a:srgbClr val="FFFFFF"/>
                  </a:solidFill>
                  <a:latin typeface="Calibri (MS)"/>
                </a:rPr>
                <a:t>podpornému</a:t>
              </a:r>
              <a:r>
                <a:rPr lang="en-US" sz="1585" dirty="0">
                  <a:solidFill>
                    <a:srgbClr val="FFFFFF"/>
                  </a:solidFill>
                  <a:latin typeface="Calibri (MS)"/>
                </a:rPr>
                <a:t> </a:t>
              </a:r>
            </a:p>
            <a:p>
              <a:pPr algn="ctr">
                <a:lnSpc>
                  <a:spcPts val="1903"/>
                </a:lnSpc>
              </a:pPr>
              <a:r>
                <a:rPr lang="en-US" sz="1585" dirty="0" err="1">
                  <a:solidFill>
                    <a:srgbClr val="FFFFFF"/>
                  </a:solidFill>
                  <a:latin typeface="Calibri (MS)"/>
                </a:rPr>
                <a:t>opatreniu</a:t>
              </a:r>
              <a:endParaRPr lang="en-US" sz="1585" dirty="0">
                <a:solidFill>
                  <a:srgbClr val="FFFFFF"/>
                </a:solidFill>
                <a:latin typeface="Calibri (MS)"/>
              </a:endParaRPr>
            </a:p>
            <a:p>
              <a:pPr algn="ctr">
                <a:lnSpc>
                  <a:spcPts val="1903"/>
                </a:lnSpc>
              </a:pPr>
              <a:r>
                <a:rPr lang="en-US" sz="1585" dirty="0">
                  <a:solidFill>
                    <a:srgbClr val="FFFFFF"/>
                  </a:solidFill>
                  <a:latin typeface="Calibri (MS)"/>
                </a:rPr>
                <a:t> je </a:t>
              </a:r>
              <a:r>
                <a:rPr lang="en-US" sz="1585" dirty="0" err="1">
                  <a:solidFill>
                    <a:srgbClr val="FFFFFF"/>
                  </a:solidFill>
                  <a:latin typeface="Calibri (MS)"/>
                </a:rPr>
                <a:t>dostupný</a:t>
              </a:r>
              <a:r>
                <a:rPr lang="en-US" sz="1585" dirty="0">
                  <a:solidFill>
                    <a:srgbClr val="FFFFFF"/>
                  </a:solidFill>
                  <a:latin typeface="Calibri (MS)"/>
                </a:rPr>
                <a:t> </a:t>
              </a:r>
              <a:r>
                <a:rPr lang="en-US" sz="1585" dirty="0" err="1">
                  <a:solidFill>
                    <a:srgbClr val="FFFFFF"/>
                  </a:solidFill>
                  <a:latin typeface="Calibri (MS)"/>
                </a:rPr>
                <a:t>sprievodný</a:t>
              </a:r>
              <a:r>
                <a:rPr lang="en-US" sz="1585" dirty="0">
                  <a:solidFill>
                    <a:srgbClr val="FFFFFF"/>
                  </a:solidFill>
                  <a:latin typeface="Calibri (MS)"/>
                </a:rPr>
                <a:t> </a:t>
              </a:r>
              <a:r>
                <a:rPr lang="en-US" sz="1585" dirty="0" err="1">
                  <a:solidFill>
                    <a:srgbClr val="FFFFFF"/>
                  </a:solidFill>
                  <a:latin typeface="Calibri (MS)"/>
                </a:rPr>
                <a:t>materiál</a:t>
              </a:r>
              <a:endParaRPr lang="en-US" sz="1585" dirty="0">
                <a:solidFill>
                  <a:srgbClr val="FFFFFF"/>
                </a:solidFill>
                <a:latin typeface="Calibri (MS)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37B5ADC-282C-53B2-8F04-D5D85EE01E9F}"/>
              </a:ext>
            </a:extLst>
          </p:cNvPr>
          <p:cNvSpPr txBox="1"/>
          <p:nvPr/>
        </p:nvSpPr>
        <p:spPr>
          <a:xfrm>
            <a:off x="374469" y="575535"/>
            <a:ext cx="11660777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000" b="1" spc="-79" dirty="0">
                <a:solidFill>
                  <a:srgbClr val="002060"/>
                </a:solidFill>
                <a:latin typeface="Calibri (MS) Bold"/>
              </a:rPr>
              <a:t>ZABEZPEČENIE POSKYTOVANIA KURZU VYUČOVACIEHO JAZYKA ŠKOLY </a:t>
            </a:r>
          </a:p>
          <a:p>
            <a:pPr algn="ctr"/>
            <a:r>
              <a:rPr lang="en-US" sz="3000" b="1" spc="-79" dirty="0">
                <a:solidFill>
                  <a:srgbClr val="002060"/>
                </a:solidFill>
                <a:latin typeface="Calibri (MS) Bold"/>
              </a:rPr>
              <a:t>ALEBO INEJ PODPORY PRI OSVOJOVANÍ SI VYUČOVACIEHO JAZYKA ŠKOLY  </a:t>
            </a:r>
          </a:p>
        </p:txBody>
      </p:sp>
    </p:spTree>
    <p:extLst>
      <p:ext uri="{BB962C8B-B14F-4D97-AF65-F5344CB8AC3E}">
        <p14:creationId xmlns:p14="http://schemas.microsoft.com/office/powerpoint/2010/main" val="36665245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B836E-D018-6104-DC0B-83EE34BF1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BF51226-A3A6-56FB-D956-FC33B982727F}"/>
              </a:ext>
            </a:extLst>
          </p:cNvPr>
          <p:cNvGrpSpPr/>
          <p:nvPr/>
        </p:nvGrpSpPr>
        <p:grpSpPr>
          <a:xfrm>
            <a:off x="2713939" y="648993"/>
            <a:ext cx="6749218" cy="327243"/>
            <a:chOff x="0" y="0"/>
            <a:chExt cx="13498436" cy="65448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319BB8F-8856-56ED-72B7-1027AD798E3C}"/>
                </a:ext>
              </a:extLst>
            </p:cNvPr>
            <p:cNvSpPr/>
            <p:nvPr/>
          </p:nvSpPr>
          <p:spPr>
            <a:xfrm>
              <a:off x="0" y="0"/>
              <a:ext cx="13498449" cy="654431"/>
            </a:xfrm>
            <a:custGeom>
              <a:avLst/>
              <a:gdLst/>
              <a:ahLst/>
              <a:cxnLst/>
              <a:rect l="l" t="t" r="r" b="b"/>
              <a:pathLst>
                <a:path w="13498449" h="654431">
                  <a:moveTo>
                    <a:pt x="0" y="0"/>
                  </a:moveTo>
                  <a:lnTo>
                    <a:pt x="13498449" y="0"/>
                  </a:lnTo>
                  <a:lnTo>
                    <a:pt x="13498449" y="654431"/>
                  </a:lnTo>
                  <a:lnTo>
                    <a:pt x="0" y="654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B2313F81-5A06-B3E7-B503-55DA1A614462}"/>
              </a:ext>
            </a:extLst>
          </p:cNvPr>
          <p:cNvSpPr txBox="1"/>
          <p:nvPr/>
        </p:nvSpPr>
        <p:spPr>
          <a:xfrm>
            <a:off x="275072" y="489661"/>
            <a:ext cx="11485638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000" b="1" spc="-79" dirty="0">
                <a:solidFill>
                  <a:srgbClr val="002060"/>
                </a:solidFill>
                <a:latin typeface="Calibri (MS) Bold"/>
              </a:rPr>
              <a:t>ZABEZPEČENIE DOUČOVANIA ALEBO CIELENÉHO UČENIA NA DOSIAHNUTIE NAJVYŠŠIEHO INDIVIDUÁLNEHO KOGNITÍVNEHO POTENCIÁLU </a:t>
            </a:r>
            <a:endParaRPr lang="sk-SK" sz="3000" b="1" spc="-79" dirty="0">
              <a:solidFill>
                <a:srgbClr val="002060"/>
              </a:solidFill>
              <a:latin typeface="Calibri (MS) Bold"/>
            </a:endParaRPr>
          </a:p>
          <a:p>
            <a:pPr algn="ctr"/>
            <a:r>
              <a:rPr lang="en-US" sz="3000" b="1" spc="-79" dirty="0">
                <a:solidFill>
                  <a:srgbClr val="002060"/>
                </a:solidFill>
                <a:latin typeface="Calibri (MS) Bold"/>
              </a:rPr>
              <a:t>DIEŤAŤA ALEBO ŽIAKA  </a:t>
            </a:r>
            <a:endParaRPr lang="en-US" sz="3000" b="1" spc="-79" dirty="0">
              <a:solidFill>
                <a:srgbClr val="002060"/>
              </a:solidFill>
              <a:latin typeface="Calibri (MS) Bold"/>
              <a:cs typeface="Calibri (MS) Bold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E928CC4-511E-4290-01FA-4B75C529EC4B}"/>
              </a:ext>
            </a:extLst>
          </p:cNvPr>
          <p:cNvSpPr txBox="1"/>
          <p:nvPr/>
        </p:nvSpPr>
        <p:spPr>
          <a:xfrm>
            <a:off x="482018" y="2334580"/>
            <a:ext cx="11071745" cy="32310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O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čom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je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podporné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opatrenie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? </a:t>
            </a:r>
          </a:p>
          <a:p>
            <a:pPr marL="287881" lvl="1" indent="-143941">
              <a:buFont typeface="Arial"/>
              <a:buChar char="•"/>
            </a:pP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Podporným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opatrením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môže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škola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alebo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špeciálne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výchovné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zariadenie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zabezpečiť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doučovanie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mimo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vyučovania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pre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všetky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deti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alebo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žiakov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ktorí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si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potrebujú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zlepšiť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svoje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vedomosti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zručnosti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zároveň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tak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eliminovať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riziko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opakovania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ročníka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predčasného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ukončenia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školskej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dochádzky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. </a:t>
            </a:r>
            <a:endParaRPr lang="en-US" sz="2333" b="1" spc="-52" dirty="0">
              <a:solidFill>
                <a:srgbClr val="261E6A"/>
              </a:solidFill>
              <a:latin typeface="Calibri (MS)"/>
              <a:cs typeface="Calibri (MS)"/>
            </a:endParaRPr>
          </a:p>
          <a:p>
            <a:pPr algn="l"/>
            <a:endParaRPr lang="en-US" sz="2333" b="1" spc="-52" dirty="0">
              <a:solidFill>
                <a:srgbClr val="261E6A"/>
              </a:solidFill>
              <a:latin typeface="Calibri (MS)"/>
              <a:cs typeface="Calibri (MS)"/>
            </a:endParaRPr>
          </a:p>
          <a:p>
            <a:pPr marL="287881" lvl="1" indent="-143941">
              <a:buFont typeface="Arial"/>
              <a:buChar char="•"/>
            </a:pP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Činnosti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v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rámci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doučovania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detí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sú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zamerané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na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dosahovanie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školskej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spôsobilosti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a u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žiakov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na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dosahovanie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stanovených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vzdelávacích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štandardov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jednotlivých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vyučovacích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predmetov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.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Doučovanie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môže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škola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zabezpečiť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s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informovaným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súhlasom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zákonného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zástupcu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. </a:t>
            </a:r>
            <a:endParaRPr lang="en-US" sz="2333" spc="-53" dirty="0">
              <a:solidFill>
                <a:srgbClr val="261E6A"/>
              </a:solidFill>
              <a:latin typeface="Calibri (MS)"/>
              <a:cs typeface="Calibri (MS)"/>
            </a:endParaRPr>
          </a:p>
        </p:txBody>
      </p:sp>
    </p:spTree>
    <p:extLst>
      <p:ext uri="{BB962C8B-B14F-4D97-AF65-F5344CB8AC3E}">
        <p14:creationId xmlns:p14="http://schemas.microsoft.com/office/powerpoint/2010/main" val="32330262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13939" y="648993"/>
            <a:ext cx="6749218" cy="327243"/>
            <a:chOff x="0" y="0"/>
            <a:chExt cx="13498436" cy="654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498449" cy="654431"/>
            </a:xfrm>
            <a:custGeom>
              <a:avLst/>
              <a:gdLst/>
              <a:ahLst/>
              <a:cxnLst/>
              <a:rect l="l" t="t" r="r" b="b"/>
              <a:pathLst>
                <a:path w="13498449" h="654431">
                  <a:moveTo>
                    <a:pt x="0" y="0"/>
                  </a:moveTo>
                  <a:lnTo>
                    <a:pt x="13498449" y="0"/>
                  </a:lnTo>
                  <a:lnTo>
                    <a:pt x="13498449" y="654431"/>
                  </a:lnTo>
                  <a:lnTo>
                    <a:pt x="0" y="654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42902" y="2149464"/>
            <a:ext cx="10906197" cy="2872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Pre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koho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je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podporné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opatrenie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určené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?</a:t>
            </a:r>
            <a:endParaRPr lang="en-US" sz="2333" b="1" spc="-53" dirty="0">
              <a:solidFill>
                <a:srgbClr val="002060"/>
              </a:solidFill>
              <a:latin typeface="Calibri (MS) Bold"/>
              <a:cs typeface="Calibri (MS) Bold"/>
            </a:endParaRPr>
          </a:p>
          <a:p>
            <a:pPr marL="241312" lvl="1" indent="-120656">
              <a:buFont typeface="Arial"/>
              <a:buChar char="•"/>
            </a:pP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deti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s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ťažkosťami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s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dosahovaním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stanovených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vzdelávacích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štandardov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v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jednej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alebo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viacerých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vzdelávacích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oblastiach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súčasne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ktoré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sa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viažu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na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oblasti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školskej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spôsobilosti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;</a:t>
            </a:r>
            <a:endParaRPr lang="en-US" sz="2333" spc="-53" dirty="0">
              <a:solidFill>
                <a:srgbClr val="002060"/>
              </a:solidFill>
              <a:latin typeface="Calibri (MS)"/>
              <a:cs typeface="Calibri (MS)"/>
            </a:endParaRPr>
          </a:p>
          <a:p>
            <a:pPr marL="241312" lvl="1" indent="-120656">
              <a:buFont typeface="Arial"/>
              <a:buChar char="•"/>
            </a:pP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žiaci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neprospievajúci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z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aspoň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jedného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predmetu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;</a:t>
            </a:r>
            <a:endParaRPr lang="en-US" sz="2333" spc="-53" dirty="0">
              <a:solidFill>
                <a:srgbClr val="002060"/>
              </a:solidFill>
              <a:latin typeface="Calibri (MS)"/>
              <a:cs typeface="Calibri (MS)"/>
            </a:endParaRPr>
          </a:p>
          <a:p>
            <a:pPr marL="241312" lvl="1" indent="-120656">
              <a:buFont typeface="Arial"/>
              <a:buChar char="•"/>
            </a:pP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nehodnotení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žiaci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z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dôvodu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dlhodobej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neprítomnosti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na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vyučovaní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; </a:t>
            </a:r>
          </a:p>
          <a:p>
            <a:pPr marL="241312" lvl="1" indent="-120656">
              <a:buFont typeface="Arial"/>
              <a:buChar char="•"/>
            </a:pP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žiaci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ktorí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už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opakovali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ročník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žiaci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s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ťažkosťami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v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dosahovaní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 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vzdelávacích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 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štandardov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v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jednom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alebo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viacerých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vyučovacích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predmetoch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prípadne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s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výrazným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poklesom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úrovne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dosahovania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vzdelávacích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výsledkov</a:t>
            </a:r>
            <a:r>
              <a:rPr lang="en-US" sz="2000" spc="-53" dirty="0">
                <a:solidFill>
                  <a:srgbClr val="002060"/>
                </a:solidFill>
                <a:latin typeface="Calibri (MS)"/>
              </a:rPr>
              <a:t>. </a:t>
            </a:r>
            <a:endParaRPr lang="en-US" sz="2000" spc="-53" dirty="0">
              <a:solidFill>
                <a:srgbClr val="002060"/>
              </a:solidFill>
              <a:latin typeface="Calibri (MS)"/>
              <a:cs typeface="Calibri (MS)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22A2AC-21FE-3E00-F80E-B57D600644E5}"/>
              </a:ext>
            </a:extLst>
          </p:cNvPr>
          <p:cNvSpPr txBox="1"/>
          <p:nvPr/>
        </p:nvSpPr>
        <p:spPr>
          <a:xfrm>
            <a:off x="266363" y="648993"/>
            <a:ext cx="11485638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000" b="1" spc="-79" dirty="0">
                <a:solidFill>
                  <a:srgbClr val="002060"/>
                </a:solidFill>
                <a:latin typeface="Calibri (MS) Bold"/>
              </a:rPr>
              <a:t>ZABEZPEČENIE DOUČOVANIA ALEBO CIELENÉHO UČENIA NA DOSIAHNUTIE NAJVYŠŠIEHO INDIVIDUÁLNEHO KOGNITÍVNEHO POTENCIÁLU </a:t>
            </a:r>
            <a:endParaRPr lang="sk-SK" sz="3000" b="1" spc="-79" dirty="0">
              <a:solidFill>
                <a:srgbClr val="002060"/>
              </a:solidFill>
              <a:latin typeface="Calibri (MS) Bold"/>
            </a:endParaRPr>
          </a:p>
          <a:p>
            <a:pPr algn="ctr"/>
            <a:r>
              <a:rPr lang="en-US" sz="3000" b="1" spc="-79" dirty="0">
                <a:solidFill>
                  <a:srgbClr val="002060"/>
                </a:solidFill>
                <a:latin typeface="Calibri (MS) Bold"/>
              </a:rPr>
              <a:t>DIEŤAŤA ALEBO ŽIAKA  </a:t>
            </a:r>
            <a:endParaRPr lang="en-US" sz="3000" b="1" spc="-79" dirty="0">
              <a:solidFill>
                <a:srgbClr val="002060"/>
              </a:solidFill>
              <a:latin typeface="Calibri (MS) Bold"/>
              <a:cs typeface="Calibri (MS) Bold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C1F4D6-D1AC-6258-7349-2A07979A9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3C89459-6445-6F99-264F-881FF1A2CD44}"/>
              </a:ext>
            </a:extLst>
          </p:cNvPr>
          <p:cNvGrpSpPr/>
          <p:nvPr/>
        </p:nvGrpSpPr>
        <p:grpSpPr>
          <a:xfrm>
            <a:off x="2713939" y="648993"/>
            <a:ext cx="6749218" cy="327243"/>
            <a:chOff x="0" y="0"/>
            <a:chExt cx="13498436" cy="65448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36E9600-D6D2-9EA9-8DF6-14C5157C5AA0}"/>
                </a:ext>
              </a:extLst>
            </p:cNvPr>
            <p:cNvSpPr/>
            <p:nvPr/>
          </p:nvSpPr>
          <p:spPr>
            <a:xfrm>
              <a:off x="0" y="0"/>
              <a:ext cx="13498449" cy="654431"/>
            </a:xfrm>
            <a:custGeom>
              <a:avLst/>
              <a:gdLst/>
              <a:ahLst/>
              <a:cxnLst/>
              <a:rect l="l" t="t" r="r" b="b"/>
              <a:pathLst>
                <a:path w="13498449" h="654431">
                  <a:moveTo>
                    <a:pt x="0" y="0"/>
                  </a:moveTo>
                  <a:lnTo>
                    <a:pt x="13498449" y="0"/>
                  </a:lnTo>
                  <a:lnTo>
                    <a:pt x="13498449" y="654431"/>
                  </a:lnTo>
                  <a:lnTo>
                    <a:pt x="0" y="654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0DC0FC2B-5F8F-62AC-A909-14F45FDF4477}"/>
              </a:ext>
            </a:extLst>
          </p:cNvPr>
          <p:cNvSpPr txBox="1"/>
          <p:nvPr/>
        </p:nvSpPr>
        <p:spPr>
          <a:xfrm>
            <a:off x="670957" y="2328693"/>
            <a:ext cx="10850085" cy="2513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0889" lvl="1" indent="-120656">
              <a:buFont typeface="Arial"/>
              <a:buChar char="•"/>
            </a:pP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Kto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sa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vyjadruje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: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učiteľ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školský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špeciálny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pedagóg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odborný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zamestnanec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školy</a:t>
            </a:r>
            <a:r>
              <a:rPr lang="sk-SK" sz="2333" spc="-53" dirty="0">
                <a:solidFill>
                  <a:srgbClr val="002060"/>
                </a:solidFill>
                <a:latin typeface="Calibri (MS)"/>
              </a:rPr>
              <a:t> alebo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zariadenie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poradenstva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prevencie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.</a:t>
            </a:r>
            <a:endParaRPr lang="en-US" sz="2333" spc="-53" dirty="0">
              <a:solidFill>
                <a:srgbClr val="002060"/>
              </a:solidFill>
              <a:latin typeface="Calibri (MS)"/>
              <a:cs typeface="Calibri (MS)"/>
            </a:endParaRPr>
          </a:p>
          <a:p>
            <a:pPr marL="241312" lvl="1" indent="-120656">
              <a:buFont typeface="Arial"/>
              <a:buChar char="•"/>
            </a:pP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Kto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zabezpečuje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: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materská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škola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;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materská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škola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pre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deti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so ŠVVP;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základná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škola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;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základná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škola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pre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žiakov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so ŠVVP;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stredná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škola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;</a:t>
            </a:r>
            <a:r>
              <a:rPr lang="en-US" sz="2333" spc="-53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stredná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škola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pre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žiakov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so ŠVVP;</a:t>
            </a:r>
            <a:r>
              <a:rPr lang="en-US" sz="2333" spc="-53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špeciálne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výchovné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zariadenie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.</a:t>
            </a:r>
            <a:endParaRPr lang="en-US" sz="2333" spc="-53" dirty="0">
              <a:solidFill>
                <a:srgbClr val="261E6A"/>
              </a:solidFill>
              <a:latin typeface="Calibri (MS)"/>
              <a:cs typeface="Calibri (MS)"/>
            </a:endParaRPr>
          </a:p>
          <a:p>
            <a:pPr marL="241312" lvl="1" indent="-120656">
              <a:buFont typeface="Arial"/>
              <a:buChar char="•"/>
            </a:pP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Kto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poskytuje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: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učiteľ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;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pedagogický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asistent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; v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prípade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potreby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školský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špeciálny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pedagóg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;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iné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osoby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na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základe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zmluvy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.</a:t>
            </a:r>
            <a:endParaRPr lang="en-US" sz="2333" spc="-53" dirty="0">
              <a:solidFill>
                <a:srgbClr val="261E6A"/>
              </a:solidFill>
              <a:latin typeface="Calibri (MS)"/>
              <a:cs typeface="Calibri (MS)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5475E8-5914-1762-4875-9253BF765B62}"/>
              </a:ext>
            </a:extLst>
          </p:cNvPr>
          <p:cNvSpPr txBox="1"/>
          <p:nvPr/>
        </p:nvSpPr>
        <p:spPr>
          <a:xfrm>
            <a:off x="275072" y="489661"/>
            <a:ext cx="11485638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000" b="1" spc="-79" dirty="0">
                <a:solidFill>
                  <a:srgbClr val="002060"/>
                </a:solidFill>
                <a:latin typeface="Calibri (MS) Bold"/>
              </a:rPr>
              <a:t>ZABEZPEČENIE DOUČOVANIA ALEBO CIELENÉHO UČENIA NA DOSIAHNUTIE NAJVYŠŠIEHO INDIVIDUÁLNEHO KOGNITÍVNEHO POTENCIÁLU </a:t>
            </a:r>
            <a:endParaRPr lang="sk-SK" sz="3000" b="1" spc="-79" dirty="0">
              <a:solidFill>
                <a:srgbClr val="002060"/>
              </a:solidFill>
              <a:latin typeface="Calibri (MS) Bold"/>
            </a:endParaRPr>
          </a:p>
          <a:p>
            <a:pPr algn="ctr"/>
            <a:r>
              <a:rPr lang="en-US" sz="3000" b="1" spc="-79" dirty="0">
                <a:solidFill>
                  <a:srgbClr val="002060"/>
                </a:solidFill>
                <a:latin typeface="Calibri (MS) Bold"/>
              </a:rPr>
              <a:t>DIEŤAŤA ALEBO ŽIAKA  </a:t>
            </a:r>
            <a:endParaRPr lang="en-US" sz="3000" b="1" spc="-79" dirty="0">
              <a:solidFill>
                <a:srgbClr val="002060"/>
              </a:solidFill>
              <a:latin typeface="Calibri (MS) Bold"/>
              <a:cs typeface="Calibri (MS) Bold"/>
            </a:endParaRPr>
          </a:p>
        </p:txBody>
      </p:sp>
    </p:spTree>
    <p:extLst>
      <p:ext uri="{BB962C8B-B14F-4D97-AF65-F5344CB8AC3E}">
        <p14:creationId xmlns:p14="http://schemas.microsoft.com/office/powerpoint/2010/main" val="14515979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06485" y="677049"/>
            <a:ext cx="6749218" cy="327243"/>
            <a:chOff x="0" y="0"/>
            <a:chExt cx="13498436" cy="654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498449" cy="654431"/>
            </a:xfrm>
            <a:custGeom>
              <a:avLst/>
              <a:gdLst/>
              <a:ahLst/>
              <a:cxnLst/>
              <a:rect l="l" t="t" r="r" b="b"/>
              <a:pathLst>
                <a:path w="13498449" h="654431">
                  <a:moveTo>
                    <a:pt x="0" y="0"/>
                  </a:moveTo>
                  <a:lnTo>
                    <a:pt x="13498449" y="0"/>
                  </a:lnTo>
                  <a:lnTo>
                    <a:pt x="13498449" y="654431"/>
                  </a:lnTo>
                  <a:lnTo>
                    <a:pt x="0" y="654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559422" y="683951"/>
            <a:ext cx="10516818" cy="640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</a:pPr>
            <a:r>
              <a:rPr lang="en-US" sz="3000" b="1" spc="-77" dirty="0">
                <a:solidFill>
                  <a:srgbClr val="002060"/>
                </a:solidFill>
                <a:latin typeface="Calibri (MS) Bold"/>
              </a:rPr>
              <a:t>SKVALITNENIE PODMIENOK VÝCHOVY A VZDELÁVANIA ŽIAKOV</a:t>
            </a:r>
            <a:endParaRPr lang="en-US" sz="3000" b="1" spc="-77" dirty="0">
              <a:solidFill>
                <a:srgbClr val="002060"/>
              </a:solidFill>
              <a:latin typeface="Calibri (MS) Bold"/>
              <a:cs typeface="Calibri (MS) Bold"/>
            </a:endParaRPr>
          </a:p>
          <a:p>
            <a:pPr algn="ctr">
              <a:lnSpc>
                <a:spcPts val="2399"/>
              </a:lnSpc>
            </a:pPr>
            <a:r>
              <a:rPr lang="en-US" sz="3000" b="1" spc="-79" dirty="0">
                <a:solidFill>
                  <a:srgbClr val="002060"/>
                </a:solidFill>
                <a:latin typeface="Calibri (MS) Bold"/>
              </a:rPr>
              <a:t> ZO SOCIÁLNE ZNEVÝHODNENÉHO PROSTREDIA </a:t>
            </a:r>
            <a:endParaRPr lang="en-US" sz="3000" b="1" spc="-79" dirty="0">
              <a:solidFill>
                <a:srgbClr val="002060"/>
              </a:solidFill>
              <a:latin typeface="Calibri (MS) Bold"/>
              <a:cs typeface="Calibri (MS)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59421" y="1633637"/>
            <a:ext cx="11242871" cy="3590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O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čom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je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podporné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opatrenie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? </a:t>
            </a:r>
            <a:endParaRPr lang="en-US" sz="2333" b="1" spc="-53" dirty="0">
              <a:solidFill>
                <a:srgbClr val="002060"/>
              </a:solidFill>
              <a:latin typeface="Calibri (MS) Bold"/>
              <a:cs typeface="Calibri (MS) Bold"/>
            </a:endParaRPr>
          </a:p>
          <a:p>
            <a:r>
              <a:rPr lang="en-US" sz="2333" b="1" spc="-53" dirty="0" err="1">
                <a:solidFill>
                  <a:srgbClr val="2A2768"/>
                </a:solidFill>
                <a:latin typeface="Calibri (MS)"/>
              </a:rPr>
              <a:t>Príspevok</a:t>
            </a:r>
            <a:r>
              <a:rPr lang="en-US" sz="2333" b="1" spc="-53" dirty="0">
                <a:solidFill>
                  <a:srgbClr val="2A2768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A2768"/>
                </a:solidFill>
                <a:latin typeface="Calibri (MS)"/>
              </a:rPr>
              <a:t>na</a:t>
            </a:r>
            <a:r>
              <a:rPr lang="en-US" sz="2333" b="1" spc="-53" dirty="0">
                <a:solidFill>
                  <a:srgbClr val="2A2768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A2768"/>
                </a:solidFill>
                <a:latin typeface="Calibri (MS)"/>
              </a:rPr>
              <a:t>skvalitnenie</a:t>
            </a:r>
            <a:r>
              <a:rPr lang="en-US" sz="2333" b="1" spc="-53" dirty="0">
                <a:solidFill>
                  <a:srgbClr val="2A2768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A2768"/>
                </a:solidFill>
                <a:latin typeface="Calibri (MS)"/>
              </a:rPr>
              <a:t>podmienok</a:t>
            </a:r>
            <a:r>
              <a:rPr lang="en-US" sz="2333" b="1" spc="-53" dirty="0">
                <a:solidFill>
                  <a:srgbClr val="2A2768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A2768"/>
                </a:solidFill>
                <a:latin typeface="Calibri (MS)"/>
              </a:rPr>
              <a:t>na</a:t>
            </a:r>
            <a:r>
              <a:rPr lang="en-US" sz="2333" spc="-53" dirty="0">
                <a:solidFill>
                  <a:srgbClr val="2A2768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A2768"/>
                </a:solidFill>
                <a:latin typeface="Calibri (MS)"/>
              </a:rPr>
              <a:t>výchovu</a:t>
            </a:r>
            <a:r>
              <a:rPr lang="en-US" sz="2333" spc="-53" dirty="0">
                <a:solidFill>
                  <a:srgbClr val="2A2768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2A2768"/>
                </a:solidFill>
                <a:latin typeface="Calibri (MS)"/>
              </a:rPr>
              <a:t>vzdelávanie</a:t>
            </a:r>
            <a:r>
              <a:rPr lang="en-US" sz="2333" spc="-53" dirty="0">
                <a:solidFill>
                  <a:srgbClr val="2A2768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2A2768"/>
                </a:solidFill>
                <a:latin typeface="Calibri (MS)"/>
              </a:rPr>
              <a:t>môže</a:t>
            </a:r>
            <a:r>
              <a:rPr lang="en-US" sz="2333" spc="-53" dirty="0">
                <a:solidFill>
                  <a:srgbClr val="2A2768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A2768"/>
                </a:solidFill>
                <a:latin typeface="Calibri (MS)"/>
              </a:rPr>
              <a:t>byť</a:t>
            </a:r>
            <a:r>
              <a:rPr lang="en-US" sz="2333" spc="-53" dirty="0">
                <a:solidFill>
                  <a:srgbClr val="2A2768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A2768"/>
                </a:solidFill>
                <a:latin typeface="Calibri (MS)"/>
              </a:rPr>
              <a:t>použitý</a:t>
            </a:r>
            <a:r>
              <a:rPr lang="en-US" sz="2333" spc="-53" dirty="0">
                <a:solidFill>
                  <a:srgbClr val="2A2768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A2768"/>
                </a:solidFill>
                <a:latin typeface="Calibri (MS)"/>
              </a:rPr>
              <a:t>na</a:t>
            </a:r>
            <a:r>
              <a:rPr lang="en-US" sz="2333" spc="-53" dirty="0">
                <a:solidFill>
                  <a:srgbClr val="2A2768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A2768"/>
                </a:solidFill>
                <a:latin typeface="Calibri (MS)"/>
              </a:rPr>
              <a:t>úhradu</a:t>
            </a:r>
            <a:r>
              <a:rPr lang="en-US" sz="2333" spc="-53" dirty="0">
                <a:solidFill>
                  <a:srgbClr val="2A2768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A2768"/>
                </a:solidFill>
                <a:latin typeface="Calibri (MS)"/>
              </a:rPr>
              <a:t>nákladov</a:t>
            </a:r>
            <a:r>
              <a:rPr lang="en-US" sz="2333" spc="-53" dirty="0">
                <a:solidFill>
                  <a:srgbClr val="2A2768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A2768"/>
                </a:solidFill>
                <a:latin typeface="Calibri (MS)"/>
              </a:rPr>
              <a:t>na</a:t>
            </a:r>
            <a:r>
              <a:rPr lang="en-US" sz="2333" spc="-53" dirty="0">
                <a:solidFill>
                  <a:srgbClr val="2A2768"/>
                </a:solidFill>
                <a:latin typeface="Calibri (MS)"/>
              </a:rPr>
              <a:t>: </a:t>
            </a:r>
            <a:endParaRPr lang="en-US" sz="2333" spc="-53" dirty="0">
              <a:solidFill>
                <a:srgbClr val="2A2768"/>
              </a:solidFill>
              <a:latin typeface="Calibri (MS)"/>
              <a:cs typeface="Calibri (MS)"/>
            </a:endParaRPr>
          </a:p>
          <a:p>
            <a:pPr marL="241312" lvl="1" indent="-120656">
              <a:buFont typeface="Arial"/>
              <a:buChar char="•"/>
            </a:pPr>
            <a:r>
              <a:rPr lang="en-US" sz="2333" spc="-53" dirty="0" err="1">
                <a:solidFill>
                  <a:srgbClr val="2A2768"/>
                </a:solidFill>
                <a:latin typeface="Calibri (MS)"/>
              </a:rPr>
              <a:t>osobné</a:t>
            </a:r>
            <a:r>
              <a:rPr lang="en-US" sz="2333" spc="-53" dirty="0">
                <a:solidFill>
                  <a:srgbClr val="2A2768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A2768"/>
                </a:solidFill>
                <a:latin typeface="Calibri (MS)"/>
              </a:rPr>
              <a:t>náklady</a:t>
            </a:r>
            <a:r>
              <a:rPr lang="en-US" sz="2333" spc="-53" dirty="0">
                <a:solidFill>
                  <a:srgbClr val="2A2768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A2768"/>
                </a:solidFill>
                <a:latin typeface="Calibri (MS)"/>
              </a:rPr>
              <a:t>pedagogického</a:t>
            </a:r>
            <a:r>
              <a:rPr lang="en-US" sz="2333" spc="-53" dirty="0">
                <a:solidFill>
                  <a:srgbClr val="2A2768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A2768"/>
                </a:solidFill>
                <a:latin typeface="Calibri (MS)"/>
              </a:rPr>
              <a:t>asistenta</a:t>
            </a:r>
            <a:r>
              <a:rPr lang="en-US" sz="2333" spc="-53" dirty="0">
                <a:solidFill>
                  <a:srgbClr val="2A2768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A2768"/>
                </a:solidFill>
                <a:latin typeface="Calibri (MS)"/>
              </a:rPr>
              <a:t>alebo</a:t>
            </a:r>
            <a:r>
              <a:rPr lang="en-US" sz="2333" spc="-53" dirty="0">
                <a:solidFill>
                  <a:srgbClr val="2A2768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A2768"/>
                </a:solidFill>
                <a:latin typeface="Calibri (MS)"/>
              </a:rPr>
              <a:t>sociálneho</a:t>
            </a:r>
            <a:r>
              <a:rPr lang="en-US" sz="2333" spc="-53" dirty="0">
                <a:solidFill>
                  <a:srgbClr val="2A2768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A2768"/>
                </a:solidFill>
                <a:latin typeface="Calibri (MS)"/>
              </a:rPr>
              <a:t>pedagóga</a:t>
            </a:r>
            <a:r>
              <a:rPr lang="en-US" sz="2333" spc="-53" dirty="0">
                <a:solidFill>
                  <a:srgbClr val="2A2768"/>
                </a:solidFill>
                <a:latin typeface="Calibri (MS)"/>
              </a:rPr>
              <a:t>;</a:t>
            </a:r>
            <a:endParaRPr lang="en-US" sz="2333" spc="-53" dirty="0">
              <a:solidFill>
                <a:srgbClr val="2A2768"/>
              </a:solidFill>
              <a:latin typeface="Calibri (MS)"/>
              <a:cs typeface="Calibri (MS)"/>
            </a:endParaRPr>
          </a:p>
          <a:p>
            <a:pPr marL="241312" lvl="1" indent="-120656">
              <a:buFont typeface="Arial"/>
              <a:buChar char="•"/>
            </a:pPr>
            <a:r>
              <a:rPr lang="en-US" sz="2333" spc="-53" dirty="0" err="1">
                <a:solidFill>
                  <a:srgbClr val="2A2768"/>
                </a:solidFill>
                <a:latin typeface="Calibri (MS)"/>
              </a:rPr>
              <a:t>vybavenie</a:t>
            </a:r>
            <a:r>
              <a:rPr lang="en-US" sz="2333" spc="-53" dirty="0">
                <a:solidFill>
                  <a:srgbClr val="2A2768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A2768"/>
                </a:solidFill>
                <a:latin typeface="Calibri (MS)"/>
              </a:rPr>
              <a:t>didaktickou</a:t>
            </a:r>
            <a:r>
              <a:rPr lang="en-US" sz="2333" spc="-53" dirty="0">
                <a:solidFill>
                  <a:srgbClr val="2A2768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A2768"/>
                </a:solidFill>
                <a:latin typeface="Calibri (MS)"/>
              </a:rPr>
              <a:t>technikou</a:t>
            </a:r>
            <a:r>
              <a:rPr lang="en-US" sz="2333" spc="-53" dirty="0">
                <a:solidFill>
                  <a:srgbClr val="2A2768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2A2768"/>
                </a:solidFill>
                <a:latin typeface="Calibri (MS)"/>
              </a:rPr>
              <a:t>učebnými</a:t>
            </a:r>
            <a:r>
              <a:rPr lang="en-US" sz="2333" spc="-53" dirty="0">
                <a:solidFill>
                  <a:srgbClr val="2A2768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A2768"/>
                </a:solidFill>
                <a:latin typeface="Calibri (MS)"/>
              </a:rPr>
              <a:t>pomôckami</a:t>
            </a:r>
            <a:r>
              <a:rPr lang="en-US" sz="2333" spc="-53" dirty="0">
                <a:solidFill>
                  <a:srgbClr val="2A2768"/>
                </a:solidFill>
                <a:latin typeface="Calibri (MS)"/>
              </a:rPr>
              <a:t>;</a:t>
            </a:r>
            <a:endParaRPr lang="en-US" sz="2333" spc="-53" dirty="0">
              <a:solidFill>
                <a:srgbClr val="2A2768"/>
              </a:solidFill>
              <a:latin typeface="Calibri (MS)"/>
              <a:cs typeface="Calibri (MS)"/>
            </a:endParaRPr>
          </a:p>
          <a:p>
            <a:pPr marL="241312" lvl="1" indent="-120656">
              <a:buFont typeface="Arial"/>
              <a:buChar char="•"/>
            </a:pPr>
            <a:r>
              <a:rPr lang="en-US" sz="2333" spc="-53" dirty="0" err="1">
                <a:solidFill>
                  <a:srgbClr val="2A2768"/>
                </a:solidFill>
                <a:latin typeface="Calibri (MS)"/>
              </a:rPr>
              <a:t>účasť</a:t>
            </a:r>
            <a:r>
              <a:rPr lang="en-US" sz="2333" spc="-53" dirty="0">
                <a:solidFill>
                  <a:srgbClr val="2A2768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A2768"/>
                </a:solidFill>
                <a:latin typeface="Calibri (MS)"/>
              </a:rPr>
              <a:t>žiakov</a:t>
            </a:r>
            <a:r>
              <a:rPr lang="en-US" sz="2333" spc="-53" dirty="0">
                <a:solidFill>
                  <a:srgbClr val="2A2768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A2768"/>
                </a:solidFill>
                <a:latin typeface="Calibri (MS)"/>
              </a:rPr>
              <a:t>na</a:t>
            </a:r>
            <a:r>
              <a:rPr lang="en-US" sz="2333" spc="-53" dirty="0">
                <a:solidFill>
                  <a:srgbClr val="2A2768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A2768"/>
                </a:solidFill>
                <a:latin typeface="Calibri (MS)"/>
              </a:rPr>
              <a:t>aktivitách</a:t>
            </a:r>
            <a:r>
              <a:rPr lang="en-US" sz="2333" spc="-53" dirty="0">
                <a:solidFill>
                  <a:srgbClr val="2A2768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A2768"/>
                </a:solidFill>
                <a:latin typeface="Calibri (MS)"/>
              </a:rPr>
              <a:t>podľa</a:t>
            </a:r>
            <a:r>
              <a:rPr lang="en-US" sz="2333" spc="-53" dirty="0">
                <a:solidFill>
                  <a:srgbClr val="2A2768"/>
                </a:solidFill>
                <a:latin typeface="Calibri (MS)"/>
              </a:rPr>
              <a:t> § 30 </a:t>
            </a:r>
            <a:r>
              <a:rPr lang="en-US" sz="2333" spc="-53" dirty="0" err="1">
                <a:solidFill>
                  <a:srgbClr val="2A2768"/>
                </a:solidFill>
                <a:latin typeface="Calibri (MS)"/>
              </a:rPr>
              <a:t>ods</a:t>
            </a:r>
            <a:r>
              <a:rPr lang="en-US" sz="2333" spc="-53" dirty="0">
                <a:solidFill>
                  <a:srgbClr val="2A2768"/>
                </a:solidFill>
                <a:latin typeface="Calibri (MS)"/>
              </a:rPr>
              <a:t>. 6 </a:t>
            </a:r>
            <a:r>
              <a:rPr lang="en-US" sz="2333" spc="-53" dirty="0" err="1">
                <a:solidFill>
                  <a:srgbClr val="2A2768"/>
                </a:solidFill>
                <a:latin typeface="Calibri (MS)"/>
              </a:rPr>
              <a:t>školského</a:t>
            </a:r>
            <a:r>
              <a:rPr lang="en-US" sz="2333" spc="-53" dirty="0">
                <a:solidFill>
                  <a:srgbClr val="2A2768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A2768"/>
                </a:solidFill>
                <a:latin typeface="Calibri (MS)"/>
              </a:rPr>
              <a:t>zákona</a:t>
            </a:r>
            <a:r>
              <a:rPr lang="en-US" sz="2333" spc="-53" dirty="0">
                <a:solidFill>
                  <a:srgbClr val="2A2768"/>
                </a:solidFill>
                <a:latin typeface="Calibri (MS)"/>
              </a:rPr>
              <a:t>; </a:t>
            </a:r>
            <a:endParaRPr lang="en-US" sz="2333" spc="-53" dirty="0">
              <a:solidFill>
                <a:srgbClr val="2A2768"/>
              </a:solidFill>
              <a:latin typeface="Calibri (MS)"/>
              <a:cs typeface="Calibri (MS)"/>
            </a:endParaRPr>
          </a:p>
          <a:p>
            <a:pPr marL="241312" lvl="1" indent="-120656">
              <a:buFont typeface="Arial"/>
              <a:buChar char="•"/>
            </a:pPr>
            <a:r>
              <a:rPr lang="en-US" sz="2333" spc="-53" dirty="0" err="1">
                <a:solidFill>
                  <a:srgbClr val="2A2768"/>
                </a:solidFill>
                <a:latin typeface="Calibri (MS)"/>
              </a:rPr>
              <a:t>výchovu</a:t>
            </a:r>
            <a:r>
              <a:rPr lang="en-US" sz="2333" spc="-53" dirty="0">
                <a:solidFill>
                  <a:srgbClr val="2A2768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2A2768"/>
                </a:solidFill>
                <a:latin typeface="Calibri (MS)"/>
              </a:rPr>
              <a:t>vzdelávanie</a:t>
            </a:r>
            <a:r>
              <a:rPr lang="en-US" sz="2333" spc="-53" dirty="0">
                <a:solidFill>
                  <a:srgbClr val="2A2768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A2768"/>
                </a:solidFill>
                <a:latin typeface="Calibri (MS)"/>
              </a:rPr>
              <a:t>žiačok</a:t>
            </a:r>
            <a:r>
              <a:rPr lang="en-US" sz="2333" spc="-53" dirty="0">
                <a:solidFill>
                  <a:srgbClr val="2A2768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2A2768"/>
                </a:solidFill>
                <a:latin typeface="Calibri (MS)"/>
              </a:rPr>
              <a:t>žiakov</a:t>
            </a:r>
            <a:r>
              <a:rPr lang="en-US" sz="2333" spc="-53" dirty="0">
                <a:solidFill>
                  <a:srgbClr val="2A2768"/>
                </a:solidFill>
                <a:latin typeface="Calibri (MS)"/>
              </a:rPr>
              <a:t> v </a:t>
            </a:r>
            <a:r>
              <a:rPr lang="en-US" sz="2333" spc="-53" dirty="0" err="1">
                <a:solidFill>
                  <a:srgbClr val="2A2768"/>
                </a:solidFill>
                <a:latin typeface="Calibri (MS)"/>
              </a:rPr>
              <a:t>špecializovaných</a:t>
            </a:r>
            <a:r>
              <a:rPr lang="en-US" sz="2333" spc="-53" dirty="0">
                <a:solidFill>
                  <a:srgbClr val="2A2768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A2768"/>
                </a:solidFill>
                <a:latin typeface="Calibri (MS)"/>
              </a:rPr>
              <a:t>triedach</a:t>
            </a:r>
            <a:r>
              <a:rPr lang="en-US" sz="2333" spc="-53" dirty="0">
                <a:solidFill>
                  <a:srgbClr val="2A2768"/>
                </a:solidFill>
                <a:latin typeface="Calibri (MS)"/>
              </a:rPr>
              <a:t>; </a:t>
            </a:r>
            <a:endParaRPr lang="en-US" sz="2333" spc="-53" dirty="0">
              <a:solidFill>
                <a:srgbClr val="2A2768"/>
              </a:solidFill>
              <a:latin typeface="Calibri (MS)"/>
              <a:cs typeface="Calibri (MS)"/>
            </a:endParaRPr>
          </a:p>
          <a:p>
            <a:pPr marL="241312" lvl="1" indent="-120656">
              <a:buFont typeface="Arial"/>
              <a:buChar char="•"/>
            </a:pPr>
            <a:r>
              <a:rPr lang="en-US" sz="2333" spc="-53" dirty="0" err="1">
                <a:solidFill>
                  <a:srgbClr val="2A2768"/>
                </a:solidFill>
                <a:latin typeface="Calibri (MS)"/>
              </a:rPr>
              <a:t>zabránenie</a:t>
            </a:r>
            <a:r>
              <a:rPr lang="en-US" sz="2333" spc="-53" dirty="0">
                <a:solidFill>
                  <a:srgbClr val="2A2768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A2768"/>
                </a:solidFill>
                <a:latin typeface="Calibri (MS)"/>
              </a:rPr>
              <a:t>prenosu</a:t>
            </a:r>
            <a:r>
              <a:rPr lang="en-US" sz="2333" spc="-53" dirty="0">
                <a:solidFill>
                  <a:srgbClr val="2A2768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A2768"/>
                </a:solidFill>
                <a:latin typeface="Calibri (MS)"/>
              </a:rPr>
              <a:t>nákazy</a:t>
            </a:r>
            <a:r>
              <a:rPr lang="en-US" sz="2333" spc="-53" dirty="0">
                <a:solidFill>
                  <a:srgbClr val="2A2768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A2768"/>
                </a:solidFill>
                <a:latin typeface="Calibri (MS)"/>
              </a:rPr>
              <a:t>prenosného</a:t>
            </a:r>
            <a:r>
              <a:rPr lang="en-US" sz="2333" spc="-53" dirty="0">
                <a:solidFill>
                  <a:srgbClr val="2A2768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A2768"/>
                </a:solidFill>
                <a:latin typeface="Calibri (MS)"/>
              </a:rPr>
              <a:t>ochorenia</a:t>
            </a:r>
            <a:r>
              <a:rPr lang="en-US" sz="2333" spc="-53" dirty="0">
                <a:solidFill>
                  <a:srgbClr val="2A2768"/>
                </a:solidFill>
                <a:latin typeface="Calibri (MS)"/>
              </a:rPr>
              <a:t>; </a:t>
            </a:r>
            <a:endParaRPr lang="en-US" sz="2333" spc="-53" dirty="0">
              <a:solidFill>
                <a:srgbClr val="2A2768"/>
              </a:solidFill>
              <a:latin typeface="Calibri (MS)"/>
              <a:cs typeface="Calibri (MS)"/>
            </a:endParaRPr>
          </a:p>
          <a:p>
            <a:pPr marL="241312" lvl="1" indent="-120656">
              <a:buFont typeface="Arial"/>
              <a:buChar char="•"/>
            </a:pPr>
            <a:r>
              <a:rPr lang="en-US" sz="2333" spc="-53" dirty="0" err="1">
                <a:solidFill>
                  <a:srgbClr val="2A2768"/>
                </a:solidFill>
                <a:latin typeface="Calibri (MS)"/>
              </a:rPr>
              <a:t>príplatok</a:t>
            </a:r>
            <a:r>
              <a:rPr lang="en-US" sz="2333" spc="-53" dirty="0">
                <a:solidFill>
                  <a:srgbClr val="2A2768"/>
                </a:solidFill>
                <a:latin typeface="Calibri (MS)"/>
              </a:rPr>
              <a:t> za </a:t>
            </a:r>
            <a:r>
              <a:rPr lang="en-US" sz="2333" spc="-53" dirty="0" err="1">
                <a:solidFill>
                  <a:srgbClr val="2A2768"/>
                </a:solidFill>
                <a:latin typeface="Calibri (MS)"/>
              </a:rPr>
              <a:t>prácu</a:t>
            </a:r>
            <a:r>
              <a:rPr lang="en-US" sz="2333" spc="-53" dirty="0">
                <a:solidFill>
                  <a:srgbClr val="2A2768"/>
                </a:solidFill>
                <a:latin typeface="Calibri (MS)"/>
              </a:rPr>
              <a:t> so </a:t>
            </a:r>
            <a:r>
              <a:rPr lang="en-US" sz="2333" spc="-53" dirty="0" err="1">
                <a:solidFill>
                  <a:srgbClr val="2A2768"/>
                </a:solidFill>
                <a:latin typeface="Calibri (MS)"/>
              </a:rPr>
              <a:t>žiačkami</a:t>
            </a:r>
            <a:r>
              <a:rPr lang="en-US" sz="2333" spc="-53" dirty="0">
                <a:solidFill>
                  <a:srgbClr val="2A2768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2A2768"/>
                </a:solidFill>
                <a:latin typeface="Calibri (MS)"/>
              </a:rPr>
              <a:t>žiakmi</a:t>
            </a:r>
            <a:r>
              <a:rPr lang="en-US" sz="2333" spc="-53" dirty="0">
                <a:solidFill>
                  <a:srgbClr val="2A2768"/>
                </a:solidFill>
                <a:latin typeface="Calibri (MS)"/>
              </a:rPr>
              <a:t> zo </a:t>
            </a:r>
            <a:r>
              <a:rPr lang="en-US" sz="2333" spc="-53" dirty="0" err="1">
                <a:solidFill>
                  <a:srgbClr val="2A2768"/>
                </a:solidFill>
                <a:latin typeface="Calibri (MS)"/>
              </a:rPr>
              <a:t>sociálne</a:t>
            </a:r>
            <a:r>
              <a:rPr lang="en-US" sz="2333" spc="-53" dirty="0">
                <a:solidFill>
                  <a:srgbClr val="2A2768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A2768"/>
                </a:solidFill>
                <a:latin typeface="Calibri (MS)"/>
              </a:rPr>
              <a:t>znevýhodneného</a:t>
            </a:r>
            <a:r>
              <a:rPr lang="en-US" sz="2333" spc="-53" dirty="0">
                <a:solidFill>
                  <a:srgbClr val="2A2768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A2768"/>
                </a:solidFill>
                <a:latin typeface="Calibri (MS)"/>
              </a:rPr>
              <a:t>prostredia</a:t>
            </a:r>
            <a:r>
              <a:rPr lang="en-US" sz="2333" spc="-53" dirty="0">
                <a:solidFill>
                  <a:srgbClr val="2A2768"/>
                </a:solidFill>
                <a:latin typeface="Calibri (MS)"/>
              </a:rPr>
              <a:t>; </a:t>
            </a:r>
            <a:endParaRPr lang="en-US" sz="2333" spc="-53" dirty="0">
              <a:solidFill>
                <a:srgbClr val="2A2768"/>
              </a:solidFill>
              <a:latin typeface="Calibri (MS)"/>
              <a:cs typeface="Calibri (MS)"/>
            </a:endParaRPr>
          </a:p>
          <a:p>
            <a:pPr marL="241312" lvl="1" indent="-120656">
              <a:buFont typeface="Arial"/>
              <a:buChar char="•"/>
            </a:pPr>
            <a:r>
              <a:rPr lang="en-US" sz="2333" spc="-53" dirty="0" err="1">
                <a:solidFill>
                  <a:srgbClr val="2A2768"/>
                </a:solidFill>
                <a:latin typeface="Calibri (MS)"/>
              </a:rPr>
              <a:t>zabezpečenie</a:t>
            </a:r>
            <a:r>
              <a:rPr lang="en-US" sz="2333" spc="-53" dirty="0">
                <a:solidFill>
                  <a:srgbClr val="2A2768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A2768"/>
                </a:solidFill>
                <a:latin typeface="Calibri (MS)"/>
              </a:rPr>
              <a:t>chýbajúcich</a:t>
            </a:r>
            <a:r>
              <a:rPr lang="en-US" sz="2333" spc="-53" dirty="0">
                <a:solidFill>
                  <a:srgbClr val="2A2768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A2768"/>
                </a:solidFill>
                <a:latin typeface="Calibri (MS)"/>
              </a:rPr>
              <a:t>pomôcok</a:t>
            </a:r>
            <a:r>
              <a:rPr lang="en-US" sz="2333" spc="-53" dirty="0">
                <a:solidFill>
                  <a:srgbClr val="2A2768"/>
                </a:solidFill>
                <a:latin typeface="Calibri (MS)"/>
              </a:rPr>
              <a:t> pre </a:t>
            </a:r>
            <a:r>
              <a:rPr lang="en-US" sz="2333" spc="-53" dirty="0" err="1">
                <a:solidFill>
                  <a:srgbClr val="2A2768"/>
                </a:solidFill>
                <a:latin typeface="Calibri (MS)"/>
              </a:rPr>
              <a:t>žiakov</a:t>
            </a:r>
            <a:r>
              <a:rPr lang="en-US" sz="2333" spc="-53" dirty="0">
                <a:solidFill>
                  <a:srgbClr val="2A2768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A2768"/>
                </a:solidFill>
                <a:latin typeface="Calibri (MS)"/>
              </a:rPr>
              <a:t>nad</a:t>
            </a:r>
            <a:r>
              <a:rPr lang="en-US" sz="2333" spc="-53" dirty="0">
                <a:solidFill>
                  <a:srgbClr val="2A2768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A2768"/>
                </a:solidFill>
                <a:latin typeface="Calibri (MS)"/>
              </a:rPr>
              <a:t>rámec</a:t>
            </a:r>
            <a:r>
              <a:rPr lang="en-US" sz="2333" spc="-53" dirty="0">
                <a:solidFill>
                  <a:srgbClr val="2A2768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A2768"/>
                </a:solidFill>
                <a:latin typeface="Calibri (MS)"/>
              </a:rPr>
              <a:t>dotácie</a:t>
            </a:r>
            <a:r>
              <a:rPr lang="en-US" sz="2333" spc="-53" dirty="0">
                <a:solidFill>
                  <a:srgbClr val="2A2768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A2768"/>
                </a:solidFill>
                <a:latin typeface="Calibri (MS)"/>
              </a:rPr>
              <a:t>na</a:t>
            </a:r>
            <a:r>
              <a:rPr lang="en-US" sz="2333" spc="-53" dirty="0">
                <a:solidFill>
                  <a:srgbClr val="2A2768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A2768"/>
                </a:solidFill>
                <a:latin typeface="Calibri (MS)"/>
              </a:rPr>
              <a:t>školské</a:t>
            </a:r>
            <a:r>
              <a:rPr lang="en-US" sz="2333" spc="-53" dirty="0">
                <a:solidFill>
                  <a:srgbClr val="2A2768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A2768"/>
                </a:solidFill>
                <a:latin typeface="Calibri (MS)"/>
              </a:rPr>
              <a:t>potreby</a:t>
            </a:r>
            <a:r>
              <a:rPr lang="en-US" sz="2333" spc="-53" dirty="0">
                <a:solidFill>
                  <a:srgbClr val="2A2768"/>
                </a:solidFill>
                <a:latin typeface="Calibri (MS)"/>
              </a:rPr>
              <a:t>.</a:t>
            </a:r>
            <a:endParaRPr lang="en-US" sz="2333" spc="-53" dirty="0">
              <a:solidFill>
                <a:srgbClr val="2A2768"/>
              </a:solidFill>
              <a:latin typeface="Calibri (MS)"/>
              <a:cs typeface="Calibri (MS)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5BB4F-C3B5-735C-E28C-6F4E00D85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69B31AC-E7EC-29AD-E2CE-F6FBF24FCB21}"/>
              </a:ext>
            </a:extLst>
          </p:cNvPr>
          <p:cNvGrpSpPr/>
          <p:nvPr/>
        </p:nvGrpSpPr>
        <p:grpSpPr>
          <a:xfrm>
            <a:off x="2706485" y="677049"/>
            <a:ext cx="6749218" cy="327243"/>
            <a:chOff x="0" y="0"/>
            <a:chExt cx="13498436" cy="65448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568C63F-4C36-C949-7C0D-B9B9060D775C}"/>
                </a:ext>
              </a:extLst>
            </p:cNvPr>
            <p:cNvSpPr/>
            <p:nvPr/>
          </p:nvSpPr>
          <p:spPr>
            <a:xfrm>
              <a:off x="0" y="0"/>
              <a:ext cx="13498449" cy="654431"/>
            </a:xfrm>
            <a:custGeom>
              <a:avLst/>
              <a:gdLst/>
              <a:ahLst/>
              <a:cxnLst/>
              <a:rect l="l" t="t" r="r" b="b"/>
              <a:pathLst>
                <a:path w="13498449" h="654431">
                  <a:moveTo>
                    <a:pt x="0" y="0"/>
                  </a:moveTo>
                  <a:lnTo>
                    <a:pt x="13498449" y="0"/>
                  </a:lnTo>
                  <a:lnTo>
                    <a:pt x="13498449" y="654431"/>
                  </a:lnTo>
                  <a:lnTo>
                    <a:pt x="0" y="654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E4290D6D-9954-F758-9D34-A4107CDAE633}"/>
              </a:ext>
            </a:extLst>
          </p:cNvPr>
          <p:cNvSpPr txBox="1"/>
          <p:nvPr/>
        </p:nvSpPr>
        <p:spPr>
          <a:xfrm>
            <a:off x="474564" y="523157"/>
            <a:ext cx="10516818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000" b="1" spc="-77" dirty="0">
                <a:solidFill>
                  <a:srgbClr val="002060"/>
                </a:solidFill>
                <a:latin typeface="Calibri (MS) Bold"/>
              </a:rPr>
              <a:t>SKVALITNENIE PODMIENOK VÝCHOVY A VZDELÁVANIA ŽIAKOV</a:t>
            </a:r>
            <a:endParaRPr lang="en-US" sz="3000" b="1" spc="-77" dirty="0">
              <a:solidFill>
                <a:srgbClr val="002060"/>
              </a:solidFill>
              <a:latin typeface="Calibri (MS) Bold"/>
              <a:cs typeface="Calibri (MS) Bold"/>
            </a:endParaRPr>
          </a:p>
          <a:p>
            <a:pPr algn="ctr"/>
            <a:r>
              <a:rPr lang="en-US" sz="3000" b="1" spc="-79" dirty="0">
                <a:solidFill>
                  <a:srgbClr val="002060"/>
                </a:solidFill>
                <a:latin typeface="Calibri (MS) Bold"/>
              </a:rPr>
              <a:t> ZO SOCIÁLNE ZNEVÝHODNENÉHO PROSTREDIA </a:t>
            </a:r>
            <a:endParaRPr lang="en-US" sz="3000" b="1" spc="-79" dirty="0">
              <a:solidFill>
                <a:srgbClr val="002060"/>
              </a:solidFill>
              <a:latin typeface="Calibri (MS) Bold"/>
              <a:cs typeface="Calibri (MS) Bold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157DF307-D840-5C9C-E03C-FABE193BF7E6}"/>
              </a:ext>
            </a:extLst>
          </p:cNvPr>
          <p:cNvSpPr txBox="1"/>
          <p:nvPr/>
        </p:nvSpPr>
        <p:spPr>
          <a:xfrm>
            <a:off x="474565" y="1743054"/>
            <a:ext cx="9843883" cy="2154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Pre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koho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je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podporné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opatrenie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určené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?</a:t>
            </a:r>
            <a:endParaRPr lang="en-US" sz="2333" b="1" spc="-53" dirty="0">
              <a:solidFill>
                <a:srgbClr val="002060"/>
              </a:solidFill>
              <a:latin typeface="Calibri (MS) Bold"/>
              <a:cs typeface="Calibri (MS) Bold"/>
            </a:endParaRPr>
          </a:p>
          <a:p>
            <a:pPr marL="241312" lvl="1" indent="-120656">
              <a:buFont typeface="Arial"/>
              <a:buChar char="•"/>
            </a:pP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Žiak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zo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sociálne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znevýhodneného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prostredia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ktorý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má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vyjadrenie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centra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poradenstva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prevencie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; </a:t>
            </a:r>
            <a:endParaRPr lang="en-US" sz="2333" spc="-53" dirty="0">
              <a:solidFill>
                <a:srgbClr val="002060"/>
              </a:solidFill>
              <a:latin typeface="Calibri (MS)"/>
              <a:cs typeface="Calibri (MS)"/>
            </a:endParaRPr>
          </a:p>
          <a:p>
            <a:pPr marL="241312" lvl="1" indent="-120656">
              <a:buFont typeface="Arial"/>
              <a:buChar char="•"/>
            </a:pP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žiak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ktorý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je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členom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domácnosti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ktorej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členovi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sa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poskytuje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pomoc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v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hmotnej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núdzi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zákonný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zástupca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žiaka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túto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skutočnosť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preukáže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riaditeľovi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školy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alebo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školského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zariadenia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.</a:t>
            </a:r>
            <a:endParaRPr lang="en-US" sz="2333" spc="-53" dirty="0">
              <a:solidFill>
                <a:srgbClr val="002060"/>
              </a:solidFill>
              <a:latin typeface="Calibri (MS)"/>
              <a:cs typeface="Calibri (MS)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9ED89478-9489-D0B0-C035-857E7E5C5929}"/>
              </a:ext>
            </a:extLst>
          </p:cNvPr>
          <p:cNvSpPr txBox="1"/>
          <p:nvPr/>
        </p:nvSpPr>
        <p:spPr>
          <a:xfrm>
            <a:off x="474565" y="4268056"/>
            <a:ext cx="11242871" cy="1436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1312" lvl="1" indent="-120656">
              <a:buFont typeface="Arial"/>
              <a:buChar char="•"/>
            </a:pPr>
            <a:r>
              <a:rPr lang="en-US" sz="2333" spc="-53" dirty="0" err="1">
                <a:solidFill>
                  <a:srgbClr val="002060"/>
                </a:solidFill>
                <a:latin typeface="Calibri (MS) Bold"/>
              </a:rPr>
              <a:t>Kto</a:t>
            </a:r>
            <a:r>
              <a:rPr lang="en-US" sz="2333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 Bold"/>
              </a:rPr>
              <a:t>sa</a:t>
            </a:r>
            <a:r>
              <a:rPr lang="en-US" sz="2333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 Bold"/>
              </a:rPr>
              <a:t>vyjadruje</a:t>
            </a:r>
            <a:r>
              <a:rPr lang="en-US" sz="2333" spc="-53" dirty="0">
                <a:solidFill>
                  <a:srgbClr val="002060"/>
                </a:solidFill>
                <a:latin typeface="Calibri (MS) Bold"/>
              </a:rPr>
              <a:t>: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zariadenie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poradenstva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prevencie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.</a:t>
            </a:r>
            <a:endParaRPr lang="en-US" sz="2333" spc="-53" dirty="0">
              <a:solidFill>
                <a:srgbClr val="261E6A"/>
              </a:solidFill>
              <a:latin typeface="Calibri (MS)"/>
              <a:cs typeface="Calibri (MS)"/>
            </a:endParaRPr>
          </a:p>
          <a:p>
            <a:pPr marL="241312" lvl="1" indent="-120656">
              <a:buFont typeface="Arial"/>
              <a:buChar char="•"/>
            </a:pPr>
            <a:r>
              <a:rPr lang="en-US" sz="2333" spc="-53" dirty="0" err="1">
                <a:solidFill>
                  <a:srgbClr val="002060"/>
                </a:solidFill>
                <a:latin typeface="Calibri (MS) Bold"/>
              </a:rPr>
              <a:t>Kto</a:t>
            </a:r>
            <a:r>
              <a:rPr lang="en-US" sz="2333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 Bold"/>
              </a:rPr>
              <a:t>zabezpečuje</a:t>
            </a:r>
            <a:r>
              <a:rPr lang="en-US" sz="2333" spc="-53" dirty="0">
                <a:solidFill>
                  <a:srgbClr val="002060"/>
                </a:solidFill>
                <a:latin typeface="Calibri (MS) Bold"/>
              </a:rPr>
              <a:t>: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škola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;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školské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zariadenie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.</a:t>
            </a:r>
            <a:endParaRPr lang="en-US" sz="2333" spc="-53" dirty="0">
              <a:solidFill>
                <a:srgbClr val="261E6A"/>
              </a:solidFill>
              <a:latin typeface="Calibri (MS)"/>
              <a:cs typeface="Calibri (MS)"/>
            </a:endParaRPr>
          </a:p>
          <a:p>
            <a:pPr marL="241312" lvl="1" indent="-120656">
              <a:buFont typeface="Arial"/>
              <a:buChar char="•"/>
            </a:pPr>
            <a:r>
              <a:rPr lang="en-US" sz="2333" spc="-53" dirty="0" err="1">
                <a:solidFill>
                  <a:srgbClr val="002060"/>
                </a:solidFill>
                <a:latin typeface="Calibri (MS) Bold"/>
              </a:rPr>
              <a:t>Kto</a:t>
            </a:r>
            <a:r>
              <a:rPr lang="en-US" sz="2333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 Bold"/>
              </a:rPr>
              <a:t>poskytuje</a:t>
            </a:r>
            <a:r>
              <a:rPr lang="en-US" sz="2333" spc="-53" dirty="0">
                <a:solidFill>
                  <a:srgbClr val="002060"/>
                </a:solidFill>
                <a:latin typeface="Calibri (MS) Bold"/>
              </a:rPr>
              <a:t>: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riaditeľ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školy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/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školského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zariadenia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prostredníctvom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príspevku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zabezpečí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pedagogického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asistenta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alebo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sociálneho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pedagóga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.</a:t>
            </a:r>
            <a:endParaRPr lang="en-US" sz="2333" spc="-53" dirty="0">
              <a:solidFill>
                <a:srgbClr val="261E6A"/>
              </a:solidFill>
              <a:latin typeface="Calibri (MS)"/>
              <a:cs typeface="Calibri (MS)"/>
            </a:endParaRPr>
          </a:p>
        </p:txBody>
      </p:sp>
    </p:spTree>
    <p:extLst>
      <p:ext uri="{BB962C8B-B14F-4D97-AF65-F5344CB8AC3E}">
        <p14:creationId xmlns:p14="http://schemas.microsoft.com/office/powerpoint/2010/main" val="17959435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30BA3B-649A-6C81-177A-021AF91E8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56A4506-144C-3A69-C537-DCB2F78653D9}"/>
              </a:ext>
            </a:extLst>
          </p:cNvPr>
          <p:cNvGrpSpPr/>
          <p:nvPr/>
        </p:nvGrpSpPr>
        <p:grpSpPr>
          <a:xfrm>
            <a:off x="2706485" y="677049"/>
            <a:ext cx="6749218" cy="327243"/>
            <a:chOff x="0" y="0"/>
            <a:chExt cx="13498436" cy="65448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A23AB11-700C-53B0-B1B0-63B5D2D1AECB}"/>
                </a:ext>
              </a:extLst>
            </p:cNvPr>
            <p:cNvSpPr/>
            <p:nvPr/>
          </p:nvSpPr>
          <p:spPr>
            <a:xfrm>
              <a:off x="0" y="0"/>
              <a:ext cx="13498449" cy="654431"/>
            </a:xfrm>
            <a:custGeom>
              <a:avLst/>
              <a:gdLst/>
              <a:ahLst/>
              <a:cxnLst/>
              <a:rect l="l" t="t" r="r" b="b"/>
              <a:pathLst>
                <a:path w="13498449" h="654431">
                  <a:moveTo>
                    <a:pt x="0" y="0"/>
                  </a:moveTo>
                  <a:lnTo>
                    <a:pt x="13498449" y="0"/>
                  </a:lnTo>
                  <a:lnTo>
                    <a:pt x="13498449" y="654431"/>
                  </a:lnTo>
                  <a:lnTo>
                    <a:pt x="0" y="654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B0F1E9E1-B543-2430-74F9-BFF75F205AC6}"/>
              </a:ext>
            </a:extLst>
          </p:cNvPr>
          <p:cNvSpPr txBox="1"/>
          <p:nvPr/>
        </p:nvSpPr>
        <p:spPr>
          <a:xfrm>
            <a:off x="474565" y="523157"/>
            <a:ext cx="10516818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Calibri (MS) Bold"/>
              </a:rPr>
              <a:t>ZABEZPEČENIE VZDELÁVANIA SA VO VYUČOVACOM PREDMETE </a:t>
            </a:r>
            <a:endParaRPr lang="en-US" sz="3000" b="1" dirty="0">
              <a:solidFill>
                <a:srgbClr val="002060"/>
              </a:solidFill>
              <a:latin typeface="Calibri (MS) Bold"/>
              <a:cs typeface="Calibri (MS) Bold"/>
            </a:endParaRPr>
          </a:p>
          <a:p>
            <a:pPr algn="ctr"/>
            <a:r>
              <a:rPr lang="en-US" sz="3000" b="1" dirty="0">
                <a:solidFill>
                  <a:srgbClr val="002060"/>
                </a:solidFill>
                <a:latin typeface="Calibri (MS) Bold"/>
              </a:rPr>
              <a:t>ALEBO VO VZDELÁVACEJ OBLASTI VO VYŠŠOM ROČNÍKU </a:t>
            </a:r>
            <a:endParaRPr lang="en-US" sz="3000" b="1" dirty="0">
              <a:solidFill>
                <a:srgbClr val="002060"/>
              </a:solidFill>
              <a:latin typeface="Calibri (MS) Bold"/>
              <a:cs typeface="Calibri (MS) Bold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F5A1710F-282D-8FA0-F946-EAB5B89C34AC}"/>
              </a:ext>
            </a:extLst>
          </p:cNvPr>
          <p:cNvSpPr txBox="1"/>
          <p:nvPr/>
        </p:nvSpPr>
        <p:spPr>
          <a:xfrm>
            <a:off x="551621" y="1833063"/>
            <a:ext cx="11088483" cy="39490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O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čom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je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podporné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opatrenie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? </a:t>
            </a:r>
            <a:endParaRPr lang="en-US" sz="2333" b="1" spc="-53" dirty="0">
              <a:solidFill>
                <a:srgbClr val="002060"/>
              </a:solidFill>
              <a:latin typeface="Calibri (MS) Bold"/>
              <a:cs typeface="Calibri (MS) Bold"/>
            </a:endParaRPr>
          </a:p>
          <a:p>
            <a:pPr marL="287881" lvl="1" indent="-143941">
              <a:buFont typeface="Arial"/>
              <a:buChar char="•"/>
            </a:pP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Prioritou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opatrenia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je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poskytnúť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podporu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žiakovi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ktorý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prekračuje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stanovený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vzdelávací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štandard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v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určitom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vyučovacom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predmete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vzdelávacej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oblasti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alebo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odbore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štúdia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. </a:t>
            </a:r>
            <a:endParaRPr lang="en-US" sz="2333" b="1" spc="-52" dirty="0">
              <a:solidFill>
                <a:srgbClr val="261E6A"/>
              </a:solidFill>
              <a:latin typeface="Calibri (MS)"/>
              <a:cs typeface="Calibri (MS)"/>
            </a:endParaRPr>
          </a:p>
          <a:p>
            <a:pPr algn="l"/>
            <a:endParaRPr lang="en-US" sz="2333" spc="-52" dirty="0">
              <a:solidFill>
                <a:srgbClr val="261E6A"/>
              </a:solidFill>
              <a:latin typeface="Calibri (MS)"/>
              <a:cs typeface="Calibri (MS)"/>
            </a:endParaRPr>
          </a:p>
          <a:p>
            <a:pPr marL="287881" lvl="1" indent="-143941">
              <a:buFont typeface="Arial"/>
              <a:buChar char="•"/>
            </a:pP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Škola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sa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usiluje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o to, aby mal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takýto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žiak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možnosť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navštevovať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predmet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vo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vyššom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ročníku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, a v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prípade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potreby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je mu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umožnené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preradenie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do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vyššieho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ročníka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alebo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stupňa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vzdelávania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.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Zahŕňa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to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aj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zaradenie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žiaka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do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vyššieho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ako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prvého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ročníka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pri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nástupe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do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školy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. </a:t>
            </a:r>
            <a:endParaRPr lang="en-US" sz="2333" spc="-52" dirty="0">
              <a:solidFill>
                <a:srgbClr val="261E6A"/>
              </a:solidFill>
              <a:latin typeface="Calibri (MS)"/>
              <a:cs typeface="Calibri (MS)"/>
            </a:endParaRPr>
          </a:p>
          <a:p>
            <a:pPr algn="l"/>
            <a:endParaRPr lang="en-US" sz="2333" spc="-52" dirty="0">
              <a:solidFill>
                <a:srgbClr val="261E6A"/>
              </a:solidFill>
              <a:latin typeface="Calibri (MS)"/>
              <a:cs typeface="Calibri (MS)"/>
            </a:endParaRPr>
          </a:p>
          <a:p>
            <a:pPr marL="287881" lvl="1" indent="-143941">
              <a:buFont typeface="Arial"/>
              <a:buChar char="•"/>
            </a:pP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Žiak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má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taktiež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možnosť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absolvovať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viaceré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ročníky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počas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jedného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školského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roka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a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skrátiť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si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čas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vzdelávania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.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Žiakovi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má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byť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zabezpečený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taký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prístup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ktorý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mu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umožní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realizovať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rozvinúť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potenciál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tým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obohatiť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jeho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intelekt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aj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celú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osobnosť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. </a:t>
            </a:r>
            <a:endParaRPr lang="en-US" sz="2333" spc="-53" dirty="0">
              <a:solidFill>
                <a:srgbClr val="261E6A"/>
              </a:solidFill>
              <a:latin typeface="Calibri (MS)"/>
              <a:cs typeface="Calibri (MS)"/>
            </a:endParaRPr>
          </a:p>
        </p:txBody>
      </p:sp>
    </p:spTree>
    <p:extLst>
      <p:ext uri="{BB962C8B-B14F-4D97-AF65-F5344CB8AC3E}">
        <p14:creationId xmlns:p14="http://schemas.microsoft.com/office/powerpoint/2010/main" val="11949029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06485" y="677049"/>
            <a:ext cx="6749218" cy="327243"/>
            <a:chOff x="0" y="0"/>
            <a:chExt cx="13498436" cy="654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498449" cy="654431"/>
            </a:xfrm>
            <a:custGeom>
              <a:avLst/>
              <a:gdLst/>
              <a:ahLst/>
              <a:cxnLst/>
              <a:rect l="l" t="t" r="r" b="b"/>
              <a:pathLst>
                <a:path w="13498449" h="654431">
                  <a:moveTo>
                    <a:pt x="0" y="0"/>
                  </a:moveTo>
                  <a:lnTo>
                    <a:pt x="13498449" y="0"/>
                  </a:lnTo>
                  <a:lnTo>
                    <a:pt x="13498449" y="654431"/>
                  </a:lnTo>
                  <a:lnTo>
                    <a:pt x="0" y="654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591060" y="677049"/>
            <a:ext cx="10516818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Calibri (MS) Bold"/>
              </a:rPr>
              <a:t>ZABEZPEČENIE VZDELÁVANIA SA VO VYUČOVACOM PREDMETE </a:t>
            </a:r>
            <a:endParaRPr lang="en-US" sz="3000" b="1" dirty="0">
              <a:solidFill>
                <a:srgbClr val="002060"/>
              </a:solidFill>
              <a:latin typeface="Calibri (MS) Bold"/>
              <a:cs typeface="Calibri (MS) Bold"/>
            </a:endParaRPr>
          </a:p>
          <a:p>
            <a:pPr algn="ctr"/>
            <a:r>
              <a:rPr lang="en-US" sz="3000" b="1" dirty="0">
                <a:solidFill>
                  <a:srgbClr val="002060"/>
                </a:solidFill>
                <a:latin typeface="Calibri (MS) Bold"/>
              </a:rPr>
              <a:t>ALEBO VO VZDELÁVACEJ OBLASTI VO VYŠŠOM ROČNÍKU </a:t>
            </a:r>
            <a:endParaRPr lang="en-US" sz="3000" b="1" dirty="0">
              <a:solidFill>
                <a:srgbClr val="002060"/>
              </a:solidFill>
              <a:latin typeface="Calibri (MS) Bold"/>
              <a:cs typeface="Calibri (MS)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16469" y="2053764"/>
            <a:ext cx="11242871" cy="1077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Pre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koho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je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podporné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opatrenie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určené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?</a:t>
            </a:r>
            <a:endParaRPr lang="en-US" sz="2333" b="1" spc="-53" dirty="0">
              <a:solidFill>
                <a:srgbClr val="002060"/>
              </a:solidFill>
              <a:latin typeface="Calibri (MS) Bold"/>
              <a:cs typeface="Calibri (MS) Bold"/>
            </a:endParaRPr>
          </a:p>
          <a:p>
            <a:pPr marL="287881" lvl="1" indent="-143941">
              <a:buFont typeface="Arial"/>
              <a:buChar char="•"/>
            </a:pP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Žiaci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ktorí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spĺňajú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podmienku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mimoriadneho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nadania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pre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určitý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vyučovací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predmet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alebo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predmety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alebo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vzdelávaciu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oblasť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/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oblasti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. </a:t>
            </a:r>
            <a:endParaRPr lang="en-US" sz="2333" spc="-53" dirty="0">
              <a:solidFill>
                <a:srgbClr val="002060"/>
              </a:solidFill>
              <a:latin typeface="Calibri (MS)"/>
              <a:cs typeface="Calibri (MS)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16469" y="3531666"/>
            <a:ext cx="10875607" cy="1436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7881" lvl="1" indent="-143941">
              <a:buFont typeface="Arial"/>
              <a:buChar char="•"/>
            </a:pPr>
            <a:r>
              <a:rPr lang="en-US" sz="2333" spc="-53" dirty="0" err="1">
                <a:solidFill>
                  <a:srgbClr val="002060"/>
                </a:solidFill>
                <a:latin typeface="Calibri (MS) Bold"/>
              </a:rPr>
              <a:t>Kto</a:t>
            </a:r>
            <a:r>
              <a:rPr lang="en-US" sz="2333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 Bold"/>
              </a:rPr>
              <a:t>sa</a:t>
            </a:r>
            <a:r>
              <a:rPr lang="en-US" sz="2333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 Bold"/>
              </a:rPr>
              <a:t>vyjadruje</a:t>
            </a:r>
            <a:r>
              <a:rPr lang="en-US" sz="2333" spc="-53" dirty="0">
                <a:solidFill>
                  <a:srgbClr val="002060"/>
                </a:solidFill>
                <a:latin typeface="Calibri (MS) Bold"/>
              </a:rPr>
              <a:t>: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zariadenie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poradenstva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prevencie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.</a:t>
            </a:r>
            <a:endParaRPr lang="en-US" sz="2333" spc="-53" dirty="0">
              <a:solidFill>
                <a:srgbClr val="261E6A"/>
              </a:solidFill>
              <a:latin typeface="Calibri (MS)"/>
              <a:cs typeface="Calibri (MS)"/>
            </a:endParaRPr>
          </a:p>
          <a:p>
            <a:pPr marL="287881" lvl="1" indent="-143941">
              <a:buFont typeface="Arial"/>
              <a:buChar char="•"/>
            </a:pPr>
            <a:r>
              <a:rPr lang="en-US" sz="2333" spc="-53" dirty="0" err="1">
                <a:solidFill>
                  <a:srgbClr val="002060"/>
                </a:solidFill>
                <a:latin typeface="Calibri (MS) Bold"/>
              </a:rPr>
              <a:t>Kto</a:t>
            </a:r>
            <a:r>
              <a:rPr lang="en-US" sz="2333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 Bold"/>
              </a:rPr>
              <a:t>zabezpečuje</a:t>
            </a:r>
            <a:r>
              <a:rPr lang="en-US" sz="2333" spc="-53" dirty="0">
                <a:solidFill>
                  <a:srgbClr val="002060"/>
                </a:solidFill>
                <a:latin typeface="Calibri (MS) Bold"/>
              </a:rPr>
              <a:t>: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základná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škola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;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základná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škola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pre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žiakov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s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nadaním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;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stredná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škola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;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stredná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škola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pre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žiakov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s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nadaním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.</a:t>
            </a:r>
            <a:endParaRPr lang="en-US" sz="2333" spc="-53" dirty="0">
              <a:solidFill>
                <a:srgbClr val="261E6A"/>
              </a:solidFill>
              <a:latin typeface="Calibri (MS)"/>
              <a:cs typeface="Calibri (MS)"/>
            </a:endParaRPr>
          </a:p>
          <a:p>
            <a:pPr marL="287881" lvl="1" indent="-143941">
              <a:buFont typeface="Arial"/>
              <a:buChar char="•"/>
            </a:pPr>
            <a:r>
              <a:rPr lang="en-US" sz="2333" spc="-53" dirty="0" err="1">
                <a:solidFill>
                  <a:srgbClr val="002060"/>
                </a:solidFill>
                <a:latin typeface="Calibri (MS) Bold"/>
              </a:rPr>
              <a:t>Kto</a:t>
            </a:r>
            <a:r>
              <a:rPr lang="en-US" sz="2333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 Bold"/>
              </a:rPr>
              <a:t>poskytuje</a:t>
            </a:r>
            <a:r>
              <a:rPr lang="en-US" sz="2333" spc="-53" dirty="0">
                <a:solidFill>
                  <a:srgbClr val="002060"/>
                </a:solidFill>
                <a:latin typeface="Calibri (MS) Bold"/>
              </a:rPr>
              <a:t>: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učiteľ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.</a:t>
            </a:r>
            <a:endParaRPr lang="en-US" sz="2333" spc="-53" dirty="0">
              <a:solidFill>
                <a:srgbClr val="261E6A"/>
              </a:solidFill>
              <a:latin typeface="Calibri (MS)"/>
              <a:cs typeface="Calibri (MS)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BB55C-2BF1-B4F1-7693-EE986C3E3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A5F735A-EDC0-9D12-E49C-D97657464B80}"/>
              </a:ext>
            </a:extLst>
          </p:cNvPr>
          <p:cNvGrpSpPr/>
          <p:nvPr/>
        </p:nvGrpSpPr>
        <p:grpSpPr>
          <a:xfrm>
            <a:off x="2706485" y="677049"/>
            <a:ext cx="6749218" cy="327243"/>
            <a:chOff x="0" y="0"/>
            <a:chExt cx="13498436" cy="65448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9CF91A2-61E2-C2FB-F156-748AC82E27F3}"/>
                </a:ext>
              </a:extLst>
            </p:cNvPr>
            <p:cNvSpPr/>
            <p:nvPr/>
          </p:nvSpPr>
          <p:spPr>
            <a:xfrm>
              <a:off x="0" y="0"/>
              <a:ext cx="13498449" cy="654431"/>
            </a:xfrm>
            <a:custGeom>
              <a:avLst/>
              <a:gdLst/>
              <a:ahLst/>
              <a:cxnLst/>
              <a:rect l="l" t="t" r="r" b="b"/>
              <a:pathLst>
                <a:path w="13498449" h="654431">
                  <a:moveTo>
                    <a:pt x="0" y="0"/>
                  </a:moveTo>
                  <a:lnTo>
                    <a:pt x="13498449" y="0"/>
                  </a:lnTo>
                  <a:lnTo>
                    <a:pt x="13498449" y="654431"/>
                  </a:lnTo>
                  <a:lnTo>
                    <a:pt x="0" y="654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98A3738B-C787-CED3-5D7E-9E9E4DA6B920}"/>
              </a:ext>
            </a:extLst>
          </p:cNvPr>
          <p:cNvSpPr txBox="1"/>
          <p:nvPr/>
        </p:nvSpPr>
        <p:spPr>
          <a:xfrm>
            <a:off x="143892" y="372324"/>
            <a:ext cx="11854585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000" b="1" spc="-78" dirty="0">
                <a:solidFill>
                  <a:srgbClr val="002060"/>
                </a:solidFill>
                <a:latin typeface="Calibri (MS) Bold"/>
              </a:rPr>
              <a:t>ZABEZPEČENIE OSOBITNÝCH FORIEM KOMUNIKÁCIE DIEŤAŤA </a:t>
            </a:r>
            <a:endParaRPr lang="sk-SK" sz="3000" b="1" spc="-78" dirty="0">
              <a:solidFill>
                <a:srgbClr val="002060"/>
              </a:solidFill>
              <a:latin typeface="Calibri (MS) Bold"/>
            </a:endParaRPr>
          </a:p>
          <a:p>
            <a:pPr algn="ctr"/>
            <a:r>
              <a:rPr lang="en-US" sz="3000" b="1" spc="-78" dirty="0">
                <a:solidFill>
                  <a:srgbClr val="002060"/>
                </a:solidFill>
                <a:latin typeface="Calibri (MS) Bold"/>
              </a:rPr>
              <a:t>SO ZDRAVOTNÝM POSTIHNUTÍM </a:t>
            </a:r>
            <a:r>
              <a:rPr lang="en-US" sz="3000" b="1" spc="-79" dirty="0">
                <a:solidFill>
                  <a:srgbClr val="002060"/>
                </a:solidFill>
                <a:latin typeface="Calibri (MS) Bold"/>
              </a:rPr>
              <a:t>ALEBO ŽIAKA SO ZDRAVOTNÝM POSTIHNUTÍM SO ŠKOLOU ALEBO SO ŠKOLSKÝM ZARIADENÍM 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105A25E0-18DE-E163-84F5-57C8E4945B4E}"/>
              </a:ext>
            </a:extLst>
          </p:cNvPr>
          <p:cNvSpPr txBox="1"/>
          <p:nvPr/>
        </p:nvSpPr>
        <p:spPr>
          <a:xfrm>
            <a:off x="284355" y="2176805"/>
            <a:ext cx="11623291" cy="46671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O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čom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je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podporné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opatrenie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? </a:t>
            </a:r>
          </a:p>
          <a:p>
            <a:pPr marL="241312" lvl="1" indent="-120656">
              <a:buFont typeface="Arial"/>
              <a:buChar char="•"/>
            </a:pP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Zameriava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sa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na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identifikáciu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rečových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jazykových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komunikačných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bariér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u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detí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alebo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žiakov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so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zdravotným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postihnutím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, ich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komunikačných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možností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následne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na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zabezpečenie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vhodných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foriem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komunikácie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a/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alebo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poskytnutie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tlmočenia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z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posunkového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jazyka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a/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alebo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posunkovanej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slovenčiny</a:t>
            </a:r>
            <a:r>
              <a:rPr lang="sk-SK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do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hovoreného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jazyka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naopak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vo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výchove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vzdelávaní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detí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alebo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žiakov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pričom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sa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zohľadňujú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ich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individuálne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potreby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.</a:t>
            </a:r>
            <a:endParaRPr lang="en-US" sz="2333" spc="-53" dirty="0">
              <a:solidFill>
                <a:srgbClr val="261E6A"/>
              </a:solidFill>
              <a:latin typeface="Calibri (MS)"/>
              <a:cs typeface="Calibri (MS)"/>
            </a:endParaRPr>
          </a:p>
          <a:p>
            <a:pPr marL="241312" lvl="1" indent="-120656"/>
            <a:endParaRPr lang="en-US" sz="2333" spc="-53" dirty="0">
              <a:solidFill>
                <a:srgbClr val="261E6A"/>
              </a:solidFill>
              <a:latin typeface="Calibri (MS)"/>
            </a:endParaRPr>
          </a:p>
          <a:p>
            <a:pPr marL="241312" lvl="1" indent="-120656">
              <a:buFont typeface="Arial"/>
              <a:buChar char="•"/>
            </a:pP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Zameriava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sa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aj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na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zabezpečenie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toho, aby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dieťa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alebo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žiak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so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zdravotným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postihnutím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ktorý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konkrétnu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osobitnú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formu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komunikácie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ovláda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alebo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preferuje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ju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mohol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využívať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v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procese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výchovy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vzdelávania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na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prijímanie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porozumenie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informáciám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získavanie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vedomostí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osvojovanie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si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schopností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zručností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návykov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postojov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.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Aby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mohol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prostredníctvom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nej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vyjadrovať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aj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svoje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pocity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potreby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používať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ju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pri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komunikácii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s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okolím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v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škole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školskom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zariadení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.</a:t>
            </a:r>
            <a:endParaRPr lang="en-US" sz="2333" spc="-52" dirty="0">
              <a:solidFill>
                <a:srgbClr val="261E6A"/>
              </a:solidFill>
              <a:latin typeface="Calibri (MS)"/>
              <a:cs typeface="Calibri (MS)"/>
            </a:endParaRPr>
          </a:p>
        </p:txBody>
      </p:sp>
    </p:spTree>
    <p:extLst>
      <p:ext uri="{BB962C8B-B14F-4D97-AF65-F5344CB8AC3E}">
        <p14:creationId xmlns:p14="http://schemas.microsoft.com/office/powerpoint/2010/main" val="25470593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06485" y="677049"/>
            <a:ext cx="6749218" cy="327243"/>
            <a:chOff x="0" y="0"/>
            <a:chExt cx="13498436" cy="654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498449" cy="654431"/>
            </a:xfrm>
            <a:custGeom>
              <a:avLst/>
              <a:gdLst/>
              <a:ahLst/>
              <a:cxnLst/>
              <a:rect l="l" t="t" r="r" b="b"/>
              <a:pathLst>
                <a:path w="13498449" h="654431">
                  <a:moveTo>
                    <a:pt x="0" y="0"/>
                  </a:moveTo>
                  <a:lnTo>
                    <a:pt x="13498449" y="0"/>
                  </a:lnTo>
                  <a:lnTo>
                    <a:pt x="13498449" y="654431"/>
                  </a:lnTo>
                  <a:lnTo>
                    <a:pt x="0" y="654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66478" y="1982589"/>
            <a:ext cx="11120129" cy="17950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O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čom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je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podporné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opatrenie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? </a:t>
            </a:r>
          </a:p>
          <a:p>
            <a:pPr marL="240889" lvl="1" indent="-120233">
              <a:buFont typeface="Arial"/>
              <a:buChar char="•"/>
            </a:pP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K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osobitným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formám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komunikácie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zaraďujeme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vybrané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špecifické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formy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komunikácie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ktoré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sú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odlišné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v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porovnaní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s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bežne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používanými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formami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 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komunikácie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vo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výchove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vzdelávaní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najmä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posunkový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jazyk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Braillovo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písmo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posunkovú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komunikáciu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prstové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znaky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augmentatívnu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alternatívnu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komunikáciu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a pod.</a:t>
            </a:r>
            <a:endParaRPr lang="en-US" sz="2333" spc="-52" dirty="0">
              <a:solidFill>
                <a:srgbClr val="261E6A"/>
              </a:solidFill>
              <a:latin typeface="Calibri (MS)"/>
              <a:cs typeface="Calibri (MS)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7549D37D-CE59-CFE8-F717-670C005BAB61}"/>
              </a:ext>
            </a:extLst>
          </p:cNvPr>
          <p:cNvSpPr txBox="1"/>
          <p:nvPr/>
        </p:nvSpPr>
        <p:spPr>
          <a:xfrm>
            <a:off x="143892" y="372324"/>
            <a:ext cx="11854585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000" b="1" spc="-78" dirty="0">
                <a:solidFill>
                  <a:srgbClr val="002060"/>
                </a:solidFill>
                <a:latin typeface="Calibri (MS) Bold"/>
              </a:rPr>
              <a:t>ZABEZPEČENIE OSOBITNÝCH FORIEM KOMUNIKÁCIE DIEŤAŤA </a:t>
            </a:r>
            <a:endParaRPr lang="sk-SK" sz="3000" b="1" spc="-78" dirty="0">
              <a:solidFill>
                <a:srgbClr val="002060"/>
              </a:solidFill>
              <a:latin typeface="Calibri (MS) Bold"/>
            </a:endParaRPr>
          </a:p>
          <a:p>
            <a:pPr algn="ctr"/>
            <a:r>
              <a:rPr lang="en-US" sz="3000" b="1" spc="-78" dirty="0">
                <a:solidFill>
                  <a:srgbClr val="002060"/>
                </a:solidFill>
                <a:latin typeface="Calibri (MS) Bold"/>
              </a:rPr>
              <a:t>SO ZDRAVOTNÝM POSTIHNUTÍM </a:t>
            </a:r>
            <a:r>
              <a:rPr lang="en-US" sz="3000" b="1" spc="-79" dirty="0">
                <a:solidFill>
                  <a:srgbClr val="002060"/>
                </a:solidFill>
                <a:latin typeface="Calibri (MS) Bold"/>
              </a:rPr>
              <a:t>ALEBO ŽIAKA SO ZDRAVOTNÝM POSTIHNUTÍM SO ŠKOLOU ALEBO SO ŠKOLSKÝM ZARIADENÍM 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D4795EFA-099B-DF34-A7D3-601E8FD66707}"/>
              </a:ext>
            </a:extLst>
          </p:cNvPr>
          <p:cNvSpPr txBox="1"/>
          <p:nvPr/>
        </p:nvSpPr>
        <p:spPr>
          <a:xfrm>
            <a:off x="444855" y="3966823"/>
            <a:ext cx="10797912" cy="2605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Pre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koho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je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podporné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opatrenie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určené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?</a:t>
            </a:r>
            <a:endParaRPr lang="en-US" sz="2333" b="1" spc="-53" dirty="0">
              <a:solidFill>
                <a:srgbClr val="002060"/>
              </a:solidFill>
              <a:latin typeface="Calibri (MS) Bold"/>
              <a:cs typeface="Calibri (MS) Bold"/>
            </a:endParaRPr>
          </a:p>
          <a:p>
            <a:pPr marL="241312" lvl="1" indent="-120656">
              <a:buFont typeface="Arial"/>
              <a:buChar char="•"/>
            </a:pP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Deti a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žiaci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so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zdravotným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postihnutím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ktorí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pri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komunikácii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so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školou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/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školským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zariadením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v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procese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výchovy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vzdelávania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čelia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rečovej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jazykovej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komunikačnej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a/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alebo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informačnej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bariére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z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dôvodu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zdravotného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postihnutia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napríklad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nehovoriace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deti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žiaci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; </a:t>
            </a:r>
            <a:endParaRPr lang="en-US" sz="2333" spc="-53" dirty="0">
              <a:solidFill>
                <a:srgbClr val="002060"/>
              </a:solidFill>
              <a:latin typeface="Calibri (MS)"/>
              <a:cs typeface="Calibri (MS)"/>
            </a:endParaRPr>
          </a:p>
          <a:p>
            <a:pPr marL="241312" lvl="1" indent="-120656">
              <a:buFont typeface="Arial"/>
              <a:buChar char="•"/>
            </a:pP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deti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žiaci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ktorých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reč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je pre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okolie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nezrozumiteľná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;</a:t>
            </a:r>
            <a:endParaRPr lang="en-US" sz="2333" spc="-53" dirty="0">
              <a:solidFill>
                <a:srgbClr val="002060"/>
              </a:solidFill>
              <a:latin typeface="Calibri (MS)"/>
              <a:cs typeface="Calibri (MS)"/>
            </a:endParaRPr>
          </a:p>
          <a:p>
            <a:pPr marL="241312" lvl="1" indent="-120656">
              <a:buFont typeface="Arial"/>
              <a:buChar char="•"/>
            </a:pP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deti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žiaci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s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ťažkým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zrakovým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postihnutím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ktoré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im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neumožňuje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používať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písomnú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formu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jazyka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tak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ako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je to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bežne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zaužívané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.</a:t>
            </a:r>
            <a:endParaRPr lang="en-US" sz="2333" spc="-53" dirty="0">
              <a:solidFill>
                <a:srgbClr val="002060"/>
              </a:solidFill>
              <a:latin typeface="Calibri (MS)"/>
              <a:cs typeface="Calibri (MS)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>
            <a:extLst>
              <a:ext uri="{FF2B5EF4-FFF2-40B4-BE49-F238E27FC236}">
                <a16:creationId xmlns:a16="http://schemas.microsoft.com/office/drawing/2014/main" id="{D451BAFC-1D8F-1DED-0492-58E82C0D81BC}"/>
              </a:ext>
            </a:extLst>
          </p:cNvPr>
          <p:cNvSpPr/>
          <p:nvPr/>
        </p:nvSpPr>
        <p:spPr>
          <a:xfrm>
            <a:off x="0" y="-83900"/>
            <a:ext cx="2138289" cy="6941900"/>
          </a:xfrm>
          <a:custGeom>
            <a:avLst/>
            <a:gdLst/>
            <a:ahLst/>
            <a:cxnLst/>
            <a:rect l="l" t="t" r="r" b="b"/>
            <a:pathLst>
              <a:path w="4276691" h="10412850">
                <a:moveTo>
                  <a:pt x="0" y="0"/>
                </a:moveTo>
                <a:lnTo>
                  <a:pt x="4276690" y="0"/>
                </a:lnTo>
                <a:lnTo>
                  <a:pt x="4276690" y="10412850"/>
                </a:lnTo>
                <a:lnTo>
                  <a:pt x="0" y="104128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sz="1200"/>
          </a:p>
        </p:txBody>
      </p:sp>
      <p:sp>
        <p:nvSpPr>
          <p:cNvPr id="3" name="Freeform 3"/>
          <p:cNvSpPr/>
          <p:nvPr/>
        </p:nvSpPr>
        <p:spPr>
          <a:xfrm>
            <a:off x="294968" y="4447421"/>
            <a:ext cx="1593600" cy="1632000"/>
          </a:xfrm>
          <a:custGeom>
            <a:avLst/>
            <a:gdLst/>
            <a:ahLst/>
            <a:cxnLst/>
            <a:rect l="l" t="t" r="r" b="b"/>
            <a:pathLst>
              <a:path w="3532760" h="3161820">
                <a:moveTo>
                  <a:pt x="0" y="0"/>
                </a:moveTo>
                <a:lnTo>
                  <a:pt x="3532760" y="0"/>
                </a:lnTo>
                <a:lnTo>
                  <a:pt x="3532760" y="3161820"/>
                </a:lnTo>
                <a:lnTo>
                  <a:pt x="0" y="31618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sz="1200"/>
          </a:p>
        </p:txBody>
      </p:sp>
      <p:sp>
        <p:nvSpPr>
          <p:cNvPr id="4" name="TextBox 4"/>
          <p:cNvSpPr txBox="1"/>
          <p:nvPr/>
        </p:nvSpPr>
        <p:spPr>
          <a:xfrm>
            <a:off x="2544447" y="872004"/>
            <a:ext cx="10117071" cy="5201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00"/>
              </a:lnSpc>
            </a:pPr>
            <a:r>
              <a:rPr lang="en-US" sz="4000" b="1" dirty="0" err="1">
                <a:solidFill>
                  <a:srgbClr val="002060"/>
                </a:solidFill>
                <a:latin typeface="Calibri (MS) Bold"/>
              </a:rPr>
              <a:t>Katalóg</a:t>
            </a:r>
            <a:r>
              <a:rPr lang="en-US" sz="4000" b="1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sk-SK" sz="4000" b="1" dirty="0">
                <a:solidFill>
                  <a:srgbClr val="002060"/>
                </a:solidFill>
                <a:latin typeface="Calibri (MS) Bold"/>
              </a:rPr>
              <a:t>podporných opatrení </a:t>
            </a:r>
            <a:r>
              <a:rPr lang="en-US" sz="4000" b="1" dirty="0" err="1">
                <a:solidFill>
                  <a:srgbClr val="002060"/>
                </a:solidFill>
                <a:latin typeface="Calibri (MS) Bold"/>
              </a:rPr>
              <a:t>má</a:t>
            </a:r>
            <a:r>
              <a:rPr lang="en-US" sz="4000" b="1" dirty="0">
                <a:solidFill>
                  <a:srgbClr val="002060"/>
                </a:solidFill>
                <a:latin typeface="Calibri (MS) Bold"/>
              </a:rPr>
              <a:t> za </a:t>
            </a:r>
            <a:r>
              <a:rPr lang="en-US" sz="4000" b="1" dirty="0" err="1">
                <a:solidFill>
                  <a:srgbClr val="002060"/>
                </a:solidFill>
                <a:latin typeface="Calibri (MS) Bold"/>
              </a:rPr>
              <a:t>cieľ</a:t>
            </a:r>
            <a:r>
              <a:rPr lang="en-US" sz="4000" b="1" dirty="0">
                <a:solidFill>
                  <a:srgbClr val="002060"/>
                </a:solidFill>
                <a:latin typeface="Calibri (MS) Bold"/>
              </a:rPr>
              <a:t>:</a:t>
            </a:r>
            <a:endParaRPr lang="en-US" sz="4000" b="1" dirty="0">
              <a:solidFill>
                <a:srgbClr val="002060"/>
              </a:solidFill>
              <a:latin typeface="Calibri (MS) Bold"/>
              <a:cs typeface="Calibri (MS)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313945" y="1676439"/>
            <a:ext cx="9583087" cy="32208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31822" lvl="1" indent="-215911">
              <a:lnSpc>
                <a:spcPts val="2800"/>
              </a:lnSpc>
              <a:buFont typeface="Arial"/>
              <a:buChar char="•"/>
            </a:pP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zabezpečiť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, aby 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každé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dieťa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žiačka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žiak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dostávali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b="1" spc="-78" dirty="0" err="1">
                <a:solidFill>
                  <a:srgbClr val="002060"/>
                </a:solidFill>
                <a:latin typeface="Calibri (MS)"/>
              </a:rPr>
              <a:t>vhodnú</a:t>
            </a:r>
            <a:r>
              <a:rPr lang="en-US" sz="2333" b="1" spc="-78" dirty="0">
                <a:solidFill>
                  <a:srgbClr val="002060"/>
                </a:solidFill>
                <a:latin typeface="Calibri (MS)"/>
              </a:rPr>
              <a:t> </a:t>
            </a:r>
            <a:r>
              <a:rPr lang="en-US" sz="2333" b="1" spc="-78" dirty="0" err="1">
                <a:solidFill>
                  <a:srgbClr val="002060"/>
                </a:solidFill>
                <a:latin typeface="Calibri (MS)"/>
              </a:rPr>
              <a:t>cielenú</a:t>
            </a:r>
            <a:r>
              <a:rPr lang="en-US" sz="2333" b="1" spc="-78" dirty="0">
                <a:solidFill>
                  <a:srgbClr val="002060"/>
                </a:solidFill>
                <a:latin typeface="Calibri (MS)"/>
              </a:rPr>
              <a:t> </a:t>
            </a:r>
            <a:r>
              <a:rPr lang="en-US" sz="2333" b="1" spc="-78" dirty="0" err="1">
                <a:solidFill>
                  <a:srgbClr val="002060"/>
                </a:solidFill>
                <a:latin typeface="Calibri (MS)"/>
              </a:rPr>
              <a:t>podporu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cez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jednotlivé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podporné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opatrenia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 a aby 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tak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mohli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b="1" spc="-78" dirty="0" err="1">
                <a:solidFill>
                  <a:srgbClr val="002060"/>
                </a:solidFill>
                <a:latin typeface="Calibri (MS)"/>
              </a:rPr>
              <a:t>naplniť</a:t>
            </a:r>
            <a:r>
              <a:rPr lang="en-US" sz="2333" b="1" spc="-78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b="1" spc="-78" dirty="0" err="1">
                <a:solidFill>
                  <a:srgbClr val="002060"/>
                </a:solidFill>
                <a:latin typeface="Calibri (MS)"/>
              </a:rPr>
              <a:t>svoj</a:t>
            </a:r>
            <a:r>
              <a:rPr lang="en-US" sz="2333" b="1" spc="-78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b="1" spc="-78" dirty="0" err="1">
                <a:solidFill>
                  <a:srgbClr val="002060"/>
                </a:solidFill>
                <a:latin typeface="Calibri (MS)"/>
              </a:rPr>
              <a:t>vzdelávací</a:t>
            </a:r>
            <a:r>
              <a:rPr lang="en-US" sz="2333" b="1" spc="-78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b="1" spc="-78" dirty="0" err="1">
                <a:solidFill>
                  <a:srgbClr val="002060"/>
                </a:solidFill>
                <a:latin typeface="Calibri (MS)"/>
              </a:rPr>
              <a:t>potenciál</a:t>
            </a:r>
            <a:r>
              <a:rPr lang="en-US" sz="2333" b="1" spc="-78" dirty="0">
                <a:solidFill>
                  <a:srgbClr val="002060"/>
                </a:solidFill>
                <a:latin typeface="Calibri (MS)"/>
              </a:rPr>
              <a:t>;</a:t>
            </a:r>
            <a:endParaRPr lang="en-US" sz="2333" b="1" spc="-78" dirty="0">
              <a:solidFill>
                <a:srgbClr val="002060"/>
              </a:solidFill>
              <a:latin typeface="Calibri (MS)"/>
              <a:cs typeface="Calibri (MS)"/>
            </a:endParaRPr>
          </a:p>
          <a:p>
            <a:pPr>
              <a:lnSpc>
                <a:spcPts val="2800"/>
              </a:lnSpc>
            </a:pPr>
            <a:endParaRPr lang="en-US" sz="2333" spc="-78" dirty="0">
              <a:solidFill>
                <a:srgbClr val="002060"/>
              </a:solidFill>
              <a:latin typeface="Calibri (MS)"/>
            </a:endParaRPr>
          </a:p>
          <a:p>
            <a:pPr marL="431822" lvl="1" indent="-215911">
              <a:lnSpc>
                <a:spcPts val="2800"/>
              </a:lnSpc>
              <a:buFont typeface="Arial"/>
              <a:buChar char="•"/>
            </a:pPr>
            <a:r>
              <a:rPr lang="en-US" sz="2333" b="1" spc="-78" dirty="0" err="1">
                <a:solidFill>
                  <a:srgbClr val="002060"/>
                </a:solidFill>
                <a:latin typeface="Calibri (MS)"/>
              </a:rPr>
              <a:t>identifikovať</a:t>
            </a:r>
            <a:r>
              <a:rPr lang="en-US" sz="2333" b="1" spc="-78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b="1" spc="-78" dirty="0" err="1">
                <a:solidFill>
                  <a:srgbClr val="002060"/>
                </a:solidFill>
                <a:latin typeface="Calibri (MS)"/>
              </a:rPr>
              <a:t>prekážky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pri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učení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sa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 a v 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prístupe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 k 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výchove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 a 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vzdelávaniu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nie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len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na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strane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dieťaťa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 a 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žiaka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 (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príp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. 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rodinného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prostredia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 a pod.), ale 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aj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faktory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na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strane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školy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 (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napríklad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existencia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fyzických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bariér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 v 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budove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školy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);</a:t>
            </a:r>
            <a:endParaRPr lang="en-US" sz="2333" spc="-78" dirty="0">
              <a:solidFill>
                <a:srgbClr val="002060"/>
              </a:solidFill>
              <a:latin typeface="Calibri (MS)"/>
              <a:cs typeface="Calibri (MS)"/>
            </a:endParaRPr>
          </a:p>
          <a:p>
            <a:pPr>
              <a:lnSpc>
                <a:spcPts val="2800"/>
              </a:lnSpc>
            </a:pPr>
            <a:endParaRPr lang="en-US" sz="2333" spc="-78" dirty="0">
              <a:solidFill>
                <a:srgbClr val="002060"/>
              </a:solidFill>
              <a:latin typeface="Calibri (MS)"/>
            </a:endParaRPr>
          </a:p>
          <a:p>
            <a:pPr marL="431822" lvl="1" indent="-215911">
              <a:lnSpc>
                <a:spcPts val="2800"/>
              </a:lnSpc>
              <a:buFont typeface="Arial"/>
              <a:buChar char="•"/>
            </a:pP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identifikovať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nie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len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dlhodobé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alebo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trvalé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</a:rPr>
              <a:t>prekážky</a:t>
            </a:r>
            <a:r>
              <a:rPr lang="en-US" sz="2333" spc="-78" dirty="0">
                <a:solidFill>
                  <a:srgbClr val="002060"/>
                </a:solidFill>
                <a:latin typeface="Calibri (MS)"/>
              </a:rPr>
              <a:t>, ale </a:t>
            </a:r>
            <a:r>
              <a:rPr lang="en-US" sz="2333" b="1" spc="-78" dirty="0" err="1">
                <a:solidFill>
                  <a:srgbClr val="002060"/>
                </a:solidFill>
                <a:latin typeface="Calibri (MS)"/>
              </a:rPr>
              <a:t>aj</a:t>
            </a:r>
            <a:r>
              <a:rPr lang="en-US" sz="2333" b="1" spc="-78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b="1" spc="-78" dirty="0" err="1">
                <a:solidFill>
                  <a:srgbClr val="002060"/>
                </a:solidFill>
                <a:latin typeface="Calibri (MS)"/>
              </a:rPr>
              <a:t>prekážky</a:t>
            </a:r>
            <a:r>
              <a:rPr lang="en-US" sz="2333" b="1" spc="-78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b="1" spc="-78" dirty="0" err="1">
                <a:solidFill>
                  <a:srgbClr val="002060"/>
                </a:solidFill>
                <a:latin typeface="Calibri (MS)"/>
              </a:rPr>
              <a:t>dočasného</a:t>
            </a:r>
            <a:r>
              <a:rPr lang="en-US" sz="2333" b="1" spc="-78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b="1" spc="-78" dirty="0" err="1">
                <a:solidFill>
                  <a:srgbClr val="002060"/>
                </a:solidFill>
                <a:latin typeface="Calibri (MS)"/>
              </a:rPr>
              <a:t>charakteru</a:t>
            </a:r>
            <a:r>
              <a:rPr lang="sk-SK" sz="2333" b="1" spc="-78" dirty="0">
                <a:solidFill>
                  <a:srgbClr val="002060"/>
                </a:solidFill>
                <a:latin typeface="Calibri (MS)"/>
              </a:rPr>
              <a:t>.</a:t>
            </a:r>
            <a:endParaRPr lang="en-US" sz="2333" b="1" spc="-78" dirty="0">
              <a:solidFill>
                <a:srgbClr val="002060"/>
              </a:solidFill>
              <a:latin typeface="Calibri (MS)"/>
              <a:cs typeface="Calibri (MS)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C09ABD-FAAE-BC3A-BA63-82C344248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80D3A8F-BA6D-7B35-1999-780C5ED5509B}"/>
              </a:ext>
            </a:extLst>
          </p:cNvPr>
          <p:cNvGrpSpPr/>
          <p:nvPr/>
        </p:nvGrpSpPr>
        <p:grpSpPr>
          <a:xfrm>
            <a:off x="2706485" y="677049"/>
            <a:ext cx="6749218" cy="327243"/>
            <a:chOff x="0" y="0"/>
            <a:chExt cx="13498436" cy="65448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6AF5E7A-A774-8CCB-CF9F-4650057EEF66}"/>
                </a:ext>
              </a:extLst>
            </p:cNvPr>
            <p:cNvSpPr/>
            <p:nvPr/>
          </p:nvSpPr>
          <p:spPr>
            <a:xfrm>
              <a:off x="0" y="0"/>
              <a:ext cx="13498449" cy="654431"/>
            </a:xfrm>
            <a:custGeom>
              <a:avLst/>
              <a:gdLst/>
              <a:ahLst/>
              <a:cxnLst/>
              <a:rect l="l" t="t" r="r" b="b"/>
              <a:pathLst>
                <a:path w="13498449" h="654431">
                  <a:moveTo>
                    <a:pt x="0" y="0"/>
                  </a:moveTo>
                  <a:lnTo>
                    <a:pt x="13498449" y="0"/>
                  </a:lnTo>
                  <a:lnTo>
                    <a:pt x="13498449" y="654431"/>
                  </a:lnTo>
                  <a:lnTo>
                    <a:pt x="0" y="654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F22FAC4D-3CC6-6036-1534-1F81B9728AFF}"/>
              </a:ext>
            </a:extLst>
          </p:cNvPr>
          <p:cNvSpPr txBox="1"/>
          <p:nvPr/>
        </p:nvSpPr>
        <p:spPr>
          <a:xfrm>
            <a:off x="34952" y="597467"/>
            <a:ext cx="11781575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000" b="1" spc="-78" dirty="0">
                <a:solidFill>
                  <a:srgbClr val="002060"/>
                </a:solidFill>
                <a:latin typeface="Calibri (MS) Bold"/>
              </a:rPr>
              <a:t>ZABEZPEČENIE OSOBITNÝCH FORIEM KOMUNIKÁCIE DIEŤAŤA </a:t>
            </a:r>
            <a:endParaRPr lang="sk-SK" sz="3000" b="1" spc="-78" dirty="0">
              <a:solidFill>
                <a:srgbClr val="002060"/>
              </a:solidFill>
              <a:latin typeface="Calibri (MS) Bold"/>
              <a:cs typeface="Calibri (MS) Bold"/>
            </a:endParaRPr>
          </a:p>
          <a:p>
            <a:pPr algn="ctr"/>
            <a:r>
              <a:rPr lang="en-US" sz="3000" b="1" spc="-78" dirty="0">
                <a:solidFill>
                  <a:srgbClr val="002060"/>
                </a:solidFill>
                <a:latin typeface="Calibri (MS) Bold"/>
              </a:rPr>
              <a:t>SO ZDRAVOTNÝM POSTIHNUTÍM </a:t>
            </a:r>
            <a:r>
              <a:rPr lang="en-US" sz="3000" b="1" spc="-79" dirty="0">
                <a:solidFill>
                  <a:srgbClr val="002060"/>
                </a:solidFill>
                <a:latin typeface="Calibri (MS) Bold"/>
              </a:rPr>
              <a:t>ALEBO ŽIAKA SO ZDRAVOTNÝM POSTIHNUTÍM SO ŠKOLOU ALEBO SO ŠKOLSKÝM ZARIADENÍM </a:t>
            </a:r>
            <a:endParaRPr lang="en-US" sz="3000" b="1" spc="-79" dirty="0">
              <a:solidFill>
                <a:srgbClr val="002060"/>
              </a:solidFill>
              <a:latin typeface="Calibri (MS) Bold"/>
              <a:cs typeface="Calibri (MS) Bold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81449A98-0976-61E8-56AF-0EB0F7BAF557}"/>
              </a:ext>
            </a:extLst>
          </p:cNvPr>
          <p:cNvSpPr txBox="1"/>
          <p:nvPr/>
        </p:nvSpPr>
        <p:spPr>
          <a:xfrm>
            <a:off x="951093" y="2255267"/>
            <a:ext cx="8504616" cy="1436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41312" lvl="1" indent="-120656">
              <a:buFont typeface="Arial"/>
              <a:buChar char="•"/>
            </a:pPr>
            <a:r>
              <a:rPr lang="en-US" sz="2333" spc="-53" dirty="0" err="1">
                <a:solidFill>
                  <a:srgbClr val="002060"/>
                </a:solidFill>
                <a:latin typeface="Calibri (MS) Bold"/>
              </a:rPr>
              <a:t>Kto</a:t>
            </a:r>
            <a:r>
              <a:rPr lang="en-US" sz="2333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 Bold"/>
              </a:rPr>
              <a:t>sa</a:t>
            </a:r>
            <a:r>
              <a:rPr lang="en-US" sz="2333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 Bold"/>
              </a:rPr>
              <a:t>vyjadruje</a:t>
            </a:r>
            <a:r>
              <a:rPr lang="en-US" sz="2333" spc="-53" dirty="0">
                <a:solidFill>
                  <a:srgbClr val="002060"/>
                </a:solidFill>
                <a:latin typeface="Calibri (MS) Bold"/>
              </a:rPr>
              <a:t>: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zariadenie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poradenstva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prevencie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.</a:t>
            </a:r>
            <a:endParaRPr lang="en-US" sz="2333" spc="-53" dirty="0">
              <a:solidFill>
                <a:srgbClr val="002060"/>
              </a:solidFill>
              <a:latin typeface="Calibri (MS)"/>
              <a:cs typeface="Calibri (MS)"/>
            </a:endParaRPr>
          </a:p>
          <a:p>
            <a:pPr marL="241312" lvl="1" indent="-120656">
              <a:buFont typeface="Arial"/>
              <a:buChar char="•"/>
            </a:pPr>
            <a:r>
              <a:rPr lang="en-US" sz="2333" spc="-53" dirty="0" err="1">
                <a:solidFill>
                  <a:srgbClr val="002060"/>
                </a:solidFill>
                <a:latin typeface="Calibri (MS) Bold"/>
              </a:rPr>
              <a:t>Kto</a:t>
            </a:r>
            <a:r>
              <a:rPr lang="en-US" sz="2333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 Bold"/>
              </a:rPr>
              <a:t>zabezpečuje</a:t>
            </a:r>
            <a:r>
              <a:rPr lang="en-US" sz="2333" spc="-53" dirty="0">
                <a:solidFill>
                  <a:srgbClr val="002060"/>
                </a:solidFill>
                <a:latin typeface="Calibri (MS) Bold"/>
              </a:rPr>
              <a:t>: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škola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školské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zariadenie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.</a:t>
            </a:r>
            <a:endParaRPr lang="en-US" sz="2333" spc="-53" dirty="0">
              <a:solidFill>
                <a:srgbClr val="002060"/>
              </a:solidFill>
              <a:latin typeface="Calibri (MS)"/>
              <a:cs typeface="Calibri (MS)"/>
            </a:endParaRPr>
          </a:p>
          <a:p>
            <a:pPr marL="241312" lvl="1" indent="-120656">
              <a:buFont typeface="Arial"/>
              <a:buChar char="•"/>
            </a:pPr>
            <a:r>
              <a:rPr lang="en-US" sz="2333" spc="-53" dirty="0" err="1">
                <a:solidFill>
                  <a:srgbClr val="002060"/>
                </a:solidFill>
                <a:latin typeface="Calibri (MS) Bold"/>
              </a:rPr>
              <a:t>Kto</a:t>
            </a:r>
            <a:r>
              <a:rPr lang="en-US" sz="2333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 Bold"/>
              </a:rPr>
              <a:t>zabezpečuje</a:t>
            </a:r>
            <a:r>
              <a:rPr lang="en-US" sz="2333" spc="-53" dirty="0">
                <a:solidFill>
                  <a:srgbClr val="002060"/>
                </a:solidFill>
                <a:latin typeface="Calibri (MS) Bold"/>
              </a:rPr>
              <a:t>: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pedagogický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zamestnanec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odborný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zamestnanec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školy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alebo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školského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zariadenia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tlmočník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posunkového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jazyka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. </a:t>
            </a:r>
            <a:endParaRPr lang="en-US" sz="2333" spc="-53" dirty="0">
              <a:solidFill>
                <a:srgbClr val="002060"/>
              </a:solidFill>
              <a:latin typeface="Calibri (MS)"/>
              <a:cs typeface="Calibri (MS)"/>
            </a:endParaRP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A71999CD-03D0-4983-61E3-4FAC74A0A8A7}"/>
              </a:ext>
            </a:extLst>
          </p:cNvPr>
          <p:cNvGrpSpPr/>
          <p:nvPr/>
        </p:nvGrpSpPr>
        <p:grpSpPr>
          <a:xfrm>
            <a:off x="8289380" y="3792608"/>
            <a:ext cx="1942187" cy="1942187"/>
            <a:chOff x="-3143848" y="60224"/>
            <a:chExt cx="3884373" cy="3884373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B34E5843-60D2-E584-3891-68620EADCCD9}"/>
                </a:ext>
              </a:extLst>
            </p:cNvPr>
            <p:cNvSpPr/>
            <p:nvPr/>
          </p:nvSpPr>
          <p:spPr>
            <a:xfrm>
              <a:off x="-3143848" y="60224"/>
              <a:ext cx="3884373" cy="3884373"/>
            </a:xfrm>
            <a:custGeom>
              <a:avLst/>
              <a:gdLst/>
              <a:ahLst/>
              <a:cxnLst/>
              <a:rect l="l" t="t" r="r" b="b"/>
              <a:pathLst>
                <a:path w="3884373" h="3884373">
                  <a:moveTo>
                    <a:pt x="0" y="0"/>
                  </a:moveTo>
                  <a:lnTo>
                    <a:pt x="3884373" y="0"/>
                  </a:lnTo>
                  <a:lnTo>
                    <a:pt x="3884373" y="3884373"/>
                  </a:lnTo>
                  <a:lnTo>
                    <a:pt x="0" y="3884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 sz="1200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C52321C8-6027-B34B-C4E5-B6BDD3DB7BA7}"/>
                </a:ext>
              </a:extLst>
            </p:cNvPr>
            <p:cNvSpPr txBox="1"/>
            <p:nvPr/>
          </p:nvSpPr>
          <p:spPr>
            <a:xfrm>
              <a:off x="-2709660" y="805140"/>
              <a:ext cx="3027381" cy="24365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03"/>
                </a:lnSpc>
              </a:pPr>
              <a:r>
                <a:rPr lang="en-US" sz="1585" dirty="0">
                  <a:solidFill>
                    <a:srgbClr val="FFFFFF"/>
                  </a:solidFill>
                  <a:latin typeface="Calibri (MS)"/>
                </a:rPr>
                <a:t>K </a:t>
              </a:r>
              <a:r>
                <a:rPr lang="en-US" sz="1585" dirty="0" err="1">
                  <a:solidFill>
                    <a:srgbClr val="FFFFFF"/>
                  </a:solidFill>
                  <a:latin typeface="Calibri (MS)"/>
                </a:rPr>
                <a:t>podpornému</a:t>
              </a:r>
              <a:r>
                <a:rPr lang="en-US" sz="1585" dirty="0">
                  <a:solidFill>
                    <a:srgbClr val="FFFFFF"/>
                  </a:solidFill>
                  <a:latin typeface="Calibri (MS)"/>
                </a:rPr>
                <a:t> </a:t>
              </a:r>
            </a:p>
            <a:p>
              <a:pPr algn="ctr">
                <a:lnSpc>
                  <a:spcPts val="1903"/>
                </a:lnSpc>
              </a:pPr>
              <a:r>
                <a:rPr lang="en-US" sz="1585" dirty="0" err="1">
                  <a:solidFill>
                    <a:srgbClr val="FFFFFF"/>
                  </a:solidFill>
                  <a:latin typeface="Calibri (MS)"/>
                </a:rPr>
                <a:t>opatreniu</a:t>
              </a:r>
              <a:endParaRPr lang="en-US" sz="1585" dirty="0">
                <a:solidFill>
                  <a:srgbClr val="FFFFFF"/>
                </a:solidFill>
                <a:latin typeface="Calibri (MS)"/>
              </a:endParaRPr>
            </a:p>
            <a:p>
              <a:pPr algn="ctr">
                <a:lnSpc>
                  <a:spcPts val="1903"/>
                </a:lnSpc>
              </a:pPr>
              <a:r>
                <a:rPr lang="en-US" sz="1585" dirty="0">
                  <a:solidFill>
                    <a:srgbClr val="FFFFFF"/>
                  </a:solidFill>
                  <a:latin typeface="Calibri (MS)"/>
                </a:rPr>
                <a:t> je </a:t>
              </a:r>
              <a:r>
                <a:rPr lang="en-US" sz="1585" dirty="0" err="1">
                  <a:solidFill>
                    <a:srgbClr val="FFFFFF"/>
                  </a:solidFill>
                  <a:latin typeface="Calibri (MS)"/>
                </a:rPr>
                <a:t>dostupný</a:t>
              </a:r>
              <a:r>
                <a:rPr lang="en-US" sz="1585" dirty="0">
                  <a:solidFill>
                    <a:srgbClr val="FFFFFF"/>
                  </a:solidFill>
                  <a:latin typeface="Calibri (MS)"/>
                </a:rPr>
                <a:t> </a:t>
              </a:r>
              <a:r>
                <a:rPr lang="en-US" sz="1585" dirty="0" err="1">
                  <a:solidFill>
                    <a:srgbClr val="FFFFFF"/>
                  </a:solidFill>
                  <a:latin typeface="Calibri (MS)"/>
                </a:rPr>
                <a:t>sprievodný</a:t>
              </a:r>
              <a:r>
                <a:rPr lang="en-US" sz="1585" dirty="0">
                  <a:solidFill>
                    <a:srgbClr val="FFFFFF"/>
                  </a:solidFill>
                  <a:latin typeface="Calibri (MS)"/>
                </a:rPr>
                <a:t> </a:t>
              </a:r>
              <a:r>
                <a:rPr lang="en-US" sz="1585" dirty="0" err="1">
                  <a:solidFill>
                    <a:srgbClr val="FFFFFF"/>
                  </a:solidFill>
                  <a:latin typeface="Calibri (MS)"/>
                </a:rPr>
                <a:t>materiál</a:t>
              </a:r>
              <a:endParaRPr lang="en-US" sz="1585" dirty="0">
                <a:solidFill>
                  <a:srgbClr val="FFFFFF"/>
                </a:solidFill>
                <a:latin typeface="Calibri (MS)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63581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279A7A-2F48-970D-3FEF-087975D72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DDD35B2-68BC-A3EF-86C7-FB7BA5E3CD38}"/>
              </a:ext>
            </a:extLst>
          </p:cNvPr>
          <p:cNvGrpSpPr/>
          <p:nvPr/>
        </p:nvGrpSpPr>
        <p:grpSpPr>
          <a:xfrm>
            <a:off x="2706485" y="677049"/>
            <a:ext cx="6749218" cy="327243"/>
            <a:chOff x="0" y="0"/>
            <a:chExt cx="13498436" cy="65448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18B8F16-AF9B-7F96-B348-5F501BBADCF7}"/>
                </a:ext>
              </a:extLst>
            </p:cNvPr>
            <p:cNvSpPr/>
            <p:nvPr/>
          </p:nvSpPr>
          <p:spPr>
            <a:xfrm>
              <a:off x="0" y="0"/>
              <a:ext cx="13498449" cy="654431"/>
            </a:xfrm>
            <a:custGeom>
              <a:avLst/>
              <a:gdLst/>
              <a:ahLst/>
              <a:cxnLst/>
              <a:rect l="l" t="t" r="r" b="b"/>
              <a:pathLst>
                <a:path w="13498449" h="654431">
                  <a:moveTo>
                    <a:pt x="0" y="0"/>
                  </a:moveTo>
                  <a:lnTo>
                    <a:pt x="13498449" y="0"/>
                  </a:lnTo>
                  <a:lnTo>
                    <a:pt x="13498449" y="654431"/>
                  </a:lnTo>
                  <a:lnTo>
                    <a:pt x="0" y="654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D4E315C5-DB3C-E3B9-1C58-0586D77D8324}"/>
              </a:ext>
            </a:extLst>
          </p:cNvPr>
          <p:cNvSpPr txBox="1"/>
          <p:nvPr/>
        </p:nvSpPr>
        <p:spPr>
          <a:xfrm>
            <a:off x="587729" y="677049"/>
            <a:ext cx="10516818" cy="329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</a:pPr>
            <a:r>
              <a:rPr lang="en-US" sz="3000" b="1" spc="-79" dirty="0">
                <a:solidFill>
                  <a:srgbClr val="002060"/>
                </a:solidFill>
                <a:latin typeface="Calibri (MS) Bold"/>
              </a:rPr>
              <a:t>ČINNOSŤ NA PODPORU SOCIÁLNEHO ZARADENIA  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BEA7659E-E74F-3C4A-64BA-58F0E4CDF962}"/>
              </a:ext>
            </a:extLst>
          </p:cNvPr>
          <p:cNvSpPr txBox="1"/>
          <p:nvPr/>
        </p:nvSpPr>
        <p:spPr>
          <a:xfrm>
            <a:off x="587729" y="1445201"/>
            <a:ext cx="10933711" cy="35900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O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čom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je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podporné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opatrenie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? </a:t>
            </a:r>
            <a:endParaRPr lang="en-US" sz="2333" b="1" spc="-53" dirty="0">
              <a:solidFill>
                <a:srgbClr val="002060"/>
              </a:solidFill>
              <a:latin typeface="Calibri (MS) Bold"/>
              <a:cs typeface="Calibri (MS) Bold"/>
            </a:endParaRPr>
          </a:p>
          <a:p>
            <a:pPr marL="241312" lvl="1" indent="-120656">
              <a:buFont typeface="Arial"/>
              <a:buChar char="•"/>
            </a:pP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Cieľom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podporného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opatrenia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je v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školách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školských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zariadeniach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vytvoriť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emocionálne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bezpečné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prostredie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, v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ktorom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sa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všetky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deti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žiaci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cítia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oceňovaní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rešpektovaní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majú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rovnaké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príležitosti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uspieť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čo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vedie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k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zlepšeniu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akademického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výkonu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vyššej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angažovanosti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detí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žiakov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.</a:t>
            </a:r>
            <a:endParaRPr lang="en-US" sz="2333" spc="-53" dirty="0">
              <a:solidFill>
                <a:srgbClr val="261E6A"/>
              </a:solidFill>
              <a:latin typeface="Calibri (MS)"/>
              <a:cs typeface="Calibri (MS)"/>
            </a:endParaRPr>
          </a:p>
          <a:p>
            <a:pPr marL="241312" lvl="1" indent="-120656"/>
            <a:endParaRPr lang="en-US" sz="2333" spc="-53" dirty="0">
              <a:solidFill>
                <a:srgbClr val="261E6A"/>
              </a:solidFill>
              <a:latin typeface="Calibri (MS)"/>
              <a:cs typeface="Calibri (MS)"/>
            </a:endParaRPr>
          </a:p>
          <a:p>
            <a:pPr marL="241312" lvl="1" indent="-120656">
              <a:buFont typeface="Arial"/>
              <a:buChar char="•"/>
            </a:pP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Podstatou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je, aby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každé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dieťa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alebo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žiak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, bez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ohľadu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na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pohlavie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etnický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pôvod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náboženstvo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zdravotné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znevýhodnenie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sexuálnu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orientáciu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sociálno-ekonomické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postavenie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iné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osobné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charakteristiky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či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potreby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bol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súčasťou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všetkých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aspektov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života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školy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alebo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školského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zariadenia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.</a:t>
            </a:r>
            <a:endParaRPr lang="sk-SK" sz="2333" spc="-53" dirty="0">
              <a:solidFill>
                <a:srgbClr val="261E6A"/>
              </a:solidFill>
              <a:latin typeface="Calibri (MS)"/>
              <a:cs typeface="Calibri (MS)"/>
            </a:endParaRPr>
          </a:p>
        </p:txBody>
      </p:sp>
    </p:spTree>
    <p:extLst>
      <p:ext uri="{BB962C8B-B14F-4D97-AF65-F5344CB8AC3E}">
        <p14:creationId xmlns:p14="http://schemas.microsoft.com/office/powerpoint/2010/main" val="29736507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06485" y="677049"/>
            <a:ext cx="6749218" cy="327243"/>
            <a:chOff x="0" y="0"/>
            <a:chExt cx="13498436" cy="654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498449" cy="654431"/>
            </a:xfrm>
            <a:custGeom>
              <a:avLst/>
              <a:gdLst/>
              <a:ahLst/>
              <a:cxnLst/>
              <a:rect l="l" t="t" r="r" b="b"/>
              <a:pathLst>
                <a:path w="13498449" h="654431">
                  <a:moveTo>
                    <a:pt x="0" y="0"/>
                  </a:moveTo>
                  <a:lnTo>
                    <a:pt x="13498449" y="0"/>
                  </a:lnTo>
                  <a:lnTo>
                    <a:pt x="13498449" y="654431"/>
                  </a:lnTo>
                  <a:lnTo>
                    <a:pt x="0" y="654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541713" y="674879"/>
            <a:ext cx="10516818" cy="329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</a:pPr>
            <a:r>
              <a:rPr lang="en-US" sz="3000" b="1" spc="-79" dirty="0">
                <a:solidFill>
                  <a:srgbClr val="002060"/>
                </a:solidFill>
                <a:latin typeface="Calibri (MS) Bold"/>
              </a:rPr>
              <a:t>ČINNOSŤ NA PODPORU SOCIÁLNEHO ZARADENIA  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33499" y="1340699"/>
            <a:ext cx="10925003" cy="28720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O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čom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je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podporné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opatrenie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? </a:t>
            </a:r>
            <a:endParaRPr lang="en-US" sz="2333" b="1" spc="-53" dirty="0">
              <a:solidFill>
                <a:srgbClr val="002060"/>
              </a:solidFill>
              <a:latin typeface="Calibri (MS) Bold"/>
              <a:cs typeface="Calibri (MS) Bold"/>
            </a:endParaRPr>
          </a:p>
          <a:p>
            <a:pPr marL="241312" lvl="1" indent="-120656">
              <a:buFont typeface="Arial"/>
              <a:buChar char="•"/>
            </a:pP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Zahŕňa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princípy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rovnosti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spravodlivosti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zároveň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rešpektu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voči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všetkým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jednotlivcom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bez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rozdielu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.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Sociálne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zaradenie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nie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je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len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o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tolerovaní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odlišností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; ale ide o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aktívne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prijatie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zaradenie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každého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dieťaťa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alebo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žiaka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do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štruktúry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školy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alebo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školského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zariadenia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.</a:t>
            </a:r>
            <a:endParaRPr lang="sk-SK" sz="2333" b="1" spc="-53" dirty="0">
              <a:solidFill>
                <a:srgbClr val="261E6A"/>
              </a:solidFill>
              <a:latin typeface="Calibri (MS)"/>
              <a:cs typeface="Calibri (MS)"/>
            </a:endParaRPr>
          </a:p>
          <a:p>
            <a:pPr marL="120656" lvl="1"/>
            <a:endParaRPr lang="en-US" sz="2333" spc="-53" dirty="0">
              <a:solidFill>
                <a:srgbClr val="261E6A"/>
              </a:solidFill>
              <a:latin typeface="Calibri (MS)"/>
              <a:cs typeface="Calibri (MS)"/>
            </a:endParaRPr>
          </a:p>
          <a:p>
            <a:pPr marL="241312" lvl="1" indent="-120656">
              <a:buFont typeface="Arial"/>
              <a:buChar char="•"/>
            </a:pP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Sociálne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zaradenie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je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dlhodobý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proces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ktorý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zahŕňa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odstraňovanie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bariér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,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ktoré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bránia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určitým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skupinám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plne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sa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zapojiť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do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spoločnosti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.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Bariérou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môže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byť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diskriminácia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predsudky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nerovnaký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prístup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k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zdrojom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príležitostiam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iné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. </a:t>
            </a:r>
            <a:endParaRPr lang="en-US" sz="2333" spc="-53" dirty="0">
              <a:solidFill>
                <a:srgbClr val="261E6A"/>
              </a:solidFill>
              <a:latin typeface="Calibri (MS)"/>
              <a:cs typeface="Calibri (MS)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74573C-C9A7-FA7E-6194-364375236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493B2FE-371E-A640-7757-20C7C46FB256}"/>
              </a:ext>
            </a:extLst>
          </p:cNvPr>
          <p:cNvGrpSpPr/>
          <p:nvPr/>
        </p:nvGrpSpPr>
        <p:grpSpPr>
          <a:xfrm>
            <a:off x="2706485" y="677049"/>
            <a:ext cx="6749218" cy="327243"/>
            <a:chOff x="0" y="0"/>
            <a:chExt cx="13498436" cy="65448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318648C-505F-D627-5266-8731F1F0E3BC}"/>
                </a:ext>
              </a:extLst>
            </p:cNvPr>
            <p:cNvSpPr/>
            <p:nvPr/>
          </p:nvSpPr>
          <p:spPr>
            <a:xfrm>
              <a:off x="0" y="0"/>
              <a:ext cx="13498449" cy="654431"/>
            </a:xfrm>
            <a:custGeom>
              <a:avLst/>
              <a:gdLst/>
              <a:ahLst/>
              <a:cxnLst/>
              <a:rect l="l" t="t" r="r" b="b"/>
              <a:pathLst>
                <a:path w="13498449" h="654431">
                  <a:moveTo>
                    <a:pt x="0" y="0"/>
                  </a:moveTo>
                  <a:lnTo>
                    <a:pt x="13498449" y="0"/>
                  </a:lnTo>
                  <a:lnTo>
                    <a:pt x="13498449" y="654431"/>
                  </a:lnTo>
                  <a:lnTo>
                    <a:pt x="0" y="654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B5D1A928-6914-EA2B-4ED6-D3C1BB55BE87}"/>
              </a:ext>
            </a:extLst>
          </p:cNvPr>
          <p:cNvSpPr txBox="1"/>
          <p:nvPr/>
        </p:nvSpPr>
        <p:spPr>
          <a:xfrm>
            <a:off x="499137" y="545674"/>
            <a:ext cx="10516818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000" b="1" spc="-79" dirty="0">
                <a:solidFill>
                  <a:srgbClr val="002060"/>
                </a:solidFill>
                <a:latin typeface="Calibri (MS) Bold"/>
              </a:rPr>
              <a:t>ČINNOSŤ NA PODPORU SOCIÁLNEHO ZARADENIA  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4F499639-9811-3842-C40E-86496D70BEB0}"/>
              </a:ext>
            </a:extLst>
          </p:cNvPr>
          <p:cNvSpPr txBox="1"/>
          <p:nvPr/>
        </p:nvSpPr>
        <p:spPr>
          <a:xfrm>
            <a:off x="568805" y="1342239"/>
            <a:ext cx="11242871" cy="4308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Pre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koho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je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podporné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opatrenie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určené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?</a:t>
            </a:r>
          </a:p>
          <a:p>
            <a:pPr marL="287882" lvl="1" indent="-143941">
              <a:buFont typeface="Arial"/>
              <a:buChar char="•"/>
            </a:pPr>
            <a:r>
              <a:rPr lang="en-US" sz="2333" spc="-52" dirty="0">
                <a:solidFill>
                  <a:srgbClr val="002060"/>
                </a:solidFill>
                <a:latin typeface="Calibri (MS)"/>
              </a:rPr>
              <a:t>Pre </a:t>
            </a:r>
            <a:r>
              <a:rPr lang="en-US" sz="2333" spc="-52" dirty="0" err="1">
                <a:solidFill>
                  <a:srgbClr val="002060"/>
                </a:solidFill>
                <a:latin typeface="Calibri (MS)"/>
              </a:rPr>
              <a:t>všetky</a:t>
            </a:r>
            <a:r>
              <a:rPr lang="en-US" sz="2333" spc="-52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002060"/>
                </a:solidFill>
                <a:latin typeface="Calibri (MS)"/>
              </a:rPr>
              <a:t>deti</a:t>
            </a:r>
            <a:r>
              <a:rPr lang="en-US" sz="2333" spc="-52" dirty="0">
                <a:solidFill>
                  <a:srgbClr val="002060"/>
                </a:solidFill>
                <a:latin typeface="Calibri (MS)"/>
              </a:rPr>
              <a:t> a </a:t>
            </a:r>
            <a:r>
              <a:rPr lang="en-US" sz="2333" spc="-52" dirty="0" err="1">
                <a:solidFill>
                  <a:srgbClr val="002060"/>
                </a:solidFill>
                <a:latin typeface="Calibri (MS)"/>
              </a:rPr>
              <a:t>žiakov</a:t>
            </a:r>
            <a:r>
              <a:rPr lang="en-US" sz="2333" spc="-52" dirty="0">
                <a:solidFill>
                  <a:srgbClr val="002060"/>
                </a:solidFill>
                <a:latin typeface="Calibri (MS)"/>
              </a:rPr>
              <a:t>, s </a:t>
            </a:r>
            <a:r>
              <a:rPr lang="en-US" sz="2333" spc="-52" dirty="0" err="1">
                <a:solidFill>
                  <a:srgbClr val="002060"/>
                </a:solidFill>
                <a:latin typeface="Calibri (MS)"/>
              </a:rPr>
              <a:t>dôrazom</a:t>
            </a:r>
            <a:r>
              <a:rPr lang="en-US" sz="2333" spc="-52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002060"/>
                </a:solidFill>
                <a:latin typeface="Calibri (MS)"/>
              </a:rPr>
              <a:t>na</a:t>
            </a:r>
            <a:r>
              <a:rPr lang="en-US" sz="2333" spc="-52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002060"/>
                </a:solidFill>
                <a:latin typeface="Calibri (MS)"/>
              </a:rPr>
              <a:t>tých</a:t>
            </a:r>
            <a:r>
              <a:rPr lang="en-US" sz="2333" spc="-52" dirty="0">
                <a:solidFill>
                  <a:srgbClr val="002060"/>
                </a:solidFill>
                <a:latin typeface="Calibri (MS)"/>
              </a:rPr>
              <a:t>, u </a:t>
            </a:r>
            <a:r>
              <a:rPr lang="en-US" sz="2333" spc="-52" dirty="0" err="1">
                <a:solidFill>
                  <a:srgbClr val="002060"/>
                </a:solidFill>
                <a:latin typeface="Calibri (MS)"/>
              </a:rPr>
              <a:t>ktorých</a:t>
            </a:r>
            <a:r>
              <a:rPr lang="en-US" sz="2333" spc="-52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002060"/>
                </a:solidFill>
                <a:latin typeface="Calibri (MS)"/>
              </a:rPr>
              <a:t>môže</a:t>
            </a:r>
            <a:r>
              <a:rPr lang="en-US" sz="2333" spc="-52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002060"/>
                </a:solidFill>
                <a:latin typeface="Calibri (MS)"/>
              </a:rPr>
              <a:t>nastať</a:t>
            </a:r>
            <a:r>
              <a:rPr lang="en-US" sz="2333" spc="-52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002060"/>
                </a:solidFill>
                <a:latin typeface="Calibri (MS)"/>
              </a:rPr>
              <a:t>problém</a:t>
            </a:r>
            <a:r>
              <a:rPr lang="en-US" sz="2333" spc="-52" dirty="0">
                <a:solidFill>
                  <a:srgbClr val="002060"/>
                </a:solidFill>
                <a:latin typeface="Calibri (MS)"/>
              </a:rPr>
              <a:t> so </a:t>
            </a:r>
            <a:r>
              <a:rPr lang="en-US" sz="2333" spc="-52" dirty="0" err="1">
                <a:solidFill>
                  <a:srgbClr val="002060"/>
                </a:solidFill>
                <a:latin typeface="Calibri (MS)"/>
              </a:rPr>
              <a:t>sociálnym</a:t>
            </a:r>
            <a:r>
              <a:rPr lang="en-US" sz="2333" spc="-52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002060"/>
                </a:solidFill>
                <a:latin typeface="Calibri (MS)"/>
              </a:rPr>
              <a:t>zaradením</a:t>
            </a:r>
            <a:r>
              <a:rPr lang="en-US" sz="2333" spc="-52" dirty="0">
                <a:solidFill>
                  <a:srgbClr val="002060"/>
                </a:solidFill>
                <a:latin typeface="Calibri (MS)"/>
              </a:rPr>
              <a:t>.</a:t>
            </a:r>
          </a:p>
          <a:p>
            <a:pPr marL="241312" lvl="1" indent="-120656"/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Najmä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pre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deti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žiakov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:</a:t>
            </a:r>
          </a:p>
          <a:p>
            <a:pPr marL="749169" lvl="2" indent="-249723">
              <a:buFont typeface="Arial"/>
              <a:buChar char="⚬"/>
            </a:pPr>
            <a:r>
              <a:rPr lang="en-US" sz="2333" spc="-52" dirty="0">
                <a:solidFill>
                  <a:srgbClr val="002060"/>
                </a:solidFill>
                <a:latin typeface="Calibri (MS)"/>
              </a:rPr>
              <a:t>so </a:t>
            </a:r>
            <a:r>
              <a:rPr lang="en-US" sz="2333" spc="-52" dirty="0" err="1">
                <a:solidFill>
                  <a:srgbClr val="002060"/>
                </a:solidFill>
                <a:latin typeface="Calibri (MS)"/>
              </a:rPr>
              <a:t>zdravotným</a:t>
            </a:r>
            <a:r>
              <a:rPr lang="en-US" sz="2333" spc="-52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002060"/>
                </a:solidFill>
                <a:latin typeface="Calibri (MS)"/>
              </a:rPr>
              <a:t>znevýhodnením</a:t>
            </a:r>
            <a:r>
              <a:rPr lang="en-US" sz="2333" spc="-52" dirty="0">
                <a:solidFill>
                  <a:srgbClr val="002060"/>
                </a:solidFill>
                <a:latin typeface="Calibri (MS)"/>
              </a:rPr>
              <a:t>; 		</a:t>
            </a:r>
          </a:p>
          <a:p>
            <a:pPr marL="749338" lvl="2" indent="-249779">
              <a:buFont typeface="Arial"/>
              <a:buChar char="⚬"/>
            </a:pP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z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iných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kultúr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ako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je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kultúra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školy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;</a:t>
            </a:r>
          </a:p>
          <a:p>
            <a:pPr marL="749169" lvl="2" indent="-249723">
              <a:buFont typeface="Arial"/>
              <a:buChar char="⚬"/>
            </a:pPr>
            <a:r>
              <a:rPr lang="en-US" sz="2333" spc="-52" dirty="0" err="1">
                <a:solidFill>
                  <a:srgbClr val="002060"/>
                </a:solidFill>
                <a:latin typeface="Calibri (MS)"/>
              </a:rPr>
              <a:t>ktorí</a:t>
            </a:r>
            <a:r>
              <a:rPr lang="en-US" sz="2333" spc="-52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002060"/>
                </a:solidFill>
                <a:latin typeface="Calibri (MS)"/>
              </a:rPr>
              <a:t>sú</a:t>
            </a:r>
            <a:r>
              <a:rPr lang="en-US" sz="2333" spc="-52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002060"/>
                </a:solidFill>
                <a:latin typeface="Calibri (MS)"/>
              </a:rPr>
              <a:t>dieťaťom</a:t>
            </a:r>
            <a:r>
              <a:rPr lang="en-US" sz="2333" spc="-52" dirty="0">
                <a:solidFill>
                  <a:srgbClr val="002060"/>
                </a:solidFill>
                <a:latin typeface="Calibri (MS)"/>
              </a:rPr>
              <a:t> z </a:t>
            </a:r>
            <a:r>
              <a:rPr lang="en-US" sz="2333" spc="-52" dirty="0" err="1">
                <a:solidFill>
                  <a:srgbClr val="002060"/>
                </a:solidFill>
                <a:latin typeface="Calibri (MS)"/>
              </a:rPr>
              <a:t>rodiny</a:t>
            </a:r>
            <a:r>
              <a:rPr lang="en-US" sz="2333" spc="-52" dirty="0">
                <a:solidFill>
                  <a:srgbClr val="002060"/>
                </a:solidFill>
                <a:latin typeface="Calibri (MS)"/>
              </a:rPr>
              <a:t> v </a:t>
            </a:r>
            <a:r>
              <a:rPr lang="en-US" sz="2333" spc="-52" dirty="0" err="1">
                <a:solidFill>
                  <a:srgbClr val="002060"/>
                </a:solidFill>
                <a:latin typeface="Calibri (MS)"/>
              </a:rPr>
              <a:t>hmotnej</a:t>
            </a:r>
            <a:r>
              <a:rPr lang="en-US" sz="2333" spc="-52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002060"/>
                </a:solidFill>
                <a:latin typeface="Calibri (MS)"/>
              </a:rPr>
              <a:t>núdzi</a:t>
            </a:r>
            <a:r>
              <a:rPr lang="en-US" sz="2333" spc="-52" dirty="0">
                <a:solidFill>
                  <a:srgbClr val="002060"/>
                </a:solidFill>
                <a:latin typeface="Calibri (MS)"/>
              </a:rPr>
              <a:t>;			</a:t>
            </a:r>
          </a:p>
          <a:p>
            <a:pPr marL="749338" lvl="2" indent="-249779">
              <a:buFont typeface="Arial"/>
              <a:buChar char="⚬"/>
            </a:pP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s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predpokladom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byť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sociálne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vylučovaní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šikanovaní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; </a:t>
            </a:r>
          </a:p>
          <a:p>
            <a:pPr marL="749169" lvl="2" indent="-249723">
              <a:buFont typeface="Arial"/>
              <a:buChar char="⚬"/>
            </a:pPr>
            <a:r>
              <a:rPr lang="en-US" sz="2333" spc="-52" dirty="0">
                <a:solidFill>
                  <a:srgbClr val="002060"/>
                </a:solidFill>
                <a:latin typeface="Calibri (MS)"/>
              </a:rPr>
              <a:t>po </a:t>
            </a:r>
            <a:r>
              <a:rPr lang="en-US" sz="2333" spc="-52" dirty="0" err="1">
                <a:solidFill>
                  <a:srgbClr val="002060"/>
                </a:solidFill>
                <a:latin typeface="Calibri (MS)"/>
              </a:rPr>
              <a:t>dlhodobej</a:t>
            </a:r>
            <a:r>
              <a:rPr lang="en-US" sz="2333" spc="-52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002060"/>
                </a:solidFill>
                <a:latin typeface="Calibri (MS)"/>
              </a:rPr>
              <a:t>absencii</a:t>
            </a:r>
            <a:r>
              <a:rPr lang="en-US" sz="2333" spc="-52" dirty="0">
                <a:solidFill>
                  <a:srgbClr val="002060"/>
                </a:solidFill>
                <a:latin typeface="Calibri (MS)"/>
              </a:rPr>
              <a:t> v </a:t>
            </a:r>
            <a:r>
              <a:rPr lang="en-US" sz="2333" spc="-52" dirty="0" err="1">
                <a:solidFill>
                  <a:srgbClr val="002060"/>
                </a:solidFill>
                <a:latin typeface="Calibri (MS)"/>
              </a:rPr>
              <a:t>škole</a:t>
            </a:r>
            <a:r>
              <a:rPr lang="en-US" sz="2333" spc="-52" dirty="0">
                <a:solidFill>
                  <a:srgbClr val="002060"/>
                </a:solidFill>
                <a:latin typeface="Calibri (MS)"/>
              </a:rPr>
              <a:t>;				</a:t>
            </a:r>
          </a:p>
          <a:p>
            <a:pPr marL="749338" lvl="2" indent="-249779">
              <a:buFont typeface="Arial"/>
              <a:buChar char="⚬"/>
            </a:pP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prechádzajúcich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do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ďalšieho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stupňa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vzdelania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; </a:t>
            </a:r>
          </a:p>
          <a:p>
            <a:pPr marL="749169" lvl="2" indent="-249723">
              <a:buFont typeface="Arial"/>
              <a:buChar char="⚬"/>
            </a:pPr>
            <a:r>
              <a:rPr lang="en-US" sz="2333" spc="-52" dirty="0">
                <a:solidFill>
                  <a:srgbClr val="002060"/>
                </a:solidFill>
                <a:latin typeface="Calibri (MS)"/>
              </a:rPr>
              <a:t>s </a:t>
            </a:r>
            <a:r>
              <a:rPr lang="en-US" sz="2333" spc="-52" dirty="0" err="1">
                <a:solidFill>
                  <a:srgbClr val="002060"/>
                </a:solidFill>
                <a:latin typeface="Calibri (MS)"/>
              </a:rPr>
              <a:t>dlhodobo</a:t>
            </a:r>
            <a:r>
              <a:rPr lang="en-US" sz="2333" spc="-52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002060"/>
                </a:solidFill>
                <a:latin typeface="Calibri (MS)"/>
              </a:rPr>
              <a:t>nepriaznivým</a:t>
            </a:r>
            <a:r>
              <a:rPr lang="en-US" sz="2333" spc="-52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002060"/>
                </a:solidFill>
                <a:latin typeface="Calibri (MS)"/>
              </a:rPr>
              <a:t>domácim</a:t>
            </a:r>
            <a:r>
              <a:rPr lang="en-US" sz="2333" spc="-52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002060"/>
                </a:solidFill>
                <a:latin typeface="Calibri (MS)"/>
              </a:rPr>
              <a:t>prostredím</a:t>
            </a:r>
            <a:r>
              <a:rPr lang="en-US" sz="2333" spc="-52" dirty="0">
                <a:solidFill>
                  <a:srgbClr val="002060"/>
                </a:solidFill>
                <a:latin typeface="Calibri (MS)"/>
              </a:rPr>
              <a:t>;		</a:t>
            </a:r>
          </a:p>
          <a:p>
            <a:pPr marL="749169" lvl="2" indent="-249723">
              <a:buFont typeface="Arial"/>
              <a:buChar char="⚬"/>
            </a:pP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s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nadaním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iné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.</a:t>
            </a: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F75DDDF1-0771-88B0-DA9E-B4AF07240FBB}"/>
              </a:ext>
            </a:extLst>
          </p:cNvPr>
          <p:cNvGrpSpPr/>
          <p:nvPr/>
        </p:nvGrpSpPr>
        <p:grpSpPr>
          <a:xfrm>
            <a:off x="7897531" y="3010180"/>
            <a:ext cx="1942187" cy="1942187"/>
            <a:chOff x="-2336108" y="-5216121"/>
            <a:chExt cx="3884373" cy="3884373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0813AFBE-7CEC-F273-A0F3-CA000684D6FF}"/>
                </a:ext>
              </a:extLst>
            </p:cNvPr>
            <p:cNvSpPr/>
            <p:nvPr/>
          </p:nvSpPr>
          <p:spPr>
            <a:xfrm>
              <a:off x="-2336108" y="-5216121"/>
              <a:ext cx="3884373" cy="3884373"/>
            </a:xfrm>
            <a:custGeom>
              <a:avLst/>
              <a:gdLst/>
              <a:ahLst/>
              <a:cxnLst/>
              <a:rect l="l" t="t" r="r" b="b"/>
              <a:pathLst>
                <a:path w="3884373" h="3884373">
                  <a:moveTo>
                    <a:pt x="0" y="0"/>
                  </a:moveTo>
                  <a:lnTo>
                    <a:pt x="3884373" y="0"/>
                  </a:lnTo>
                  <a:lnTo>
                    <a:pt x="3884373" y="3884373"/>
                  </a:lnTo>
                  <a:lnTo>
                    <a:pt x="0" y="3884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 sz="1200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43CF6C57-48B3-3A68-BE1B-1E93CD0B19B3}"/>
                </a:ext>
              </a:extLst>
            </p:cNvPr>
            <p:cNvSpPr txBox="1"/>
            <p:nvPr/>
          </p:nvSpPr>
          <p:spPr>
            <a:xfrm>
              <a:off x="-1901920" y="-4471205"/>
              <a:ext cx="3027381" cy="24365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03"/>
                </a:lnSpc>
              </a:pPr>
              <a:r>
                <a:rPr lang="en-US" sz="1585" dirty="0">
                  <a:solidFill>
                    <a:srgbClr val="FFFFFF"/>
                  </a:solidFill>
                  <a:latin typeface="Calibri (MS)"/>
                </a:rPr>
                <a:t>K </a:t>
              </a:r>
              <a:r>
                <a:rPr lang="en-US" sz="1585" dirty="0" err="1">
                  <a:solidFill>
                    <a:srgbClr val="FFFFFF"/>
                  </a:solidFill>
                  <a:latin typeface="Calibri (MS)"/>
                </a:rPr>
                <a:t>podpornému</a:t>
              </a:r>
              <a:r>
                <a:rPr lang="en-US" sz="1585" dirty="0">
                  <a:solidFill>
                    <a:srgbClr val="FFFFFF"/>
                  </a:solidFill>
                  <a:latin typeface="Calibri (MS)"/>
                </a:rPr>
                <a:t> </a:t>
              </a:r>
            </a:p>
            <a:p>
              <a:pPr algn="ctr">
                <a:lnSpc>
                  <a:spcPts val="1903"/>
                </a:lnSpc>
              </a:pPr>
              <a:r>
                <a:rPr lang="en-US" sz="1585" dirty="0" err="1">
                  <a:solidFill>
                    <a:srgbClr val="FFFFFF"/>
                  </a:solidFill>
                  <a:latin typeface="Calibri (MS)"/>
                </a:rPr>
                <a:t>opatreniu</a:t>
              </a:r>
              <a:endParaRPr lang="en-US" sz="1585" dirty="0">
                <a:solidFill>
                  <a:srgbClr val="FFFFFF"/>
                </a:solidFill>
                <a:latin typeface="Calibri (MS)"/>
              </a:endParaRPr>
            </a:p>
            <a:p>
              <a:pPr algn="ctr">
                <a:lnSpc>
                  <a:spcPts val="1903"/>
                </a:lnSpc>
              </a:pPr>
              <a:r>
                <a:rPr lang="en-US" sz="1585" dirty="0">
                  <a:solidFill>
                    <a:srgbClr val="FFFFFF"/>
                  </a:solidFill>
                  <a:latin typeface="Calibri (MS)"/>
                </a:rPr>
                <a:t> je </a:t>
              </a:r>
              <a:r>
                <a:rPr lang="en-US" sz="1585" dirty="0" err="1">
                  <a:solidFill>
                    <a:srgbClr val="FFFFFF"/>
                  </a:solidFill>
                  <a:latin typeface="Calibri (MS)"/>
                </a:rPr>
                <a:t>dostupný</a:t>
              </a:r>
              <a:r>
                <a:rPr lang="en-US" sz="1585" dirty="0">
                  <a:solidFill>
                    <a:srgbClr val="FFFFFF"/>
                  </a:solidFill>
                  <a:latin typeface="Calibri (MS)"/>
                </a:rPr>
                <a:t> </a:t>
              </a:r>
              <a:r>
                <a:rPr lang="en-US" sz="1585" dirty="0" err="1">
                  <a:solidFill>
                    <a:srgbClr val="FFFFFF"/>
                  </a:solidFill>
                  <a:latin typeface="Calibri (MS)"/>
                </a:rPr>
                <a:t>sprievodný</a:t>
              </a:r>
              <a:r>
                <a:rPr lang="en-US" sz="1585" dirty="0">
                  <a:solidFill>
                    <a:srgbClr val="FFFFFF"/>
                  </a:solidFill>
                  <a:latin typeface="Calibri (MS)"/>
                </a:rPr>
                <a:t> </a:t>
              </a:r>
              <a:r>
                <a:rPr lang="en-US" sz="1585" dirty="0" err="1">
                  <a:solidFill>
                    <a:srgbClr val="FFFFFF"/>
                  </a:solidFill>
                  <a:latin typeface="Calibri (MS)"/>
                </a:rPr>
                <a:t>materiál</a:t>
              </a:r>
              <a:endParaRPr lang="en-US" sz="1585" dirty="0">
                <a:solidFill>
                  <a:srgbClr val="FFFFFF"/>
                </a:solidFill>
                <a:latin typeface="Calibri (MS)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64757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456B1-644D-0BEA-4C74-C466A948D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D7366A9-45D6-ADE9-7894-CEF535A0B967}"/>
              </a:ext>
            </a:extLst>
          </p:cNvPr>
          <p:cNvGrpSpPr/>
          <p:nvPr/>
        </p:nvGrpSpPr>
        <p:grpSpPr>
          <a:xfrm>
            <a:off x="2706485" y="677049"/>
            <a:ext cx="6749218" cy="327243"/>
            <a:chOff x="0" y="0"/>
            <a:chExt cx="13498436" cy="65448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5B4A3B6-54B7-53F1-0E80-40054381AF78}"/>
                </a:ext>
              </a:extLst>
            </p:cNvPr>
            <p:cNvSpPr/>
            <p:nvPr/>
          </p:nvSpPr>
          <p:spPr>
            <a:xfrm>
              <a:off x="0" y="0"/>
              <a:ext cx="13498449" cy="654431"/>
            </a:xfrm>
            <a:custGeom>
              <a:avLst/>
              <a:gdLst/>
              <a:ahLst/>
              <a:cxnLst/>
              <a:rect l="l" t="t" r="r" b="b"/>
              <a:pathLst>
                <a:path w="13498449" h="654431">
                  <a:moveTo>
                    <a:pt x="0" y="0"/>
                  </a:moveTo>
                  <a:lnTo>
                    <a:pt x="13498449" y="0"/>
                  </a:lnTo>
                  <a:lnTo>
                    <a:pt x="13498449" y="654431"/>
                  </a:lnTo>
                  <a:lnTo>
                    <a:pt x="0" y="654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761F67DC-57C0-277D-A62E-3A71496C26E0}"/>
              </a:ext>
            </a:extLst>
          </p:cNvPr>
          <p:cNvSpPr txBox="1"/>
          <p:nvPr/>
        </p:nvSpPr>
        <p:spPr>
          <a:xfrm>
            <a:off x="507846" y="773432"/>
            <a:ext cx="10516818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000" b="1" spc="-79" dirty="0">
                <a:solidFill>
                  <a:srgbClr val="002060"/>
                </a:solidFill>
                <a:latin typeface="Calibri (MS) Bold"/>
              </a:rPr>
              <a:t>ČINNOSŤ NA PODPORU SOCIÁLNEHO ZARADENIA  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F6004D65-7F63-9232-B29B-5FC89CD563D6}"/>
              </a:ext>
            </a:extLst>
          </p:cNvPr>
          <p:cNvSpPr txBox="1"/>
          <p:nvPr/>
        </p:nvSpPr>
        <p:spPr>
          <a:xfrm>
            <a:off x="796195" y="1777413"/>
            <a:ext cx="9507013" cy="17950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7882" lvl="1" indent="-143941">
              <a:buFont typeface="Arial"/>
              <a:buChar char="•"/>
            </a:pP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Kto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sa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vyjadruje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: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učiteľ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školský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špeciálny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pedagóg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odborný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zamestnanec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školy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a</a:t>
            </a:r>
            <a:r>
              <a:rPr lang="sk-SK" sz="2333" spc="-53" dirty="0">
                <a:solidFill>
                  <a:srgbClr val="002060"/>
                </a:solidFill>
                <a:latin typeface="Calibri (MS)"/>
              </a:rPr>
              <a:t>lebo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zariadenie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poradenstva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prevencie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.</a:t>
            </a:r>
          </a:p>
          <a:p>
            <a:pPr marL="287882" lvl="1" indent="-143941">
              <a:buFont typeface="Arial"/>
              <a:buChar char="•"/>
            </a:pP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Kto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zabezpečuje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: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škola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školské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zariadenie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.</a:t>
            </a:r>
          </a:p>
          <a:p>
            <a:pPr marL="287882" lvl="1" indent="-143941">
              <a:buFont typeface="Arial"/>
              <a:buChar char="•"/>
            </a:pP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Kto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poskytuje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: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pedagogický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zamestnanec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odborný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zamestnanec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endParaRPr lang="sk-SK" sz="2333" spc="-53" dirty="0">
              <a:solidFill>
                <a:srgbClr val="002060"/>
              </a:solidFill>
              <a:latin typeface="Calibri (MS)"/>
            </a:endParaRPr>
          </a:p>
          <a:p>
            <a:pPr marL="143941" lvl="1"/>
            <a:r>
              <a:rPr lang="sk-SK" sz="2333" spc="-53" dirty="0">
                <a:solidFill>
                  <a:srgbClr val="002060"/>
                </a:solidFill>
                <a:latin typeface="Calibri (MS)"/>
              </a:rPr>
              <a:t> 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školský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podporný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tím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iné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osoby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na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základe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zmluvy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. </a:t>
            </a: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7ED9C112-582B-08E0-95EC-423B21FC2087}"/>
              </a:ext>
            </a:extLst>
          </p:cNvPr>
          <p:cNvGrpSpPr/>
          <p:nvPr/>
        </p:nvGrpSpPr>
        <p:grpSpPr>
          <a:xfrm>
            <a:off x="7888823" y="3594841"/>
            <a:ext cx="1942187" cy="1942187"/>
            <a:chOff x="-1186576" y="28813"/>
            <a:chExt cx="3884373" cy="3884373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AC51A9A5-080F-1A0F-3AC0-C5776FD3092A}"/>
                </a:ext>
              </a:extLst>
            </p:cNvPr>
            <p:cNvSpPr/>
            <p:nvPr/>
          </p:nvSpPr>
          <p:spPr>
            <a:xfrm>
              <a:off x="-1186576" y="28813"/>
              <a:ext cx="3884373" cy="3884373"/>
            </a:xfrm>
            <a:custGeom>
              <a:avLst/>
              <a:gdLst/>
              <a:ahLst/>
              <a:cxnLst/>
              <a:rect l="l" t="t" r="r" b="b"/>
              <a:pathLst>
                <a:path w="3884373" h="3884373">
                  <a:moveTo>
                    <a:pt x="0" y="0"/>
                  </a:moveTo>
                  <a:lnTo>
                    <a:pt x="3884373" y="0"/>
                  </a:lnTo>
                  <a:lnTo>
                    <a:pt x="3884373" y="3884373"/>
                  </a:lnTo>
                  <a:lnTo>
                    <a:pt x="0" y="3884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 sz="1200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30835315-90ED-B078-6A35-918F8EE3604E}"/>
                </a:ext>
              </a:extLst>
            </p:cNvPr>
            <p:cNvSpPr txBox="1"/>
            <p:nvPr/>
          </p:nvSpPr>
          <p:spPr>
            <a:xfrm>
              <a:off x="-752388" y="773729"/>
              <a:ext cx="3027383" cy="24365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03"/>
                </a:lnSpc>
              </a:pPr>
              <a:r>
                <a:rPr lang="en-US" sz="1585" dirty="0">
                  <a:solidFill>
                    <a:srgbClr val="FFFFFF"/>
                  </a:solidFill>
                  <a:latin typeface="Calibri (MS)"/>
                </a:rPr>
                <a:t>K </a:t>
              </a:r>
              <a:r>
                <a:rPr lang="en-US" sz="1585" dirty="0" err="1">
                  <a:solidFill>
                    <a:srgbClr val="FFFFFF"/>
                  </a:solidFill>
                  <a:latin typeface="Calibri (MS)"/>
                </a:rPr>
                <a:t>podpornému</a:t>
              </a:r>
              <a:r>
                <a:rPr lang="en-US" sz="1585" dirty="0">
                  <a:solidFill>
                    <a:srgbClr val="FFFFFF"/>
                  </a:solidFill>
                  <a:latin typeface="Calibri (MS)"/>
                </a:rPr>
                <a:t> </a:t>
              </a:r>
            </a:p>
            <a:p>
              <a:pPr algn="ctr">
                <a:lnSpc>
                  <a:spcPts val="1903"/>
                </a:lnSpc>
              </a:pPr>
              <a:r>
                <a:rPr lang="en-US" sz="1585" dirty="0" err="1">
                  <a:solidFill>
                    <a:srgbClr val="FFFFFF"/>
                  </a:solidFill>
                  <a:latin typeface="Calibri (MS)"/>
                </a:rPr>
                <a:t>opatreniu</a:t>
              </a:r>
              <a:endParaRPr lang="en-US" sz="1585" dirty="0">
                <a:solidFill>
                  <a:srgbClr val="FFFFFF"/>
                </a:solidFill>
                <a:latin typeface="Calibri (MS)"/>
              </a:endParaRPr>
            </a:p>
            <a:p>
              <a:pPr algn="ctr">
                <a:lnSpc>
                  <a:spcPts val="1903"/>
                </a:lnSpc>
              </a:pPr>
              <a:r>
                <a:rPr lang="en-US" sz="1585" dirty="0">
                  <a:solidFill>
                    <a:srgbClr val="FFFFFF"/>
                  </a:solidFill>
                  <a:latin typeface="Calibri (MS)"/>
                </a:rPr>
                <a:t> je </a:t>
              </a:r>
              <a:r>
                <a:rPr lang="en-US" sz="1585" dirty="0" err="1">
                  <a:solidFill>
                    <a:srgbClr val="FFFFFF"/>
                  </a:solidFill>
                  <a:latin typeface="Calibri (MS)"/>
                </a:rPr>
                <a:t>dostupný</a:t>
              </a:r>
              <a:r>
                <a:rPr lang="en-US" sz="1585" dirty="0">
                  <a:solidFill>
                    <a:srgbClr val="FFFFFF"/>
                  </a:solidFill>
                  <a:latin typeface="Calibri (MS)"/>
                </a:rPr>
                <a:t> </a:t>
              </a:r>
              <a:r>
                <a:rPr lang="en-US" sz="1585" dirty="0" err="1">
                  <a:solidFill>
                    <a:srgbClr val="FFFFFF"/>
                  </a:solidFill>
                  <a:latin typeface="Calibri (MS)"/>
                </a:rPr>
                <a:t>sprievodný</a:t>
              </a:r>
              <a:r>
                <a:rPr lang="en-US" sz="1585" dirty="0">
                  <a:solidFill>
                    <a:srgbClr val="FFFFFF"/>
                  </a:solidFill>
                  <a:latin typeface="Calibri (MS)"/>
                </a:rPr>
                <a:t> </a:t>
              </a:r>
              <a:r>
                <a:rPr lang="en-US" sz="1585" dirty="0" err="1">
                  <a:solidFill>
                    <a:srgbClr val="FFFFFF"/>
                  </a:solidFill>
                  <a:latin typeface="Calibri (MS)"/>
                </a:rPr>
                <a:t>materiál</a:t>
              </a:r>
              <a:endParaRPr lang="en-US" sz="1585" dirty="0">
                <a:solidFill>
                  <a:srgbClr val="FFFFFF"/>
                </a:solidFill>
                <a:latin typeface="Calibri (MS)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16334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06485" y="677049"/>
            <a:ext cx="6749218" cy="327243"/>
            <a:chOff x="0" y="0"/>
            <a:chExt cx="13498436" cy="654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498449" cy="654431"/>
            </a:xfrm>
            <a:custGeom>
              <a:avLst/>
              <a:gdLst/>
              <a:ahLst/>
              <a:cxnLst/>
              <a:rect l="l" t="t" r="r" b="b"/>
              <a:pathLst>
                <a:path w="13498449" h="654431">
                  <a:moveTo>
                    <a:pt x="0" y="0"/>
                  </a:moveTo>
                  <a:lnTo>
                    <a:pt x="13498449" y="0"/>
                  </a:lnTo>
                  <a:lnTo>
                    <a:pt x="13498449" y="654431"/>
                  </a:lnTo>
                  <a:lnTo>
                    <a:pt x="0" y="654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474564" y="515066"/>
            <a:ext cx="10516818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000" b="1" spc="-79" dirty="0">
                <a:solidFill>
                  <a:srgbClr val="002060"/>
                </a:solidFill>
                <a:latin typeface="Calibri (MS) Bold"/>
              </a:rPr>
              <a:t>ČINNOSŤ NA PODPORU PREDCHÁDZANIA UKONČENIA ŠKOLSKEJ DOCHÁDZKY V NIŽŠOM AKO POSLEDNOM ROČNÍKU ZÁKLADNEJ ŠKOLY ALEBO STREDNEJ ŠKOLY </a:t>
            </a:r>
            <a:endParaRPr lang="en-US" sz="3000" b="1" spc="-79" dirty="0">
              <a:solidFill>
                <a:srgbClr val="002060"/>
              </a:solidFill>
              <a:latin typeface="Calibri (MS) Bold"/>
              <a:cs typeface="Calibri (MS)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43837" y="2295565"/>
            <a:ext cx="10859437" cy="3590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O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čom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je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podporné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opatrenie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? </a:t>
            </a:r>
          </a:p>
          <a:p>
            <a:pPr marL="287881" lvl="1" indent="-143941">
              <a:buFont typeface="Arial"/>
              <a:buChar char="•"/>
            </a:pP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Podporné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opatrenie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sa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zameriava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na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odhalenie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možných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bariér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v 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systéme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ktorý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nie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je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dostatočne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otvorený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individuálnym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potrebám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konkrétneho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žiaka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, s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cieľom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poskytnúť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žiakovi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v 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riziku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takú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podporu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, aby bola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naplnená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jeho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potreba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úspechu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s 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ohľadom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na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jeho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špecifiká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a 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eliminovať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tak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predčasné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ukončenie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školskej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dochádzky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. </a:t>
            </a:r>
            <a:endParaRPr lang="en-US" sz="2333" b="1" spc="-52" dirty="0">
              <a:solidFill>
                <a:srgbClr val="261E6A"/>
              </a:solidFill>
              <a:latin typeface="Calibri (MS)"/>
              <a:cs typeface="Calibri (MS)"/>
            </a:endParaRPr>
          </a:p>
          <a:p>
            <a:pPr algn="l"/>
            <a:endParaRPr lang="en-US" sz="2333" spc="-52" dirty="0">
              <a:solidFill>
                <a:srgbClr val="261E6A"/>
              </a:solidFill>
              <a:latin typeface="Calibri (MS)"/>
            </a:endParaRPr>
          </a:p>
          <a:p>
            <a:pPr marL="287881" lvl="1" indent="-143941">
              <a:buFont typeface="Arial"/>
              <a:buChar char="•"/>
            </a:pP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K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predčasnému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ukončeniu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školskej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dochádzky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prispieva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množstvo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faktorov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ktoré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sa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často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zložitým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spôsobom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prelínajú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.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Niektoré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z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týchto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príčin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zahŕňajú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: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socioekonomické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faktory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osobné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problémy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ťažkosti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v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učení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. </a:t>
            </a:r>
            <a:endParaRPr lang="en-US" sz="2333" spc="-53" dirty="0">
              <a:solidFill>
                <a:srgbClr val="261E6A"/>
              </a:solidFill>
              <a:latin typeface="Calibri (MS)"/>
              <a:cs typeface="Calibri (MS)"/>
            </a:endParaRPr>
          </a:p>
          <a:p>
            <a:pPr algn="l"/>
            <a:endParaRPr lang="en-US" sz="2333" spc="-53" dirty="0">
              <a:solidFill>
                <a:srgbClr val="261E6A"/>
              </a:solidFill>
              <a:latin typeface="Calibri (MS)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B2C0A-FC86-AC13-2E5C-126F355BD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703CA30-4D17-F254-17AE-EBA88CC46BDC}"/>
              </a:ext>
            </a:extLst>
          </p:cNvPr>
          <p:cNvGrpSpPr/>
          <p:nvPr/>
        </p:nvGrpSpPr>
        <p:grpSpPr>
          <a:xfrm>
            <a:off x="2706485" y="677049"/>
            <a:ext cx="6749218" cy="327243"/>
            <a:chOff x="0" y="0"/>
            <a:chExt cx="13498436" cy="65448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8E5EB09-11BE-404A-77BA-AE5039DC9511}"/>
                </a:ext>
              </a:extLst>
            </p:cNvPr>
            <p:cNvSpPr/>
            <p:nvPr/>
          </p:nvSpPr>
          <p:spPr>
            <a:xfrm>
              <a:off x="0" y="0"/>
              <a:ext cx="13498449" cy="654431"/>
            </a:xfrm>
            <a:custGeom>
              <a:avLst/>
              <a:gdLst/>
              <a:ahLst/>
              <a:cxnLst/>
              <a:rect l="l" t="t" r="r" b="b"/>
              <a:pathLst>
                <a:path w="13498449" h="654431">
                  <a:moveTo>
                    <a:pt x="0" y="0"/>
                  </a:moveTo>
                  <a:lnTo>
                    <a:pt x="13498449" y="0"/>
                  </a:lnTo>
                  <a:lnTo>
                    <a:pt x="13498449" y="654431"/>
                  </a:lnTo>
                  <a:lnTo>
                    <a:pt x="0" y="654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9CC5724E-9D4B-FA0B-4DCF-F347BDC9A517}"/>
              </a:ext>
            </a:extLst>
          </p:cNvPr>
          <p:cNvSpPr txBox="1"/>
          <p:nvPr/>
        </p:nvSpPr>
        <p:spPr>
          <a:xfrm>
            <a:off x="542298" y="1836548"/>
            <a:ext cx="11242871" cy="3949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Pre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koho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je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podporné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opatrenie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určené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?</a:t>
            </a:r>
            <a:endParaRPr lang="en-US" sz="2333" b="1" spc="-53" dirty="0">
              <a:solidFill>
                <a:srgbClr val="002060"/>
              </a:solidFill>
              <a:latin typeface="Calibri (MS) Bold"/>
              <a:cs typeface="Calibri (MS) Bold"/>
            </a:endParaRPr>
          </a:p>
          <a:p>
            <a:pPr marL="287881" lvl="1" indent="-143941">
              <a:buFont typeface="Arial"/>
              <a:buChar char="•"/>
            </a:pP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Žiaci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v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riziku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školského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neúspechu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alebo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predčasného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ukončenia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školskej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dochádzky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.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Sú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to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napríklad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: </a:t>
            </a:r>
            <a:endParaRPr lang="en-US" sz="2333" spc="-53" dirty="0">
              <a:solidFill>
                <a:srgbClr val="002060"/>
              </a:solidFill>
              <a:latin typeface="Calibri (MS)"/>
              <a:cs typeface="Calibri (MS)"/>
            </a:endParaRPr>
          </a:p>
          <a:p>
            <a:pPr marL="575762" lvl="2" indent="-191780">
              <a:buFont typeface="Arial"/>
              <a:buChar char="⚬"/>
            </a:pP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žiak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opakujúci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ročník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; </a:t>
            </a:r>
            <a:endParaRPr lang="en-US" sz="2333" spc="-53" dirty="0">
              <a:solidFill>
                <a:srgbClr val="002060"/>
              </a:solidFill>
              <a:latin typeface="Calibri (MS)"/>
              <a:cs typeface="Calibri (MS)"/>
            </a:endParaRPr>
          </a:p>
          <a:p>
            <a:pPr marL="575762" lvl="2" indent="-191780">
              <a:buFont typeface="Arial"/>
              <a:buChar char="⚬"/>
            </a:pP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žiak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s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výrazne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zhoršeným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prospechom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oproti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minulému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štvrťroku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v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konkrétnom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predmete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; </a:t>
            </a:r>
            <a:endParaRPr lang="en-US" sz="2333" spc="-53" dirty="0">
              <a:solidFill>
                <a:srgbClr val="002060"/>
              </a:solidFill>
              <a:latin typeface="Calibri (MS)"/>
              <a:cs typeface="Calibri (MS)"/>
            </a:endParaRPr>
          </a:p>
          <a:p>
            <a:pPr marL="575762" lvl="2" indent="-191780">
              <a:buFont typeface="Arial"/>
              <a:buChar char="⚬"/>
            </a:pP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žiak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so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zvýšeným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počtom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vymeškaných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neospravedlnených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hodín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oproti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priemeru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daného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ročníka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; </a:t>
            </a:r>
            <a:endParaRPr lang="en-US" sz="2333" spc="-53" dirty="0">
              <a:solidFill>
                <a:srgbClr val="002060"/>
              </a:solidFill>
              <a:latin typeface="Calibri (MS)"/>
              <a:cs typeface="Calibri (MS)"/>
            </a:endParaRPr>
          </a:p>
          <a:p>
            <a:pPr marL="575762" lvl="2" indent="-191780">
              <a:buFont typeface="Arial"/>
              <a:buChar char="⚬"/>
            </a:pP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žiak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s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odlišným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materinským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jazykom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; </a:t>
            </a:r>
            <a:endParaRPr lang="en-US" sz="2333" spc="-53" dirty="0">
              <a:solidFill>
                <a:srgbClr val="002060"/>
              </a:solidFill>
              <a:latin typeface="Calibri (MS)"/>
              <a:cs typeface="Calibri (MS)"/>
            </a:endParaRPr>
          </a:p>
          <a:p>
            <a:pPr marL="575762" lvl="2" indent="-191780">
              <a:buFont typeface="Arial"/>
              <a:buChar char="⚬"/>
            </a:pP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žiak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so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zdravotným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znevýhodnením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; </a:t>
            </a:r>
            <a:endParaRPr lang="en-US" sz="2333" spc="-53" dirty="0">
              <a:solidFill>
                <a:srgbClr val="002060"/>
              </a:solidFill>
              <a:latin typeface="Calibri (MS)"/>
              <a:cs typeface="Calibri (MS)"/>
            </a:endParaRPr>
          </a:p>
          <a:p>
            <a:pPr marL="575762" lvl="2" indent="-191780">
              <a:buFont typeface="Arial"/>
              <a:buChar char="⚬"/>
            </a:pP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žiak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ktorý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sa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ocitol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v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náhlej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kritickej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situácii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v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rodine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;</a:t>
            </a:r>
            <a:endParaRPr lang="en-US" sz="2333" spc="-53" dirty="0">
              <a:solidFill>
                <a:srgbClr val="002060"/>
              </a:solidFill>
              <a:latin typeface="Calibri (MS)"/>
              <a:cs typeface="Calibri (MS)"/>
            </a:endParaRPr>
          </a:p>
          <a:p>
            <a:pPr marL="575762" lvl="2" indent="-191780">
              <a:buFont typeface="Arial"/>
              <a:buChar char="⚬"/>
            </a:pP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žiak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ktorý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môže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byť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sociálne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vylučovaný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šikanovaný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ďalší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.</a:t>
            </a:r>
            <a:endParaRPr lang="en-US" sz="2333" spc="-53" dirty="0">
              <a:solidFill>
                <a:srgbClr val="002060"/>
              </a:solidFill>
              <a:latin typeface="Calibri (MS)"/>
              <a:cs typeface="Calibri (MS)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2E058A6A-DB3C-4978-CD06-B92C630817FD}"/>
              </a:ext>
            </a:extLst>
          </p:cNvPr>
          <p:cNvSpPr txBox="1"/>
          <p:nvPr/>
        </p:nvSpPr>
        <p:spPr>
          <a:xfrm>
            <a:off x="474564" y="360246"/>
            <a:ext cx="10516818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000" b="1" spc="-79" dirty="0">
                <a:solidFill>
                  <a:srgbClr val="002060"/>
                </a:solidFill>
                <a:latin typeface="Calibri (MS) Bold"/>
              </a:rPr>
              <a:t>ČINNOSŤ NA PODPORU PREDCHÁDZANIA UKONČENIA ŠKOLSKEJ DOCHÁDZKY V NIŽŠOM AKO POSLEDNOM ROČNÍKU ZÁKLADNEJ ŠKOLY ALEBO STREDNEJ ŠKOLY</a:t>
            </a:r>
            <a:r>
              <a:rPr lang="en-US" sz="2667" b="1" spc="-79" dirty="0">
                <a:solidFill>
                  <a:srgbClr val="002060"/>
                </a:solidFill>
                <a:latin typeface="Calibri (MS) Bold"/>
              </a:rPr>
              <a:t> </a:t>
            </a:r>
            <a:endParaRPr lang="en-US" sz="2667" b="1" spc="-79" dirty="0">
              <a:solidFill>
                <a:srgbClr val="002060"/>
              </a:solidFill>
              <a:latin typeface="Calibri (MS) Bold"/>
              <a:cs typeface="Calibri (MS) Bold"/>
            </a:endParaRPr>
          </a:p>
        </p:txBody>
      </p:sp>
    </p:spTree>
    <p:extLst>
      <p:ext uri="{BB962C8B-B14F-4D97-AF65-F5344CB8AC3E}">
        <p14:creationId xmlns:p14="http://schemas.microsoft.com/office/powerpoint/2010/main" val="29712442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B2C0A-FC86-AC13-2E5C-126F355BD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703CA30-4D17-F254-17AE-EBA88CC46BDC}"/>
              </a:ext>
            </a:extLst>
          </p:cNvPr>
          <p:cNvGrpSpPr/>
          <p:nvPr/>
        </p:nvGrpSpPr>
        <p:grpSpPr>
          <a:xfrm>
            <a:off x="2706485" y="677049"/>
            <a:ext cx="6749218" cy="327243"/>
            <a:chOff x="0" y="0"/>
            <a:chExt cx="13498436" cy="65448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8E5EB09-11BE-404A-77BA-AE5039DC9511}"/>
                </a:ext>
              </a:extLst>
            </p:cNvPr>
            <p:cNvSpPr/>
            <p:nvPr/>
          </p:nvSpPr>
          <p:spPr>
            <a:xfrm>
              <a:off x="0" y="0"/>
              <a:ext cx="13498449" cy="654431"/>
            </a:xfrm>
            <a:custGeom>
              <a:avLst/>
              <a:gdLst/>
              <a:ahLst/>
              <a:cxnLst/>
              <a:rect l="l" t="t" r="r" b="b"/>
              <a:pathLst>
                <a:path w="13498449" h="654431">
                  <a:moveTo>
                    <a:pt x="0" y="0"/>
                  </a:moveTo>
                  <a:lnTo>
                    <a:pt x="13498449" y="0"/>
                  </a:lnTo>
                  <a:lnTo>
                    <a:pt x="13498449" y="654431"/>
                  </a:lnTo>
                  <a:lnTo>
                    <a:pt x="0" y="654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17CB691B-5B53-7F7B-F62E-190541307CAD}"/>
              </a:ext>
            </a:extLst>
          </p:cNvPr>
          <p:cNvSpPr txBox="1"/>
          <p:nvPr/>
        </p:nvSpPr>
        <p:spPr>
          <a:xfrm>
            <a:off x="704972" y="2413821"/>
            <a:ext cx="10653055" cy="25130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40889" lvl="1" indent="-120233">
              <a:buFont typeface="Arial"/>
              <a:buChar char="•"/>
            </a:pPr>
            <a:r>
              <a:rPr lang="en-US" sz="2333" b="1" spc="-52" dirty="0" err="1">
                <a:solidFill>
                  <a:srgbClr val="002060"/>
                </a:solidFill>
                <a:latin typeface="Calibri (MS) Bold"/>
              </a:rPr>
              <a:t>Kto</a:t>
            </a:r>
            <a:r>
              <a:rPr lang="en-US" sz="2333" b="1" spc="-52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2" dirty="0" err="1">
                <a:solidFill>
                  <a:srgbClr val="002060"/>
                </a:solidFill>
                <a:latin typeface="Calibri (MS) Bold"/>
              </a:rPr>
              <a:t>sa</a:t>
            </a:r>
            <a:r>
              <a:rPr lang="en-US" sz="2333" b="1" spc="-52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2" dirty="0" err="1">
                <a:solidFill>
                  <a:srgbClr val="002060"/>
                </a:solidFill>
                <a:latin typeface="Calibri (MS) Bold"/>
              </a:rPr>
              <a:t>vyjadruje</a:t>
            </a:r>
            <a:r>
              <a:rPr lang="en-US" sz="2333" b="1" spc="-52" dirty="0">
                <a:solidFill>
                  <a:srgbClr val="002060"/>
                </a:solidFill>
                <a:latin typeface="Calibri (MS) Bold"/>
              </a:rPr>
              <a:t>:</a:t>
            </a:r>
            <a:r>
              <a:rPr lang="sk-SK" sz="2333" b="1" spc="-52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učiteľ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školský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špeciálny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pedagóg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odborný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zamestnanec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školy</a:t>
            </a:r>
            <a:r>
              <a:rPr lang="sk-SK" sz="2333" spc="-53" dirty="0">
                <a:solidFill>
                  <a:srgbClr val="002060"/>
                </a:solidFill>
                <a:latin typeface="Calibri (MS)"/>
              </a:rPr>
              <a:t> alebo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zariadenie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poradenstva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prevencie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.</a:t>
            </a:r>
            <a:endParaRPr lang="en-US" sz="2333" spc="-52" dirty="0">
              <a:solidFill>
                <a:srgbClr val="261E6A"/>
              </a:solidFill>
              <a:latin typeface="Calibri (MS)"/>
              <a:cs typeface="Calibri (MS)"/>
            </a:endParaRPr>
          </a:p>
          <a:p>
            <a:pPr marL="241312" lvl="1" indent="-120656">
              <a:buFont typeface="Arial"/>
              <a:buChar char="•"/>
            </a:pP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Kto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zabezpečuje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: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základná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škola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;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základná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škola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pre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žiakov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so ŠVVP;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stredná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škola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;</a:t>
            </a:r>
            <a:r>
              <a:rPr lang="en-US" sz="2333" spc="-53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stredná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škola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pre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žiakov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so ŠVVP;</a:t>
            </a:r>
            <a:r>
              <a:rPr lang="en-US" sz="2333" spc="-53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špeciálne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výchovné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zariadenia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;</a:t>
            </a:r>
            <a:r>
              <a:rPr lang="en-US" sz="2333" spc="-53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zariadenie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poradenstva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prevencie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.</a:t>
            </a:r>
            <a:endParaRPr lang="en-US" sz="2333" spc="-53" dirty="0">
              <a:solidFill>
                <a:srgbClr val="261E6A"/>
              </a:solidFill>
              <a:latin typeface="Calibri (MS)"/>
              <a:cs typeface="Calibri (MS)"/>
            </a:endParaRPr>
          </a:p>
          <a:p>
            <a:pPr marL="241312" lvl="1" indent="-120656">
              <a:buFont typeface="Arial"/>
              <a:buChar char="•"/>
            </a:pP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Kto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poskytuje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: 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učiteľ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;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pedagogický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asistent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;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školský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špeciálny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pedagóg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;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odborný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zamestnanec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;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školský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podporný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tím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;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iné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osoby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na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základe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zmluvy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. </a:t>
            </a:r>
            <a:endParaRPr lang="en-US" sz="2333" spc="-53" dirty="0">
              <a:solidFill>
                <a:srgbClr val="261E6A"/>
              </a:solidFill>
              <a:latin typeface="Calibri (MS)"/>
              <a:cs typeface="Calibri (MS)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2E058A6A-DB3C-4978-CD06-B92C630817FD}"/>
              </a:ext>
            </a:extLst>
          </p:cNvPr>
          <p:cNvSpPr txBox="1"/>
          <p:nvPr/>
        </p:nvSpPr>
        <p:spPr>
          <a:xfrm>
            <a:off x="508812" y="642786"/>
            <a:ext cx="10516818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000" b="1" spc="-79" dirty="0">
                <a:solidFill>
                  <a:srgbClr val="002060"/>
                </a:solidFill>
                <a:latin typeface="Calibri (MS) Bold"/>
              </a:rPr>
              <a:t>ČINNOSŤ NA PODPORU PREDCHÁDZANIA UKONČENIA ŠKOLSKEJ DOCHÁDZKY V NIŽŠOM AKO POSLEDNOM ROČNÍKU ZÁKLADNEJ ŠKOLY ALEBO STREDNEJ ŠKOLY</a:t>
            </a:r>
            <a:r>
              <a:rPr lang="en-US" sz="2667" b="1" spc="-79" dirty="0">
                <a:solidFill>
                  <a:srgbClr val="002060"/>
                </a:solidFill>
                <a:latin typeface="Calibri (MS) Bold"/>
              </a:rPr>
              <a:t> </a:t>
            </a:r>
            <a:endParaRPr lang="en-US" sz="2667" b="1" spc="-79" dirty="0">
              <a:solidFill>
                <a:srgbClr val="002060"/>
              </a:solidFill>
              <a:latin typeface="Calibri (MS) Bold"/>
              <a:cs typeface="Calibri (MS) Bold"/>
            </a:endParaRPr>
          </a:p>
        </p:txBody>
      </p:sp>
    </p:spTree>
    <p:extLst>
      <p:ext uri="{BB962C8B-B14F-4D97-AF65-F5344CB8AC3E}">
        <p14:creationId xmlns:p14="http://schemas.microsoft.com/office/powerpoint/2010/main" val="39163471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06485" y="677049"/>
            <a:ext cx="6749218" cy="327243"/>
            <a:chOff x="0" y="0"/>
            <a:chExt cx="13498436" cy="654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498449" cy="654431"/>
            </a:xfrm>
            <a:custGeom>
              <a:avLst/>
              <a:gdLst/>
              <a:ahLst/>
              <a:cxnLst/>
              <a:rect l="l" t="t" r="r" b="b"/>
              <a:pathLst>
                <a:path w="13498449" h="654431">
                  <a:moveTo>
                    <a:pt x="0" y="0"/>
                  </a:moveTo>
                  <a:lnTo>
                    <a:pt x="13498449" y="0"/>
                  </a:lnTo>
                  <a:lnTo>
                    <a:pt x="13498449" y="654431"/>
                  </a:lnTo>
                  <a:lnTo>
                    <a:pt x="0" y="654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507845" y="871279"/>
            <a:ext cx="10516818" cy="332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</a:pPr>
            <a:r>
              <a:rPr lang="en-US" sz="3000" b="1" spc="-79" dirty="0">
                <a:solidFill>
                  <a:srgbClr val="002060"/>
                </a:solidFill>
                <a:latin typeface="Calibri (MS) Bold"/>
              </a:rPr>
              <a:t>ŠPECIALIZOVANÉ KARIÉROVÉ PORADENSTVO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55891" y="1735489"/>
            <a:ext cx="10685572" cy="28720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O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čom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je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podporné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opatrenie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? </a:t>
            </a:r>
          </a:p>
          <a:p>
            <a:pPr marL="240889" lvl="1" indent="-120233">
              <a:buFont typeface="Arial"/>
              <a:buChar char="•"/>
            </a:pP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Cieľom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podporného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opatrenia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je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poskytnúť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žiakovi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so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špeciálnymi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výchovno-vzdelávacími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potrebami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špecifickú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podporu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jeho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kariérového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vývinu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. </a:t>
            </a:r>
            <a:endParaRPr lang="en-US" sz="2333" b="1" spc="-52" dirty="0">
              <a:solidFill>
                <a:srgbClr val="261E6A"/>
              </a:solidFill>
              <a:latin typeface="Calibri (MS)"/>
              <a:cs typeface="Calibri (MS)"/>
            </a:endParaRPr>
          </a:p>
          <a:p>
            <a:pPr algn="l"/>
            <a:endParaRPr lang="en-US" sz="2333" spc="-52" dirty="0">
              <a:solidFill>
                <a:srgbClr val="261E6A"/>
              </a:solidFill>
              <a:latin typeface="Calibri (MS)"/>
            </a:endParaRPr>
          </a:p>
          <a:p>
            <a:pPr marL="240889" lvl="1" indent="-120233">
              <a:buFont typeface="Arial"/>
              <a:buChar char="•"/>
            </a:pP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Podporné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opatrenie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nadväzuje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na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kariérové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poradenstvo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kariérové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intervencie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v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rámci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kariérovej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výchovy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poradenstva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ktoré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sú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poskytované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všetkým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žiakom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školy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.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Ciele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metódy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prístupy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špecializovaného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kariérového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poradenstva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(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ďalej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ŠKP)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sú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úzko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previazané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so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špeciálnymi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výchovno-vzdelávacími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potrebami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žiaka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. </a:t>
            </a:r>
            <a:endParaRPr lang="en-US" sz="2333" spc="-52" dirty="0">
              <a:solidFill>
                <a:srgbClr val="261E6A"/>
              </a:solidFill>
              <a:latin typeface="Calibri (MS)"/>
              <a:cs typeface="Calibri (MS)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777C66-9595-7024-7296-75896F562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EC3A414-274F-E511-55C6-41BE5F8511C3}"/>
              </a:ext>
            </a:extLst>
          </p:cNvPr>
          <p:cNvGrpSpPr/>
          <p:nvPr/>
        </p:nvGrpSpPr>
        <p:grpSpPr>
          <a:xfrm>
            <a:off x="2706485" y="677049"/>
            <a:ext cx="6749218" cy="327243"/>
            <a:chOff x="0" y="0"/>
            <a:chExt cx="13498436" cy="65448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F308284-B784-E456-72A1-EC2ADDA952BA}"/>
                </a:ext>
              </a:extLst>
            </p:cNvPr>
            <p:cNvSpPr/>
            <p:nvPr/>
          </p:nvSpPr>
          <p:spPr>
            <a:xfrm>
              <a:off x="0" y="0"/>
              <a:ext cx="13498449" cy="654431"/>
            </a:xfrm>
            <a:custGeom>
              <a:avLst/>
              <a:gdLst/>
              <a:ahLst/>
              <a:cxnLst/>
              <a:rect l="l" t="t" r="r" b="b"/>
              <a:pathLst>
                <a:path w="13498449" h="654431">
                  <a:moveTo>
                    <a:pt x="0" y="0"/>
                  </a:moveTo>
                  <a:lnTo>
                    <a:pt x="13498449" y="0"/>
                  </a:lnTo>
                  <a:lnTo>
                    <a:pt x="13498449" y="654431"/>
                  </a:lnTo>
                  <a:lnTo>
                    <a:pt x="0" y="654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7656E375-D36B-03DD-6272-B92E3AD5064D}"/>
              </a:ext>
            </a:extLst>
          </p:cNvPr>
          <p:cNvSpPr txBox="1"/>
          <p:nvPr/>
        </p:nvSpPr>
        <p:spPr>
          <a:xfrm>
            <a:off x="490428" y="671867"/>
            <a:ext cx="10516818" cy="332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</a:pPr>
            <a:r>
              <a:rPr lang="en-US" sz="3000" b="1" spc="-79" dirty="0">
                <a:solidFill>
                  <a:srgbClr val="002060"/>
                </a:solidFill>
                <a:latin typeface="Calibri (MS) Bold"/>
              </a:rPr>
              <a:t>ŠPECIALIZOVANÉ KARIÉROVÉ PORADENSTVO 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5AC1714-556F-76FE-BBAD-6DCB090CDE06}"/>
              </a:ext>
            </a:extLst>
          </p:cNvPr>
          <p:cNvSpPr txBox="1"/>
          <p:nvPr/>
        </p:nvSpPr>
        <p:spPr>
          <a:xfrm>
            <a:off x="490428" y="1082345"/>
            <a:ext cx="10685572" cy="39490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endParaRPr lang="en-US" sz="2333" spc="-52" dirty="0">
              <a:solidFill>
                <a:srgbClr val="261E6A"/>
              </a:solidFill>
              <a:latin typeface="Calibri (MS)"/>
            </a:endParaRPr>
          </a:p>
          <a:p>
            <a:pPr marL="240889" lvl="1" indent="-120233">
              <a:buFont typeface="Arial"/>
              <a:buChar char="•"/>
            </a:pP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Pri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výbere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vhodných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cieľov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metód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prístupov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je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nevyhnutné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rešpektovať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všetky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potreby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žiaka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(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vrátane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špeciálnych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výchovno-vzdelávacích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potrieb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),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r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ešpektovať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úroveň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jeho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kognitívnych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funkcií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úroveň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schopnosti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porozumieť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jazykovej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informácii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úroveň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osvojenia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si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jazyka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školy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mnohé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iné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relevantné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premenné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.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Pri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výbere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vhodných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cieľov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metód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prístupov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ŠKP je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mimoriadne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dôležité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zohľadňovať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všetky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ostatné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podporné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opatrenia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ktoré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sú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žiakovi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v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škole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poskytované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. </a:t>
            </a:r>
            <a:endParaRPr lang="en-US" sz="2333" spc="-52" dirty="0">
              <a:solidFill>
                <a:srgbClr val="261E6A"/>
              </a:solidFill>
              <a:latin typeface="Calibri (MS)"/>
              <a:cs typeface="Calibri (MS)"/>
            </a:endParaRPr>
          </a:p>
          <a:p>
            <a:pPr algn="l"/>
            <a:endParaRPr lang="en-US" sz="2333" spc="-52" dirty="0">
              <a:solidFill>
                <a:srgbClr val="261E6A"/>
              </a:solidFill>
              <a:latin typeface="Calibri (MS)"/>
            </a:endParaRPr>
          </a:p>
          <a:p>
            <a:pPr marL="240889" lvl="1" indent="-120233">
              <a:buFont typeface="Arial"/>
              <a:buChar char="•"/>
            </a:pP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Neoddeliteľnými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súčasťami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špecializovaného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kariérového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poradenstva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sú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kariérové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posudzovanie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kariérová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diagnostika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identifikácia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vplyvu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sociokultúrneho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prostredia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na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kariérový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vývin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žiaka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. </a:t>
            </a:r>
            <a:endParaRPr lang="en-US" sz="2333" spc="-52" dirty="0">
              <a:solidFill>
                <a:srgbClr val="261E6A"/>
              </a:solidFill>
              <a:latin typeface="Calibri (MS)"/>
              <a:cs typeface="Calibri (MS)"/>
            </a:endParaRPr>
          </a:p>
        </p:txBody>
      </p:sp>
    </p:spTree>
    <p:extLst>
      <p:ext uri="{BB962C8B-B14F-4D97-AF65-F5344CB8AC3E}">
        <p14:creationId xmlns:p14="http://schemas.microsoft.com/office/powerpoint/2010/main" val="20042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067239" y="1641252"/>
            <a:ext cx="706478" cy="508079"/>
          </a:xfrm>
          <a:custGeom>
            <a:avLst/>
            <a:gdLst/>
            <a:ahLst/>
            <a:cxnLst/>
            <a:rect l="l" t="t" r="r" b="b"/>
            <a:pathLst>
              <a:path w="1059717" h="762118">
                <a:moveTo>
                  <a:pt x="0" y="0"/>
                </a:moveTo>
                <a:lnTo>
                  <a:pt x="1059717" y="0"/>
                </a:lnTo>
                <a:lnTo>
                  <a:pt x="1059717" y="762117"/>
                </a:lnTo>
                <a:lnTo>
                  <a:pt x="0" y="7621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sz="1200"/>
          </a:p>
        </p:txBody>
      </p:sp>
      <p:sp>
        <p:nvSpPr>
          <p:cNvPr id="3" name="Freeform 3"/>
          <p:cNvSpPr/>
          <p:nvPr/>
        </p:nvSpPr>
        <p:spPr>
          <a:xfrm>
            <a:off x="886404" y="1644260"/>
            <a:ext cx="10186133" cy="492458"/>
          </a:xfrm>
          <a:custGeom>
            <a:avLst/>
            <a:gdLst/>
            <a:ahLst/>
            <a:cxnLst/>
            <a:rect l="l" t="t" r="r" b="b"/>
            <a:pathLst>
              <a:path w="15279200" h="738687">
                <a:moveTo>
                  <a:pt x="0" y="0"/>
                </a:moveTo>
                <a:lnTo>
                  <a:pt x="15279200" y="0"/>
                </a:lnTo>
                <a:lnTo>
                  <a:pt x="15279200" y="738687"/>
                </a:lnTo>
                <a:lnTo>
                  <a:pt x="0" y="73868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sz="1200"/>
          </a:p>
        </p:txBody>
      </p:sp>
      <p:sp>
        <p:nvSpPr>
          <p:cNvPr id="4" name="Freeform 4"/>
          <p:cNvSpPr/>
          <p:nvPr/>
        </p:nvSpPr>
        <p:spPr>
          <a:xfrm>
            <a:off x="849299" y="1637665"/>
            <a:ext cx="108249" cy="492759"/>
          </a:xfrm>
          <a:custGeom>
            <a:avLst/>
            <a:gdLst/>
            <a:ahLst/>
            <a:cxnLst/>
            <a:rect l="l" t="t" r="r" b="b"/>
            <a:pathLst>
              <a:path w="162373" h="739139">
                <a:moveTo>
                  <a:pt x="0" y="0"/>
                </a:moveTo>
                <a:lnTo>
                  <a:pt x="162373" y="0"/>
                </a:lnTo>
                <a:lnTo>
                  <a:pt x="162373" y="739140"/>
                </a:lnTo>
                <a:lnTo>
                  <a:pt x="0" y="7391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sz="1200"/>
          </a:p>
        </p:txBody>
      </p:sp>
      <p:grpSp>
        <p:nvGrpSpPr>
          <p:cNvPr id="5" name="Group 5"/>
          <p:cNvGrpSpPr/>
          <p:nvPr/>
        </p:nvGrpSpPr>
        <p:grpSpPr>
          <a:xfrm>
            <a:off x="1150475" y="2797433"/>
            <a:ext cx="936104" cy="936104"/>
            <a:chOff x="0" y="0"/>
            <a:chExt cx="1872208" cy="187220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72234" cy="1872234"/>
            </a:xfrm>
            <a:custGeom>
              <a:avLst/>
              <a:gdLst/>
              <a:ahLst/>
              <a:cxnLst/>
              <a:rect l="l" t="t" r="r" b="b"/>
              <a:pathLst>
                <a:path w="1872234" h="1872234">
                  <a:moveTo>
                    <a:pt x="0" y="936117"/>
                  </a:moveTo>
                  <a:cubicBezTo>
                    <a:pt x="0" y="419100"/>
                    <a:pt x="419100" y="0"/>
                    <a:pt x="936117" y="0"/>
                  </a:cubicBezTo>
                  <a:cubicBezTo>
                    <a:pt x="1453134" y="0"/>
                    <a:pt x="1872234" y="419100"/>
                    <a:pt x="1872234" y="936117"/>
                  </a:cubicBezTo>
                  <a:cubicBezTo>
                    <a:pt x="1872234" y="1453134"/>
                    <a:pt x="1453134" y="1872234"/>
                    <a:pt x="936117" y="1872234"/>
                  </a:cubicBezTo>
                  <a:cubicBezTo>
                    <a:pt x="419100" y="1872234"/>
                    <a:pt x="0" y="1453134"/>
                    <a:pt x="0" y="936117"/>
                  </a:cubicBezTo>
                  <a:close/>
                </a:path>
              </a:pathLst>
            </a:custGeom>
            <a:solidFill>
              <a:srgbClr val="2A2768"/>
            </a:solid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7" name="AutoShape 7"/>
          <p:cNvSpPr/>
          <p:nvPr/>
        </p:nvSpPr>
        <p:spPr>
          <a:xfrm>
            <a:off x="1607614" y="2282231"/>
            <a:ext cx="10913" cy="510715"/>
          </a:xfrm>
          <a:prstGeom prst="line">
            <a:avLst/>
          </a:prstGeom>
          <a:ln w="28575" cap="rnd">
            <a:solidFill>
              <a:srgbClr val="002060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sk-SK" sz="1200"/>
          </a:p>
        </p:txBody>
      </p:sp>
      <p:sp>
        <p:nvSpPr>
          <p:cNvPr id="8" name="TextBox 8"/>
          <p:cNvSpPr txBox="1"/>
          <p:nvPr/>
        </p:nvSpPr>
        <p:spPr>
          <a:xfrm>
            <a:off x="1260167" y="3985383"/>
            <a:ext cx="1289907" cy="210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400">
                <a:solidFill>
                  <a:srgbClr val="FFFFFF"/>
                </a:solidFill>
                <a:latin typeface="Arimo Bold"/>
              </a:rPr>
              <a:t>VLÁDA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37786" y="4089744"/>
            <a:ext cx="2305046" cy="1701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333" spc="48" err="1">
                <a:solidFill>
                  <a:srgbClr val="002060"/>
                </a:solidFill>
                <a:latin typeface="Calibri (MS)"/>
                <a:ea typeface="Calibri" panose="020F0502020204030204" pitchFamily="34" charset="0"/>
                <a:cs typeface="Calibri (MS)"/>
              </a:rPr>
              <a:t>Vláda</a:t>
            </a:r>
            <a:r>
              <a:rPr lang="en-US" sz="2333" spc="48">
                <a:solidFill>
                  <a:srgbClr val="002060"/>
                </a:solidFill>
                <a:latin typeface="Calibri (MS)"/>
                <a:ea typeface="Calibri" panose="020F0502020204030204" pitchFamily="34" charset="0"/>
                <a:cs typeface="Calibri (MS)"/>
              </a:rPr>
              <a:t> SR </a:t>
            </a:r>
            <a:r>
              <a:rPr lang="en-US" sz="2333" spc="48" err="1">
                <a:solidFill>
                  <a:srgbClr val="002060"/>
                </a:solidFill>
                <a:latin typeface="Calibri (MS)"/>
                <a:ea typeface="Calibri" panose="020F0502020204030204" pitchFamily="34" charset="0"/>
                <a:cs typeface="Calibri (MS)"/>
              </a:rPr>
              <a:t>schválila</a:t>
            </a:r>
            <a:r>
              <a:rPr lang="en-US" sz="2333" spc="48">
                <a:solidFill>
                  <a:srgbClr val="002060"/>
                </a:solidFill>
                <a:latin typeface="Calibri (MS)"/>
                <a:ea typeface="Calibri" panose="020F0502020204030204" pitchFamily="34" charset="0"/>
                <a:cs typeface="Calibri (MS)"/>
              </a:rPr>
              <a:t> </a:t>
            </a:r>
            <a:r>
              <a:rPr lang="en-US" sz="2333" spc="48" err="1">
                <a:solidFill>
                  <a:srgbClr val="002060"/>
                </a:solidFill>
                <a:latin typeface="Calibri (MS)"/>
                <a:ea typeface="Calibri" panose="020F0502020204030204" pitchFamily="34" charset="0"/>
                <a:cs typeface="Calibri (MS)"/>
              </a:rPr>
              <a:t>návrh</a:t>
            </a:r>
            <a:r>
              <a:rPr lang="en-US" sz="2333" spc="48">
                <a:solidFill>
                  <a:srgbClr val="002060"/>
                </a:solidFill>
                <a:latin typeface="Calibri (MS)"/>
                <a:ea typeface="Calibri" panose="020F0502020204030204" pitchFamily="34" charset="0"/>
                <a:cs typeface="Calibri (MS)"/>
              </a:rPr>
              <a:t> </a:t>
            </a:r>
            <a:r>
              <a:rPr lang="en-US" sz="2333" spc="48" err="1">
                <a:solidFill>
                  <a:srgbClr val="002060"/>
                </a:solidFill>
                <a:latin typeface="Calibri (MS)"/>
                <a:ea typeface="Calibri" panose="020F0502020204030204" pitchFamily="34" charset="0"/>
                <a:cs typeface="Calibri (MS)"/>
              </a:rPr>
              <a:t>novely</a:t>
            </a:r>
            <a:r>
              <a:rPr lang="en-US" sz="2333" spc="48">
                <a:solidFill>
                  <a:srgbClr val="002060"/>
                </a:solidFill>
                <a:latin typeface="Calibri (MS)"/>
                <a:ea typeface="Calibri" panose="020F0502020204030204" pitchFamily="34" charset="0"/>
                <a:cs typeface="Calibri (MS)"/>
              </a:rPr>
              <a:t> </a:t>
            </a:r>
            <a:r>
              <a:rPr lang="en-US" sz="2333" spc="48" err="1">
                <a:solidFill>
                  <a:srgbClr val="002060"/>
                </a:solidFill>
                <a:latin typeface="Calibri (MS)"/>
                <a:ea typeface="Calibri" panose="020F0502020204030204" pitchFamily="34" charset="0"/>
                <a:cs typeface="Calibri (MS)"/>
              </a:rPr>
              <a:t>Školského</a:t>
            </a:r>
            <a:r>
              <a:rPr lang="en-US" sz="2333" spc="48">
                <a:solidFill>
                  <a:srgbClr val="002060"/>
                </a:solidFill>
                <a:latin typeface="Calibri (MS)"/>
                <a:ea typeface="Calibri" panose="020F0502020204030204" pitchFamily="34" charset="0"/>
                <a:cs typeface="Calibri (MS)"/>
              </a:rPr>
              <a:t> </a:t>
            </a:r>
            <a:r>
              <a:rPr lang="en-US" sz="2333" spc="48" err="1">
                <a:solidFill>
                  <a:srgbClr val="002060"/>
                </a:solidFill>
                <a:latin typeface="Calibri (MS)"/>
                <a:ea typeface="Calibri" panose="020F0502020204030204" pitchFamily="34" charset="0"/>
                <a:cs typeface="Calibri (MS)"/>
              </a:rPr>
              <a:t>zákona</a:t>
            </a:r>
            <a:r>
              <a:rPr lang="en-US" sz="2333" spc="48">
                <a:solidFill>
                  <a:srgbClr val="002060"/>
                </a:solidFill>
                <a:latin typeface="Calibri (MS)"/>
                <a:ea typeface="Calibri" panose="020F0502020204030204" pitchFamily="34" charset="0"/>
                <a:cs typeface="Calibri (MS)"/>
              </a:rPr>
              <a:t> </a:t>
            </a:r>
          </a:p>
          <a:p>
            <a:pPr algn="ctr">
              <a:lnSpc>
                <a:spcPts val="2200"/>
              </a:lnSpc>
            </a:pPr>
            <a:r>
              <a:rPr lang="en-US" sz="2333" spc="48" err="1">
                <a:solidFill>
                  <a:srgbClr val="002060"/>
                </a:solidFill>
                <a:latin typeface="Calibri (MS)"/>
                <a:ea typeface="Calibri" panose="020F0502020204030204" pitchFamily="34" charset="0"/>
                <a:cs typeface="Calibri (MS)"/>
              </a:rPr>
              <a:t>na</a:t>
            </a:r>
            <a:r>
              <a:rPr lang="en-US" sz="2333" spc="48">
                <a:solidFill>
                  <a:srgbClr val="002060"/>
                </a:solidFill>
                <a:latin typeface="Calibri (MS)"/>
                <a:ea typeface="Calibri" panose="020F0502020204030204" pitchFamily="34" charset="0"/>
                <a:cs typeface="Calibri (MS)"/>
              </a:rPr>
              <a:t> </a:t>
            </a:r>
            <a:r>
              <a:rPr lang="en-US" sz="2333" spc="48" err="1">
                <a:solidFill>
                  <a:srgbClr val="002060"/>
                </a:solidFill>
                <a:latin typeface="Calibri (MS)"/>
                <a:ea typeface="Calibri" panose="020F0502020204030204" pitchFamily="34" charset="0"/>
                <a:cs typeface="Calibri (MS)"/>
              </a:rPr>
              <a:t>rokovaní</a:t>
            </a:r>
            <a:r>
              <a:rPr lang="en-US" sz="2333" spc="48">
                <a:solidFill>
                  <a:srgbClr val="002060"/>
                </a:solidFill>
                <a:latin typeface="Calibri (MS)"/>
                <a:ea typeface="Calibri" panose="020F0502020204030204" pitchFamily="34" charset="0"/>
                <a:cs typeface="Calibri (MS)"/>
              </a:rPr>
              <a:t> </a:t>
            </a:r>
          </a:p>
          <a:p>
            <a:pPr algn="ctr">
              <a:lnSpc>
                <a:spcPts val="2200"/>
              </a:lnSpc>
            </a:pPr>
            <a:r>
              <a:rPr lang="en-US" sz="2333" spc="48">
                <a:solidFill>
                  <a:srgbClr val="002060"/>
                </a:solidFill>
                <a:latin typeface="Calibri (MS)"/>
                <a:ea typeface="Calibri" panose="020F0502020204030204" pitchFamily="34" charset="0"/>
                <a:cs typeface="Calibri (MS)"/>
              </a:rPr>
              <a:t>15. </a:t>
            </a:r>
            <a:r>
              <a:rPr lang="en-US" sz="2333" spc="48" err="1">
                <a:solidFill>
                  <a:srgbClr val="002060"/>
                </a:solidFill>
                <a:latin typeface="Calibri (MS)"/>
                <a:ea typeface="Calibri" panose="020F0502020204030204" pitchFamily="34" charset="0"/>
                <a:cs typeface="Calibri (MS)"/>
              </a:rPr>
              <a:t>februára</a:t>
            </a:r>
            <a:r>
              <a:rPr lang="en-US" sz="2333" spc="48">
                <a:solidFill>
                  <a:srgbClr val="002060"/>
                </a:solidFill>
                <a:latin typeface="Calibri (MS)"/>
                <a:ea typeface="Calibri" panose="020F0502020204030204" pitchFamily="34" charset="0"/>
                <a:cs typeface="Calibri (MS)"/>
              </a:rPr>
              <a:t> 2023.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3474240" y="2845126"/>
            <a:ext cx="936104" cy="936104"/>
            <a:chOff x="0" y="0"/>
            <a:chExt cx="1872208" cy="187220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872234" cy="1872234"/>
            </a:xfrm>
            <a:custGeom>
              <a:avLst/>
              <a:gdLst/>
              <a:ahLst/>
              <a:cxnLst/>
              <a:rect l="l" t="t" r="r" b="b"/>
              <a:pathLst>
                <a:path w="1872234" h="1872234">
                  <a:moveTo>
                    <a:pt x="0" y="936117"/>
                  </a:moveTo>
                  <a:cubicBezTo>
                    <a:pt x="0" y="419100"/>
                    <a:pt x="419100" y="0"/>
                    <a:pt x="936117" y="0"/>
                  </a:cubicBezTo>
                  <a:cubicBezTo>
                    <a:pt x="1453134" y="0"/>
                    <a:pt x="1872234" y="419100"/>
                    <a:pt x="1872234" y="936117"/>
                  </a:cubicBezTo>
                  <a:cubicBezTo>
                    <a:pt x="1872234" y="1453134"/>
                    <a:pt x="1453134" y="1872234"/>
                    <a:pt x="936117" y="1872234"/>
                  </a:cubicBezTo>
                  <a:cubicBezTo>
                    <a:pt x="419100" y="1872234"/>
                    <a:pt x="0" y="1453134"/>
                    <a:pt x="0" y="936117"/>
                  </a:cubicBezTo>
                  <a:close/>
                </a:path>
              </a:pathLst>
            </a:custGeom>
            <a:solidFill>
              <a:srgbClr val="17B6FF"/>
            </a:solid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12" name="AutoShape 12"/>
          <p:cNvSpPr/>
          <p:nvPr/>
        </p:nvSpPr>
        <p:spPr>
          <a:xfrm>
            <a:off x="3927155" y="2357008"/>
            <a:ext cx="0" cy="511054"/>
          </a:xfrm>
          <a:prstGeom prst="line">
            <a:avLst/>
          </a:prstGeom>
          <a:ln w="28575" cap="rnd">
            <a:solidFill>
              <a:srgbClr val="17B6FF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sk-SK" sz="1200"/>
          </a:p>
        </p:txBody>
      </p:sp>
      <p:sp>
        <p:nvSpPr>
          <p:cNvPr id="13" name="TextBox 13"/>
          <p:cNvSpPr txBox="1"/>
          <p:nvPr/>
        </p:nvSpPr>
        <p:spPr>
          <a:xfrm>
            <a:off x="3297341" y="3959981"/>
            <a:ext cx="1289907" cy="42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400">
                <a:solidFill>
                  <a:srgbClr val="FFFFFF"/>
                </a:solidFill>
                <a:latin typeface="Arial Bold"/>
              </a:rPr>
              <a:t>NR SR</a:t>
            </a:r>
          </a:p>
          <a:p>
            <a:pPr algn="ctr">
              <a:lnSpc>
                <a:spcPts val="1680"/>
              </a:lnSpc>
            </a:pPr>
            <a:endParaRPr lang="en-US" sz="1400">
              <a:solidFill>
                <a:srgbClr val="FFFFFF"/>
              </a:solidFill>
              <a:latin typeface="Arial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915365" y="4111966"/>
            <a:ext cx="2041659" cy="1983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333" spc="91" dirty="0">
                <a:solidFill>
                  <a:srgbClr val="002060"/>
                </a:solidFill>
                <a:latin typeface="Calibri (MS)"/>
              </a:rPr>
              <a:t>Do </a:t>
            </a:r>
            <a:r>
              <a:rPr lang="en-US" sz="2333" spc="91" dirty="0" err="1">
                <a:solidFill>
                  <a:srgbClr val="002060"/>
                </a:solidFill>
                <a:latin typeface="Calibri (MS)"/>
              </a:rPr>
              <a:t>Národnej</a:t>
            </a:r>
            <a:r>
              <a:rPr lang="en-US" sz="2333" spc="91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91" dirty="0" err="1">
                <a:solidFill>
                  <a:srgbClr val="002060"/>
                </a:solidFill>
                <a:latin typeface="Calibri (MS)"/>
              </a:rPr>
              <a:t>rady</a:t>
            </a:r>
            <a:r>
              <a:rPr lang="en-US" sz="2333" spc="91" dirty="0">
                <a:solidFill>
                  <a:srgbClr val="002060"/>
                </a:solidFill>
                <a:latin typeface="Calibri (MS)"/>
              </a:rPr>
              <a:t> SR </a:t>
            </a:r>
            <a:r>
              <a:rPr lang="en-US" sz="2333" spc="91" dirty="0" err="1">
                <a:solidFill>
                  <a:srgbClr val="002060"/>
                </a:solidFill>
                <a:latin typeface="Calibri (MS)"/>
              </a:rPr>
              <a:t>bol</a:t>
            </a:r>
            <a:r>
              <a:rPr lang="en-US" sz="2333" spc="91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91" dirty="0" err="1">
                <a:solidFill>
                  <a:srgbClr val="002060"/>
                </a:solidFill>
                <a:latin typeface="Calibri (MS)"/>
              </a:rPr>
              <a:t>návrh</a:t>
            </a:r>
            <a:r>
              <a:rPr lang="en-US" sz="2333" spc="91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91" dirty="0" err="1">
                <a:solidFill>
                  <a:srgbClr val="002060"/>
                </a:solidFill>
                <a:latin typeface="Calibri (MS)"/>
              </a:rPr>
              <a:t>novely</a:t>
            </a:r>
            <a:r>
              <a:rPr lang="en-US" sz="2333" spc="91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91" dirty="0" err="1">
                <a:solidFill>
                  <a:srgbClr val="002060"/>
                </a:solidFill>
                <a:latin typeface="Calibri (MS)"/>
              </a:rPr>
              <a:t>školského</a:t>
            </a:r>
            <a:r>
              <a:rPr lang="en-US" sz="2333" spc="91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91" dirty="0" err="1">
                <a:solidFill>
                  <a:srgbClr val="002060"/>
                </a:solidFill>
                <a:latin typeface="Calibri (MS)"/>
              </a:rPr>
              <a:t>zákona</a:t>
            </a:r>
            <a:r>
              <a:rPr lang="en-US" sz="2333" spc="91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91" dirty="0" err="1">
                <a:solidFill>
                  <a:srgbClr val="002060"/>
                </a:solidFill>
                <a:latin typeface="Calibri (MS)"/>
              </a:rPr>
              <a:t>doručený</a:t>
            </a:r>
            <a:r>
              <a:rPr lang="en-US" sz="2333" spc="91" dirty="0">
                <a:solidFill>
                  <a:srgbClr val="002060"/>
                </a:solidFill>
                <a:latin typeface="Calibri (MS)"/>
              </a:rPr>
              <a:t> </a:t>
            </a:r>
          </a:p>
          <a:p>
            <a:pPr algn="ctr">
              <a:lnSpc>
                <a:spcPts val="2200"/>
              </a:lnSpc>
            </a:pPr>
            <a:r>
              <a:rPr lang="en-US" sz="2333" spc="91" dirty="0">
                <a:solidFill>
                  <a:srgbClr val="002060"/>
                </a:solidFill>
                <a:latin typeface="Calibri (MS)"/>
              </a:rPr>
              <a:t>24. 2. 2023.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5511415" y="2845126"/>
            <a:ext cx="936104" cy="936104"/>
            <a:chOff x="0" y="0"/>
            <a:chExt cx="1872208" cy="187220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872234" cy="1872234"/>
            </a:xfrm>
            <a:custGeom>
              <a:avLst/>
              <a:gdLst/>
              <a:ahLst/>
              <a:cxnLst/>
              <a:rect l="l" t="t" r="r" b="b"/>
              <a:pathLst>
                <a:path w="1872234" h="1872234">
                  <a:moveTo>
                    <a:pt x="0" y="936117"/>
                  </a:moveTo>
                  <a:cubicBezTo>
                    <a:pt x="0" y="419100"/>
                    <a:pt x="419100" y="0"/>
                    <a:pt x="936117" y="0"/>
                  </a:cubicBezTo>
                  <a:cubicBezTo>
                    <a:pt x="1453134" y="0"/>
                    <a:pt x="1872234" y="419100"/>
                    <a:pt x="1872234" y="936117"/>
                  </a:cubicBezTo>
                  <a:cubicBezTo>
                    <a:pt x="1872234" y="1453134"/>
                    <a:pt x="1453134" y="1872234"/>
                    <a:pt x="936117" y="1872234"/>
                  </a:cubicBezTo>
                  <a:cubicBezTo>
                    <a:pt x="419100" y="1872234"/>
                    <a:pt x="0" y="1453134"/>
                    <a:pt x="0" y="936117"/>
                  </a:cubicBezTo>
                  <a:close/>
                </a:path>
              </a:pathLst>
            </a:custGeom>
            <a:solidFill>
              <a:srgbClr val="ED1C24"/>
            </a:solid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17" name="AutoShape 17"/>
          <p:cNvSpPr/>
          <p:nvPr/>
        </p:nvSpPr>
        <p:spPr>
          <a:xfrm>
            <a:off x="5991961" y="2357008"/>
            <a:ext cx="0" cy="511054"/>
          </a:xfrm>
          <a:prstGeom prst="line">
            <a:avLst/>
          </a:prstGeom>
          <a:ln w="28575" cap="rnd">
            <a:solidFill>
              <a:srgbClr val="ED1C24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sk-SK" sz="1200"/>
          </a:p>
        </p:txBody>
      </p:sp>
      <p:sp>
        <p:nvSpPr>
          <p:cNvPr id="18" name="TextBox 18"/>
          <p:cNvSpPr txBox="1"/>
          <p:nvPr/>
        </p:nvSpPr>
        <p:spPr>
          <a:xfrm>
            <a:off x="5334517" y="3959985"/>
            <a:ext cx="1289907" cy="204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400">
                <a:solidFill>
                  <a:srgbClr val="FFFFFF"/>
                </a:solidFill>
                <a:latin typeface="Arial Bold"/>
              </a:rPr>
              <a:t>SCHVÁLENIE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023562" y="4099263"/>
            <a:ext cx="2057403" cy="2265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333" spc="59" err="1">
                <a:solidFill>
                  <a:srgbClr val="002060"/>
                </a:solidFill>
                <a:latin typeface="Calibri (MS)"/>
              </a:rPr>
              <a:t>Návrh</a:t>
            </a:r>
            <a:r>
              <a:rPr lang="en-US" sz="2333" spc="59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59" err="1">
                <a:solidFill>
                  <a:srgbClr val="002060"/>
                </a:solidFill>
                <a:latin typeface="Calibri (MS)"/>
              </a:rPr>
              <a:t>novely</a:t>
            </a:r>
            <a:r>
              <a:rPr lang="en-US" sz="2333" spc="59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59" err="1">
                <a:solidFill>
                  <a:srgbClr val="002060"/>
                </a:solidFill>
                <a:latin typeface="Calibri (MS)"/>
              </a:rPr>
              <a:t>školského</a:t>
            </a:r>
            <a:r>
              <a:rPr lang="en-US" sz="2333" spc="59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59" err="1">
                <a:solidFill>
                  <a:srgbClr val="002060"/>
                </a:solidFill>
                <a:latin typeface="Calibri (MS)"/>
              </a:rPr>
              <a:t>zákona</a:t>
            </a:r>
            <a:r>
              <a:rPr lang="en-US" sz="2333" spc="59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59" err="1">
                <a:solidFill>
                  <a:srgbClr val="002060"/>
                </a:solidFill>
                <a:latin typeface="Calibri (MS)"/>
              </a:rPr>
              <a:t>bol</a:t>
            </a:r>
            <a:r>
              <a:rPr lang="en-US" sz="2333" spc="59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59" err="1">
                <a:solidFill>
                  <a:srgbClr val="002060"/>
                </a:solidFill>
                <a:latin typeface="Calibri (MS)"/>
              </a:rPr>
              <a:t>schválený</a:t>
            </a:r>
            <a:r>
              <a:rPr lang="en-US" sz="2333" spc="59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59" err="1">
                <a:solidFill>
                  <a:srgbClr val="002060"/>
                </a:solidFill>
                <a:latin typeface="Calibri (MS)"/>
              </a:rPr>
              <a:t>poslancami</a:t>
            </a:r>
            <a:r>
              <a:rPr lang="en-US" sz="2333" spc="59">
                <a:solidFill>
                  <a:srgbClr val="002060"/>
                </a:solidFill>
                <a:latin typeface="Calibri (MS)"/>
              </a:rPr>
              <a:t> </a:t>
            </a:r>
          </a:p>
          <a:p>
            <a:pPr algn="ctr">
              <a:lnSpc>
                <a:spcPts val="2200"/>
              </a:lnSpc>
            </a:pPr>
            <a:r>
              <a:rPr lang="en-US" sz="2333" spc="61">
                <a:solidFill>
                  <a:srgbClr val="002060"/>
                </a:solidFill>
                <a:latin typeface="Calibri (MS)"/>
              </a:rPr>
              <a:t>NR SR </a:t>
            </a:r>
            <a:r>
              <a:rPr lang="en-US" sz="2333" spc="61" err="1">
                <a:solidFill>
                  <a:srgbClr val="002060"/>
                </a:solidFill>
                <a:latin typeface="Calibri (MS)"/>
              </a:rPr>
              <a:t>počas</a:t>
            </a:r>
            <a:r>
              <a:rPr lang="en-US" sz="2333" spc="61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61" err="1">
                <a:solidFill>
                  <a:srgbClr val="002060"/>
                </a:solidFill>
                <a:latin typeface="Calibri (MS)"/>
              </a:rPr>
              <a:t>májovej</a:t>
            </a:r>
            <a:r>
              <a:rPr lang="en-US" sz="2333" spc="61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61" err="1">
                <a:solidFill>
                  <a:srgbClr val="002060"/>
                </a:solidFill>
                <a:latin typeface="Calibri (MS)"/>
              </a:rPr>
              <a:t>schôdze</a:t>
            </a:r>
            <a:r>
              <a:rPr lang="en-US" sz="2333" spc="61">
                <a:solidFill>
                  <a:srgbClr val="002060"/>
                </a:solidFill>
                <a:latin typeface="Calibri (MS)"/>
              </a:rPr>
              <a:t>.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7548590" y="2845126"/>
            <a:ext cx="936104" cy="936104"/>
            <a:chOff x="0" y="0"/>
            <a:chExt cx="1872208" cy="1872208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872234" cy="1872234"/>
            </a:xfrm>
            <a:custGeom>
              <a:avLst/>
              <a:gdLst/>
              <a:ahLst/>
              <a:cxnLst/>
              <a:rect l="l" t="t" r="r" b="b"/>
              <a:pathLst>
                <a:path w="1872234" h="1872234">
                  <a:moveTo>
                    <a:pt x="0" y="936117"/>
                  </a:moveTo>
                  <a:cubicBezTo>
                    <a:pt x="0" y="419100"/>
                    <a:pt x="419100" y="0"/>
                    <a:pt x="936117" y="0"/>
                  </a:cubicBezTo>
                  <a:cubicBezTo>
                    <a:pt x="1453134" y="0"/>
                    <a:pt x="1872234" y="419100"/>
                    <a:pt x="1872234" y="936117"/>
                  </a:cubicBezTo>
                  <a:cubicBezTo>
                    <a:pt x="1872234" y="1453134"/>
                    <a:pt x="1453134" y="1872234"/>
                    <a:pt x="936117" y="1872234"/>
                  </a:cubicBezTo>
                  <a:cubicBezTo>
                    <a:pt x="419100" y="1872234"/>
                    <a:pt x="0" y="1453134"/>
                    <a:pt x="0" y="936117"/>
                  </a:cubicBezTo>
                  <a:close/>
                </a:path>
              </a:pathLst>
            </a:custGeom>
            <a:solidFill>
              <a:srgbClr val="2A2768"/>
            </a:solid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22" name="AutoShape 22"/>
          <p:cNvSpPr/>
          <p:nvPr/>
        </p:nvSpPr>
        <p:spPr>
          <a:xfrm>
            <a:off x="8013419" y="2359213"/>
            <a:ext cx="0" cy="509115"/>
          </a:xfrm>
          <a:prstGeom prst="line">
            <a:avLst/>
          </a:prstGeom>
          <a:ln w="28575" cap="rnd">
            <a:solidFill>
              <a:srgbClr val="002060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sk-SK" sz="1200"/>
          </a:p>
        </p:txBody>
      </p:sp>
      <p:sp>
        <p:nvSpPr>
          <p:cNvPr id="23" name="TextBox 23"/>
          <p:cNvSpPr txBox="1"/>
          <p:nvPr/>
        </p:nvSpPr>
        <p:spPr>
          <a:xfrm>
            <a:off x="7371694" y="3959980"/>
            <a:ext cx="1289908" cy="204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400">
                <a:solidFill>
                  <a:srgbClr val="FFFFFF"/>
                </a:solidFill>
                <a:latin typeface="Arial Bold"/>
              </a:rPr>
              <a:t>PODPÍSANIE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189203" y="4089744"/>
            <a:ext cx="2300839" cy="1419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333" spc="61" err="1">
                <a:solidFill>
                  <a:srgbClr val="002060"/>
                </a:solidFill>
                <a:latin typeface="Calibri (MS)"/>
              </a:rPr>
              <a:t>Prezidentka</a:t>
            </a:r>
            <a:r>
              <a:rPr lang="en-US" sz="2333" spc="61">
                <a:solidFill>
                  <a:srgbClr val="002060"/>
                </a:solidFill>
                <a:latin typeface="Calibri (MS)"/>
              </a:rPr>
              <a:t> SR </a:t>
            </a:r>
          </a:p>
          <a:p>
            <a:pPr algn="ctr">
              <a:lnSpc>
                <a:spcPts val="2200"/>
              </a:lnSpc>
            </a:pPr>
            <a:r>
              <a:rPr lang="en-US" sz="2333" spc="61">
                <a:solidFill>
                  <a:srgbClr val="002060"/>
                </a:solidFill>
                <a:latin typeface="Calibri (MS)"/>
              </a:rPr>
              <a:t>Zuzana </a:t>
            </a:r>
            <a:r>
              <a:rPr lang="en-US" sz="2333" spc="61" err="1">
                <a:solidFill>
                  <a:srgbClr val="002060"/>
                </a:solidFill>
                <a:latin typeface="Calibri (MS)"/>
              </a:rPr>
              <a:t>Čaputová</a:t>
            </a:r>
            <a:r>
              <a:rPr lang="en-US" sz="2333" spc="61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61" err="1">
                <a:solidFill>
                  <a:srgbClr val="002060"/>
                </a:solidFill>
                <a:latin typeface="Calibri (MS)"/>
              </a:rPr>
              <a:t>podpísala</a:t>
            </a:r>
            <a:endParaRPr lang="en-US" sz="2333" spc="61">
              <a:solidFill>
                <a:srgbClr val="002060"/>
              </a:solidFill>
              <a:latin typeface="Calibri (MS)"/>
            </a:endParaRPr>
          </a:p>
          <a:p>
            <a:pPr algn="ctr">
              <a:lnSpc>
                <a:spcPts val="2200"/>
              </a:lnSpc>
            </a:pPr>
            <a:r>
              <a:rPr lang="en-US" sz="2333" spc="61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61" err="1">
                <a:solidFill>
                  <a:srgbClr val="002060"/>
                </a:solidFill>
                <a:latin typeface="Calibri (MS)"/>
              </a:rPr>
              <a:t>schválenú</a:t>
            </a:r>
            <a:r>
              <a:rPr lang="en-US" sz="2333" spc="61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61" err="1">
                <a:solidFill>
                  <a:srgbClr val="002060"/>
                </a:solidFill>
                <a:latin typeface="Calibri (MS)"/>
              </a:rPr>
              <a:t>novelu</a:t>
            </a:r>
            <a:r>
              <a:rPr lang="en-US" sz="2333" spc="61">
                <a:solidFill>
                  <a:srgbClr val="002060"/>
                </a:solidFill>
                <a:latin typeface="Calibri (MS)"/>
              </a:rPr>
              <a:t> </a:t>
            </a:r>
          </a:p>
          <a:p>
            <a:pPr algn="ctr">
              <a:lnSpc>
                <a:spcPts val="2200"/>
              </a:lnSpc>
            </a:pPr>
            <a:r>
              <a:rPr lang="en-US" sz="2333" spc="61" err="1">
                <a:solidFill>
                  <a:srgbClr val="002060"/>
                </a:solidFill>
                <a:latin typeface="Calibri (MS)"/>
              </a:rPr>
              <a:t>školského</a:t>
            </a:r>
            <a:r>
              <a:rPr lang="en-US" sz="2333" spc="61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61" err="1">
                <a:solidFill>
                  <a:srgbClr val="002060"/>
                </a:solidFill>
                <a:latin typeface="Calibri (MS)"/>
              </a:rPr>
              <a:t>zákona</a:t>
            </a:r>
            <a:r>
              <a:rPr lang="en-US" sz="2333" spc="61">
                <a:solidFill>
                  <a:srgbClr val="002060"/>
                </a:solidFill>
                <a:latin typeface="Calibri (MS)"/>
              </a:rPr>
              <a:t>. 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9844604" y="2824360"/>
            <a:ext cx="936117" cy="936117"/>
            <a:chOff x="1004007" y="40816"/>
            <a:chExt cx="1872235" cy="1872235"/>
          </a:xfrm>
        </p:grpSpPr>
        <p:sp>
          <p:nvSpPr>
            <p:cNvPr id="26" name="Freeform 26"/>
            <p:cNvSpPr/>
            <p:nvPr/>
          </p:nvSpPr>
          <p:spPr>
            <a:xfrm>
              <a:off x="1004007" y="40816"/>
              <a:ext cx="1872235" cy="1872235"/>
            </a:xfrm>
            <a:custGeom>
              <a:avLst/>
              <a:gdLst/>
              <a:ahLst/>
              <a:cxnLst/>
              <a:rect l="l" t="t" r="r" b="b"/>
              <a:pathLst>
                <a:path w="1872234" h="1872234">
                  <a:moveTo>
                    <a:pt x="0" y="936117"/>
                  </a:moveTo>
                  <a:cubicBezTo>
                    <a:pt x="0" y="419100"/>
                    <a:pt x="419100" y="0"/>
                    <a:pt x="936117" y="0"/>
                  </a:cubicBezTo>
                  <a:cubicBezTo>
                    <a:pt x="1453134" y="0"/>
                    <a:pt x="1872234" y="419100"/>
                    <a:pt x="1872234" y="936117"/>
                  </a:cubicBezTo>
                  <a:cubicBezTo>
                    <a:pt x="1872234" y="1453134"/>
                    <a:pt x="1453134" y="1872234"/>
                    <a:pt x="936117" y="1872234"/>
                  </a:cubicBezTo>
                  <a:cubicBezTo>
                    <a:pt x="419100" y="1872234"/>
                    <a:pt x="0" y="1453134"/>
                    <a:pt x="0" y="936117"/>
                  </a:cubicBezTo>
                  <a:close/>
                </a:path>
              </a:pathLst>
            </a:custGeom>
            <a:solidFill>
              <a:srgbClr val="00AEEF"/>
            </a:solid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27" name="AutoShape 27"/>
          <p:cNvSpPr/>
          <p:nvPr/>
        </p:nvSpPr>
        <p:spPr>
          <a:xfrm>
            <a:off x="10313897" y="2363185"/>
            <a:ext cx="10911" cy="458873"/>
          </a:xfrm>
          <a:prstGeom prst="line">
            <a:avLst/>
          </a:prstGeom>
          <a:ln w="28575" cap="rnd">
            <a:solidFill>
              <a:srgbClr val="0085FC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sk-SK" sz="1200"/>
          </a:p>
        </p:txBody>
      </p:sp>
      <p:sp>
        <p:nvSpPr>
          <p:cNvPr id="28" name="TextBox 28"/>
          <p:cNvSpPr txBox="1"/>
          <p:nvPr/>
        </p:nvSpPr>
        <p:spPr>
          <a:xfrm>
            <a:off x="9408868" y="3959981"/>
            <a:ext cx="1289907" cy="204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400">
                <a:solidFill>
                  <a:srgbClr val="FFFFFF"/>
                </a:solidFill>
                <a:latin typeface="Arial Bold"/>
              </a:rPr>
              <a:t>PLATNOSŤ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682600" y="4089744"/>
            <a:ext cx="2091117" cy="1701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333" spc="61" err="1">
                <a:solidFill>
                  <a:srgbClr val="002060"/>
                </a:solidFill>
                <a:latin typeface="Calibri (MS)"/>
              </a:rPr>
              <a:t>Katalóg</a:t>
            </a:r>
            <a:r>
              <a:rPr lang="en-US" sz="2333" spc="61">
                <a:solidFill>
                  <a:srgbClr val="002060"/>
                </a:solidFill>
                <a:latin typeface="Calibri (MS)"/>
              </a:rPr>
              <a:t> </a:t>
            </a:r>
          </a:p>
          <a:p>
            <a:pPr algn="ctr">
              <a:lnSpc>
                <a:spcPts val="2200"/>
              </a:lnSpc>
            </a:pPr>
            <a:r>
              <a:rPr lang="en-US" sz="2333" spc="61" err="1">
                <a:solidFill>
                  <a:srgbClr val="002060"/>
                </a:solidFill>
                <a:latin typeface="Calibri (MS)"/>
              </a:rPr>
              <a:t>podporných</a:t>
            </a:r>
            <a:r>
              <a:rPr lang="en-US" sz="2333" spc="61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61" err="1">
                <a:solidFill>
                  <a:srgbClr val="002060"/>
                </a:solidFill>
                <a:latin typeface="Calibri (MS)"/>
              </a:rPr>
              <a:t>opatrení</a:t>
            </a:r>
            <a:r>
              <a:rPr lang="en-US" sz="2333" spc="61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61" err="1">
                <a:solidFill>
                  <a:srgbClr val="002060"/>
                </a:solidFill>
                <a:latin typeface="Calibri (MS)"/>
              </a:rPr>
              <a:t>vstúpi</a:t>
            </a:r>
            <a:r>
              <a:rPr lang="sk-SK" sz="2333" spc="61">
                <a:solidFill>
                  <a:srgbClr val="002060"/>
                </a:solidFill>
                <a:latin typeface="Calibri (MS)"/>
              </a:rPr>
              <a:t>l</a:t>
            </a:r>
            <a:r>
              <a:rPr lang="en-US" sz="2333" spc="61">
                <a:solidFill>
                  <a:srgbClr val="002060"/>
                </a:solidFill>
                <a:latin typeface="Calibri (MS)"/>
              </a:rPr>
              <a:t> do </a:t>
            </a:r>
            <a:r>
              <a:rPr lang="en-US" sz="2333" spc="61" err="1">
                <a:solidFill>
                  <a:srgbClr val="002060"/>
                </a:solidFill>
                <a:latin typeface="Calibri (MS)"/>
              </a:rPr>
              <a:t>platnosti</a:t>
            </a:r>
            <a:r>
              <a:rPr lang="en-US" sz="2333" spc="61">
                <a:solidFill>
                  <a:srgbClr val="002060"/>
                </a:solidFill>
                <a:latin typeface="Calibri (MS)"/>
              </a:rPr>
              <a:t> </a:t>
            </a:r>
          </a:p>
          <a:p>
            <a:pPr algn="ctr">
              <a:lnSpc>
                <a:spcPts val="2200"/>
              </a:lnSpc>
            </a:pPr>
            <a:r>
              <a:rPr lang="sk-SK" sz="2333" spc="61">
                <a:solidFill>
                  <a:srgbClr val="002060"/>
                </a:solidFill>
                <a:latin typeface="Calibri (MS)"/>
              </a:rPr>
              <a:t>v</a:t>
            </a:r>
            <a:r>
              <a:rPr lang="en-US" sz="2333" spc="61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61" err="1">
                <a:solidFill>
                  <a:srgbClr val="002060"/>
                </a:solidFill>
                <a:latin typeface="Calibri (MS)"/>
              </a:rPr>
              <a:t>septembr</a:t>
            </a:r>
            <a:r>
              <a:rPr lang="sk-SK" sz="2333" spc="61">
                <a:solidFill>
                  <a:srgbClr val="002060"/>
                </a:solidFill>
                <a:latin typeface="Calibri (MS)"/>
              </a:rPr>
              <a:t>i</a:t>
            </a:r>
            <a:r>
              <a:rPr lang="en-US" sz="2333" spc="61">
                <a:solidFill>
                  <a:srgbClr val="002060"/>
                </a:solidFill>
                <a:latin typeface="Calibri (MS)"/>
              </a:rPr>
              <a:t> 2023.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222039" y="1780863"/>
            <a:ext cx="1731463" cy="2905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2333" spc="30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1. 9. 2023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7165014" y="1769452"/>
            <a:ext cx="1764077" cy="2905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2333" spc="30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23. 5. 2023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149315" y="1769909"/>
            <a:ext cx="1744216" cy="2905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2333" spc="30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9. 5. 2023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938639" y="1770535"/>
            <a:ext cx="1939195" cy="2905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2333" spc="30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24. 2. 2023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05466" y="1780353"/>
            <a:ext cx="1823325" cy="2905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2333" spc="30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15. 2. 2023</a:t>
            </a:r>
          </a:p>
        </p:txBody>
      </p:sp>
      <p:sp>
        <p:nvSpPr>
          <p:cNvPr id="35" name="Freeform 35"/>
          <p:cNvSpPr/>
          <p:nvPr/>
        </p:nvSpPr>
        <p:spPr>
          <a:xfrm>
            <a:off x="1161327" y="281915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600" y="0"/>
                </a:lnTo>
                <a:lnTo>
                  <a:pt x="13716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sz="1200"/>
          </a:p>
        </p:txBody>
      </p:sp>
      <p:sp>
        <p:nvSpPr>
          <p:cNvPr id="36" name="Freeform 36"/>
          <p:cNvSpPr/>
          <p:nvPr/>
        </p:nvSpPr>
        <p:spPr>
          <a:xfrm>
            <a:off x="3487699" y="2856230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600" y="0"/>
                </a:lnTo>
                <a:lnTo>
                  <a:pt x="13716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sz="1200"/>
          </a:p>
        </p:txBody>
      </p:sp>
      <p:sp>
        <p:nvSpPr>
          <p:cNvPr id="37" name="Freeform 37"/>
          <p:cNvSpPr/>
          <p:nvPr/>
        </p:nvSpPr>
        <p:spPr>
          <a:xfrm>
            <a:off x="5522267" y="2855978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599" y="0"/>
                </a:lnTo>
                <a:lnTo>
                  <a:pt x="1371599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sz="1200"/>
          </a:p>
        </p:txBody>
      </p:sp>
      <p:sp>
        <p:nvSpPr>
          <p:cNvPr id="38" name="Freeform 38"/>
          <p:cNvSpPr/>
          <p:nvPr/>
        </p:nvSpPr>
        <p:spPr>
          <a:xfrm>
            <a:off x="7568155" y="2848363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600" y="0"/>
                </a:lnTo>
                <a:lnTo>
                  <a:pt x="13716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sz="1200"/>
          </a:p>
        </p:txBody>
      </p:sp>
      <p:sp>
        <p:nvSpPr>
          <p:cNvPr id="39" name="Freeform 39"/>
          <p:cNvSpPr/>
          <p:nvPr/>
        </p:nvSpPr>
        <p:spPr>
          <a:xfrm>
            <a:off x="9854129" y="2829755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1371600" h="1371600">
                <a:moveTo>
                  <a:pt x="0" y="0"/>
                </a:moveTo>
                <a:lnTo>
                  <a:pt x="1371600" y="0"/>
                </a:lnTo>
                <a:lnTo>
                  <a:pt x="1371600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sz="1200"/>
          </a:p>
        </p:txBody>
      </p:sp>
      <p:sp>
        <p:nvSpPr>
          <p:cNvPr id="40" name="TextBox 40"/>
          <p:cNvSpPr txBox="1"/>
          <p:nvPr/>
        </p:nvSpPr>
        <p:spPr>
          <a:xfrm>
            <a:off x="0" y="565814"/>
            <a:ext cx="12192000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4000" spc="-159">
                <a:solidFill>
                  <a:srgbClr val="002060"/>
                </a:solidFill>
                <a:latin typeface="Calibri (MS) Bold"/>
              </a:rPr>
              <a:t>AKO SA SCHVÁLILI ZMENY</a:t>
            </a:r>
          </a:p>
        </p:txBody>
      </p:sp>
    </p:spTree>
    <p:extLst>
      <p:ext uri="{BB962C8B-B14F-4D97-AF65-F5344CB8AC3E}">
        <p14:creationId xmlns:p14="http://schemas.microsoft.com/office/powerpoint/2010/main" val="22143795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777EA-F899-DB4E-C37F-FB7ED1C23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A74FF3E-991F-C241-63D7-7DC790A55F22}"/>
              </a:ext>
            </a:extLst>
          </p:cNvPr>
          <p:cNvGrpSpPr/>
          <p:nvPr/>
        </p:nvGrpSpPr>
        <p:grpSpPr>
          <a:xfrm>
            <a:off x="2706485" y="677049"/>
            <a:ext cx="6749218" cy="327243"/>
            <a:chOff x="0" y="0"/>
            <a:chExt cx="13498436" cy="65448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36A3B7F-C127-9412-0C6A-17868D8D489F}"/>
                </a:ext>
              </a:extLst>
            </p:cNvPr>
            <p:cNvSpPr/>
            <p:nvPr/>
          </p:nvSpPr>
          <p:spPr>
            <a:xfrm>
              <a:off x="0" y="0"/>
              <a:ext cx="13498449" cy="654431"/>
            </a:xfrm>
            <a:custGeom>
              <a:avLst/>
              <a:gdLst/>
              <a:ahLst/>
              <a:cxnLst/>
              <a:rect l="l" t="t" r="r" b="b"/>
              <a:pathLst>
                <a:path w="13498449" h="654431">
                  <a:moveTo>
                    <a:pt x="0" y="0"/>
                  </a:moveTo>
                  <a:lnTo>
                    <a:pt x="13498449" y="0"/>
                  </a:lnTo>
                  <a:lnTo>
                    <a:pt x="13498449" y="654431"/>
                  </a:lnTo>
                  <a:lnTo>
                    <a:pt x="0" y="654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C75B9E1D-3567-15F5-BDAF-08D9ED365B99}"/>
              </a:ext>
            </a:extLst>
          </p:cNvPr>
          <p:cNvSpPr txBox="1"/>
          <p:nvPr/>
        </p:nvSpPr>
        <p:spPr>
          <a:xfrm>
            <a:off x="481720" y="559704"/>
            <a:ext cx="10516818" cy="332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</a:pPr>
            <a:r>
              <a:rPr lang="en-US" sz="3000" b="1" spc="-79" dirty="0">
                <a:solidFill>
                  <a:srgbClr val="002060"/>
                </a:solidFill>
                <a:latin typeface="Calibri (MS) Bold"/>
              </a:rPr>
              <a:t>ŠPECIALIZOVANÉ KARIÉROVÉ PORADENSTVO 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51921B12-8C47-71EE-B607-26BF97432167}"/>
              </a:ext>
            </a:extLst>
          </p:cNvPr>
          <p:cNvSpPr txBox="1"/>
          <p:nvPr/>
        </p:nvSpPr>
        <p:spPr>
          <a:xfrm>
            <a:off x="654140" y="1336189"/>
            <a:ext cx="11242871" cy="2154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Pre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koho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je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podporné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opatrenie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určené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?</a:t>
            </a:r>
          </a:p>
          <a:p>
            <a:pPr marL="241312" lvl="1" indent="-120656">
              <a:buFont typeface="Arial"/>
              <a:buChar char="•"/>
            </a:pP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Žiaci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so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špeciálnymi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výchovno-vzdelávacími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potrebami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; </a:t>
            </a:r>
          </a:p>
          <a:p>
            <a:pPr marL="241312" lvl="1" indent="-120656">
              <a:buFont typeface="Arial"/>
              <a:buChar char="•"/>
            </a:pP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žiaci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u 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ktorých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je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zvýšené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riziko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predčasného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ukončovania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školskej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dochádzky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; </a:t>
            </a:r>
          </a:p>
          <a:p>
            <a:pPr marL="241312" lvl="1" indent="-120656">
              <a:buFont typeface="Arial"/>
              <a:buChar char="•"/>
            </a:pP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žiaci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zo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sociálne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znevýhodneného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prostredia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; </a:t>
            </a:r>
          </a:p>
          <a:p>
            <a:pPr marL="241312" lvl="1" indent="-120656">
              <a:buFont typeface="Arial"/>
              <a:buChar char="•"/>
            </a:pP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žiaci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so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zdravotným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znevýhodnením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; </a:t>
            </a:r>
          </a:p>
          <a:p>
            <a:pPr marL="241312" lvl="1" indent="-120656">
              <a:buFont typeface="Arial"/>
              <a:buChar char="•"/>
            </a:pP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žiaci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s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akýmikoľvek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bariérami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vo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vzdelávaní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. 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D973B6FF-26DE-8AA7-942A-B2583CC406F8}"/>
              </a:ext>
            </a:extLst>
          </p:cNvPr>
          <p:cNvSpPr txBox="1"/>
          <p:nvPr/>
        </p:nvSpPr>
        <p:spPr>
          <a:xfrm>
            <a:off x="554301" y="3822549"/>
            <a:ext cx="9272003" cy="21540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41312" lvl="1" indent="-120656">
              <a:buFont typeface="Arial"/>
              <a:buChar char="•"/>
            </a:pPr>
            <a:r>
              <a:rPr lang="en-US" sz="2333" spc="-53" dirty="0" err="1">
                <a:solidFill>
                  <a:srgbClr val="002060"/>
                </a:solidFill>
                <a:latin typeface="Calibri (MS) Bold"/>
              </a:rPr>
              <a:t>Kto</a:t>
            </a:r>
            <a:r>
              <a:rPr lang="en-US" sz="2333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 Bold"/>
              </a:rPr>
              <a:t>sa</a:t>
            </a:r>
            <a:r>
              <a:rPr lang="en-US" sz="2333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 Bold"/>
              </a:rPr>
              <a:t>vyjadruje</a:t>
            </a:r>
            <a:r>
              <a:rPr lang="en-US" sz="2333" spc="-53" dirty="0">
                <a:solidFill>
                  <a:srgbClr val="002060"/>
                </a:solidFill>
                <a:latin typeface="Calibri (MS) Bold"/>
              </a:rPr>
              <a:t>: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zariadenie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poradenstva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prevencie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.</a:t>
            </a:r>
          </a:p>
          <a:p>
            <a:pPr marL="241312" lvl="1" indent="-120656">
              <a:buFont typeface="Arial"/>
              <a:buChar char="•"/>
            </a:pP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Kto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zabezpečuje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: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základná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škola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základná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škola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pre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žiakov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so ŠVVP,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stredná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škola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stredná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škola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pre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žiakov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so ŠVVP,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zariadenie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poradenstva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prevencie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.</a:t>
            </a:r>
          </a:p>
          <a:p>
            <a:pPr marL="241312" lvl="1" indent="-120656">
              <a:buFont typeface="Arial"/>
              <a:buChar char="•"/>
            </a:pP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Kto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poskytuje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: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pedagogický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zamestnanec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v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kariérovej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pozícii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kariérový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poradca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odborný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zamestnanec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v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kariérovej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pozícii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kariérový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poradca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odborný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zamestnanec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zariadenia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poradenstva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prevencie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. </a:t>
            </a: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39B4DD68-BEE5-398C-2510-464112840C37}"/>
              </a:ext>
            </a:extLst>
          </p:cNvPr>
          <p:cNvGrpSpPr/>
          <p:nvPr/>
        </p:nvGrpSpPr>
        <p:grpSpPr>
          <a:xfrm>
            <a:off x="9455709" y="2627285"/>
            <a:ext cx="1942187" cy="1942187"/>
            <a:chOff x="-998229" y="-2045974"/>
            <a:chExt cx="3884373" cy="3884373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022F0D27-7581-E9FF-6C29-68F7A9212CF8}"/>
                </a:ext>
              </a:extLst>
            </p:cNvPr>
            <p:cNvSpPr/>
            <p:nvPr/>
          </p:nvSpPr>
          <p:spPr>
            <a:xfrm>
              <a:off x="-998229" y="-2045974"/>
              <a:ext cx="3884373" cy="3884373"/>
            </a:xfrm>
            <a:custGeom>
              <a:avLst/>
              <a:gdLst/>
              <a:ahLst/>
              <a:cxnLst/>
              <a:rect l="l" t="t" r="r" b="b"/>
              <a:pathLst>
                <a:path w="3884373" h="3884373">
                  <a:moveTo>
                    <a:pt x="0" y="0"/>
                  </a:moveTo>
                  <a:lnTo>
                    <a:pt x="3884373" y="0"/>
                  </a:lnTo>
                  <a:lnTo>
                    <a:pt x="3884373" y="3884373"/>
                  </a:lnTo>
                  <a:lnTo>
                    <a:pt x="0" y="3884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 sz="1200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214B419C-29C9-884F-6038-52794F44FA46}"/>
                </a:ext>
              </a:extLst>
            </p:cNvPr>
            <p:cNvSpPr txBox="1"/>
            <p:nvPr/>
          </p:nvSpPr>
          <p:spPr>
            <a:xfrm>
              <a:off x="-564041" y="-1301058"/>
              <a:ext cx="3027381" cy="24365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03"/>
                </a:lnSpc>
              </a:pPr>
              <a:r>
                <a:rPr lang="en-US" sz="1585" dirty="0">
                  <a:solidFill>
                    <a:srgbClr val="FFFFFF"/>
                  </a:solidFill>
                  <a:latin typeface="Calibri (MS)"/>
                </a:rPr>
                <a:t>K </a:t>
              </a:r>
              <a:r>
                <a:rPr lang="en-US" sz="1585" dirty="0" err="1">
                  <a:solidFill>
                    <a:srgbClr val="FFFFFF"/>
                  </a:solidFill>
                  <a:latin typeface="Calibri (MS)"/>
                </a:rPr>
                <a:t>podpornému</a:t>
              </a:r>
              <a:r>
                <a:rPr lang="en-US" sz="1585" dirty="0">
                  <a:solidFill>
                    <a:srgbClr val="FFFFFF"/>
                  </a:solidFill>
                  <a:latin typeface="Calibri (MS)"/>
                </a:rPr>
                <a:t> </a:t>
              </a:r>
            </a:p>
            <a:p>
              <a:pPr algn="ctr">
                <a:lnSpc>
                  <a:spcPts val="1903"/>
                </a:lnSpc>
              </a:pPr>
              <a:r>
                <a:rPr lang="en-US" sz="1585" dirty="0" err="1">
                  <a:solidFill>
                    <a:srgbClr val="FFFFFF"/>
                  </a:solidFill>
                  <a:latin typeface="Calibri (MS)"/>
                </a:rPr>
                <a:t>opatreniu</a:t>
              </a:r>
              <a:endParaRPr lang="en-US" sz="1585" dirty="0">
                <a:solidFill>
                  <a:srgbClr val="FFFFFF"/>
                </a:solidFill>
                <a:latin typeface="Calibri (MS)"/>
              </a:endParaRPr>
            </a:p>
            <a:p>
              <a:pPr algn="ctr">
                <a:lnSpc>
                  <a:spcPts val="1903"/>
                </a:lnSpc>
              </a:pPr>
              <a:r>
                <a:rPr lang="en-US" sz="1585" dirty="0">
                  <a:solidFill>
                    <a:srgbClr val="FFFFFF"/>
                  </a:solidFill>
                  <a:latin typeface="Calibri (MS)"/>
                </a:rPr>
                <a:t> je </a:t>
              </a:r>
              <a:r>
                <a:rPr lang="en-US" sz="1585" dirty="0" err="1">
                  <a:solidFill>
                    <a:srgbClr val="FFFFFF"/>
                  </a:solidFill>
                  <a:latin typeface="Calibri (MS)"/>
                </a:rPr>
                <a:t>dostupný</a:t>
              </a:r>
              <a:r>
                <a:rPr lang="en-US" sz="1585" dirty="0">
                  <a:solidFill>
                    <a:srgbClr val="FFFFFF"/>
                  </a:solidFill>
                  <a:latin typeface="Calibri (MS)"/>
                </a:rPr>
                <a:t> </a:t>
              </a:r>
              <a:r>
                <a:rPr lang="en-US" sz="1585" dirty="0" err="1">
                  <a:solidFill>
                    <a:srgbClr val="FFFFFF"/>
                  </a:solidFill>
                  <a:latin typeface="Calibri (MS)"/>
                </a:rPr>
                <a:t>sprievodný</a:t>
              </a:r>
              <a:r>
                <a:rPr lang="en-US" sz="1585" dirty="0">
                  <a:solidFill>
                    <a:srgbClr val="FFFFFF"/>
                  </a:solidFill>
                  <a:latin typeface="Calibri (MS)"/>
                </a:rPr>
                <a:t> </a:t>
              </a:r>
              <a:r>
                <a:rPr lang="en-US" sz="1585" dirty="0" err="1">
                  <a:solidFill>
                    <a:srgbClr val="FFFFFF"/>
                  </a:solidFill>
                  <a:latin typeface="Calibri (MS)"/>
                </a:rPr>
                <a:t>materiál</a:t>
              </a:r>
              <a:endParaRPr lang="en-US" sz="1585" dirty="0">
                <a:solidFill>
                  <a:srgbClr val="FFFFFF"/>
                </a:solidFill>
                <a:latin typeface="Calibri (MS)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94529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06485" y="677049"/>
            <a:ext cx="6749218" cy="327243"/>
            <a:chOff x="0" y="0"/>
            <a:chExt cx="13498436" cy="654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498449" cy="654431"/>
            </a:xfrm>
            <a:custGeom>
              <a:avLst/>
              <a:gdLst/>
              <a:ahLst/>
              <a:cxnLst/>
              <a:rect l="l" t="t" r="r" b="b"/>
              <a:pathLst>
                <a:path w="13498449" h="654431">
                  <a:moveTo>
                    <a:pt x="0" y="0"/>
                  </a:moveTo>
                  <a:lnTo>
                    <a:pt x="13498449" y="0"/>
                  </a:lnTo>
                  <a:lnTo>
                    <a:pt x="13498449" y="654431"/>
                  </a:lnTo>
                  <a:lnTo>
                    <a:pt x="0" y="654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548754" y="840657"/>
            <a:ext cx="10516818" cy="329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3000" b="1" spc="-79" dirty="0">
                <a:solidFill>
                  <a:srgbClr val="002060"/>
                </a:solidFill>
                <a:latin typeface="Calibri (MS) Bold"/>
              </a:rPr>
              <a:t>ZABEZPEČENIE PÔSOBENIA PEDAGOGICKÉHO ASISTENTA V TRIEDE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48754" y="1610672"/>
            <a:ext cx="11136810" cy="32310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O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čom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je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podporné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opatrenie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?</a:t>
            </a:r>
          </a:p>
          <a:p>
            <a:pPr marL="240889" lvl="1" indent="-120233">
              <a:buFont typeface="Arial"/>
              <a:buChar char="•"/>
            </a:pP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Pedagogický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asistent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poskytuje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pomoc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pri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prekonávaní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bariér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vo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výchove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vzdelávaní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detí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žiakov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tým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vyrovnáva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ich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príležitosti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.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Pomáha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deťom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žiakom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prekonávať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architektonické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informačné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jazykové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zdravotné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sociálne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kultúrne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bariéry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. </a:t>
            </a:r>
            <a:endParaRPr lang="en-US" sz="2333" spc="-52" dirty="0">
              <a:solidFill>
                <a:srgbClr val="261E6A"/>
              </a:solidFill>
              <a:latin typeface="Calibri (MS)"/>
              <a:cs typeface="Calibri (MS)"/>
            </a:endParaRPr>
          </a:p>
          <a:p>
            <a:pPr algn="l"/>
            <a:endParaRPr lang="en-US" sz="2333" spc="-52" dirty="0">
              <a:solidFill>
                <a:srgbClr val="261E6A"/>
              </a:solidFill>
              <a:latin typeface="Calibri (MS)"/>
            </a:endParaRPr>
          </a:p>
          <a:p>
            <a:pPr marL="240889" lvl="1" indent="-120233">
              <a:buFont typeface="Arial"/>
              <a:buChar char="•"/>
            </a:pP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Pomáha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vytvárať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na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vyučovaní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podporujúcu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priateľskú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atmosféru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v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zťahy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s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demokratickými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pravidlami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tímovou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spoluprácou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,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pomáha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pri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realizácii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diferencovaného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vyučovania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tak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aby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sa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podporovalo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napĺňanie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potenciálu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každého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dieťaťa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alebo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žiaka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v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skupine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flexibilne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sa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s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učiteľom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strieda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pri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realizovaní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jednotlivých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činností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.</a:t>
            </a:r>
            <a:endParaRPr lang="en-US" sz="2333" spc="-52" dirty="0">
              <a:solidFill>
                <a:srgbClr val="261E6A"/>
              </a:solidFill>
              <a:latin typeface="Calibri (MS)"/>
              <a:cs typeface="Calibri (MS)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6C9CB-8E5A-97C9-45C9-B772A9564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B229465-87C7-A988-2E0A-3AF8C247CBB0}"/>
              </a:ext>
            </a:extLst>
          </p:cNvPr>
          <p:cNvGrpSpPr/>
          <p:nvPr/>
        </p:nvGrpSpPr>
        <p:grpSpPr>
          <a:xfrm>
            <a:off x="2706485" y="677049"/>
            <a:ext cx="6749218" cy="327243"/>
            <a:chOff x="0" y="0"/>
            <a:chExt cx="13498436" cy="65448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6024198-AA42-8DBE-A2A7-17F7EAFAA1DA}"/>
                </a:ext>
              </a:extLst>
            </p:cNvPr>
            <p:cNvSpPr/>
            <p:nvPr/>
          </p:nvSpPr>
          <p:spPr>
            <a:xfrm>
              <a:off x="0" y="0"/>
              <a:ext cx="13498449" cy="654431"/>
            </a:xfrm>
            <a:custGeom>
              <a:avLst/>
              <a:gdLst/>
              <a:ahLst/>
              <a:cxnLst/>
              <a:rect l="l" t="t" r="r" b="b"/>
              <a:pathLst>
                <a:path w="13498449" h="654431">
                  <a:moveTo>
                    <a:pt x="0" y="0"/>
                  </a:moveTo>
                  <a:lnTo>
                    <a:pt x="13498449" y="0"/>
                  </a:lnTo>
                  <a:lnTo>
                    <a:pt x="13498449" y="654431"/>
                  </a:lnTo>
                  <a:lnTo>
                    <a:pt x="0" y="654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E21EDA4F-8B79-86E2-FDBF-F2A5CF58938F}"/>
              </a:ext>
            </a:extLst>
          </p:cNvPr>
          <p:cNvSpPr txBox="1"/>
          <p:nvPr/>
        </p:nvSpPr>
        <p:spPr>
          <a:xfrm>
            <a:off x="548754" y="840657"/>
            <a:ext cx="10516818" cy="329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3000" b="1" spc="-79" dirty="0">
                <a:solidFill>
                  <a:srgbClr val="002060"/>
                </a:solidFill>
                <a:latin typeface="Calibri (MS) Bold"/>
              </a:rPr>
              <a:t>ZABEZPEČENIE PÔSOBENIA PEDAGOGICKÉHO ASISTENTA V TRIEDE 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885D8BA-08CA-260C-2F72-4E0D14EDA8AF}"/>
              </a:ext>
            </a:extLst>
          </p:cNvPr>
          <p:cNvSpPr txBox="1"/>
          <p:nvPr/>
        </p:nvSpPr>
        <p:spPr>
          <a:xfrm>
            <a:off x="548754" y="1610672"/>
            <a:ext cx="11136810" cy="32310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O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čom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je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podporné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opatrenie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?</a:t>
            </a:r>
            <a:endParaRPr lang="en-US" sz="2333" b="1" spc="-52" dirty="0">
              <a:solidFill>
                <a:srgbClr val="261E6A"/>
              </a:solidFill>
              <a:latin typeface="Calibri (MS)"/>
            </a:endParaRPr>
          </a:p>
          <a:p>
            <a:pPr marL="240889" lvl="1" indent="-120233">
              <a:buFont typeface="Arial"/>
              <a:buChar char="•"/>
            </a:pP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Pomáha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deťom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žiakom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naučiť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sa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používať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špeciálne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učebné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kompenzačné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pomôcky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pod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vedením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školského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špeciálneho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pedagóga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a/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alebo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odborného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zamestnanca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.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Jeho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cieľom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je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viesť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deti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žiakov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k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čo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možno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najväčšej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miere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samostatnosti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(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napríklad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režimový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pásik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náhradné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komunikačné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systémy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).</a:t>
            </a:r>
            <a:endParaRPr lang="en-US" sz="2333" spc="-52" dirty="0">
              <a:solidFill>
                <a:srgbClr val="261E6A"/>
              </a:solidFill>
              <a:latin typeface="Calibri (MS)"/>
              <a:cs typeface="Calibri (MS)"/>
            </a:endParaRPr>
          </a:p>
          <a:p>
            <a:pPr algn="l"/>
            <a:endParaRPr lang="en-US" sz="2333" spc="-52" dirty="0">
              <a:solidFill>
                <a:srgbClr val="261E6A"/>
              </a:solidFill>
              <a:latin typeface="Calibri (MS)"/>
            </a:endParaRPr>
          </a:p>
          <a:p>
            <a:pPr marL="240889" lvl="1" indent="-120233">
              <a:buFont typeface="Arial"/>
              <a:buChar char="•"/>
            </a:pP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Pôsobí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v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triede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spolu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s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učiteľom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a v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rámci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výchovno-vzdelávacieho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procesu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sa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spoločne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snažia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realizovať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vopred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naplánované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činnosti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zároveň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flexibilne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reagujú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na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aktuálnu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2" dirty="0" err="1">
                <a:solidFill>
                  <a:srgbClr val="261E6A"/>
                </a:solidFill>
                <a:latin typeface="Calibri (MS)"/>
              </a:rPr>
              <a:t>situáciu</a:t>
            </a:r>
            <a:r>
              <a:rPr lang="en-US" sz="2333" b="1" spc="-52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charakter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obsah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vznikajúcich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interakcií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v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skupine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.</a:t>
            </a:r>
            <a:endParaRPr lang="en-US" sz="2333" spc="-52" dirty="0">
              <a:solidFill>
                <a:srgbClr val="261E6A"/>
              </a:solidFill>
              <a:latin typeface="Calibri (MS)"/>
              <a:cs typeface="Calibri (MS)"/>
            </a:endParaRPr>
          </a:p>
        </p:txBody>
      </p:sp>
    </p:spTree>
    <p:extLst>
      <p:ext uri="{BB962C8B-B14F-4D97-AF65-F5344CB8AC3E}">
        <p14:creationId xmlns:p14="http://schemas.microsoft.com/office/powerpoint/2010/main" val="20958799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215C7E-0D53-DF2B-140A-CD820A704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B192D44-C72B-1ACD-FAB6-CFA7728CEDA0}"/>
              </a:ext>
            </a:extLst>
          </p:cNvPr>
          <p:cNvGrpSpPr/>
          <p:nvPr/>
        </p:nvGrpSpPr>
        <p:grpSpPr>
          <a:xfrm>
            <a:off x="2706485" y="677049"/>
            <a:ext cx="6749218" cy="327243"/>
            <a:chOff x="0" y="0"/>
            <a:chExt cx="13498436" cy="65448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08E8EF1-5A7F-15CE-08A9-013588BA5556}"/>
                </a:ext>
              </a:extLst>
            </p:cNvPr>
            <p:cNvSpPr/>
            <p:nvPr/>
          </p:nvSpPr>
          <p:spPr>
            <a:xfrm>
              <a:off x="0" y="0"/>
              <a:ext cx="13498449" cy="654431"/>
            </a:xfrm>
            <a:custGeom>
              <a:avLst/>
              <a:gdLst/>
              <a:ahLst/>
              <a:cxnLst/>
              <a:rect l="l" t="t" r="r" b="b"/>
              <a:pathLst>
                <a:path w="13498449" h="654431">
                  <a:moveTo>
                    <a:pt x="0" y="0"/>
                  </a:moveTo>
                  <a:lnTo>
                    <a:pt x="13498449" y="0"/>
                  </a:lnTo>
                  <a:lnTo>
                    <a:pt x="13498449" y="654431"/>
                  </a:lnTo>
                  <a:lnTo>
                    <a:pt x="0" y="654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A0B9451A-DA65-33C7-2173-E8B2FB416CC3}"/>
              </a:ext>
            </a:extLst>
          </p:cNvPr>
          <p:cNvSpPr txBox="1"/>
          <p:nvPr/>
        </p:nvSpPr>
        <p:spPr>
          <a:xfrm>
            <a:off x="560096" y="850602"/>
            <a:ext cx="10516818" cy="329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3000" b="1" spc="-79" dirty="0">
                <a:solidFill>
                  <a:srgbClr val="002060"/>
                </a:solidFill>
                <a:latin typeface="Calibri (MS) Bold"/>
              </a:rPr>
              <a:t>ZABEZPEČENIE PÔSOBENIA PEDAGOGICKÉHO ASISTENTA V TRIEDE 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E3CB12DB-2825-1783-E046-47E7CA9CCF9B}"/>
              </a:ext>
            </a:extLst>
          </p:cNvPr>
          <p:cNvSpPr txBox="1"/>
          <p:nvPr/>
        </p:nvSpPr>
        <p:spPr>
          <a:xfrm>
            <a:off x="830645" y="1605330"/>
            <a:ext cx="9975721" cy="10770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Pre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koho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je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podporné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opatrenie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určené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?</a:t>
            </a:r>
          </a:p>
          <a:p>
            <a:pPr marL="287882" lvl="1" indent="-143941">
              <a:buFont typeface="Arial"/>
              <a:buChar char="•"/>
            </a:pP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Všetky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deti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všetci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žiaci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zo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skupiny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(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zväčša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triedy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), v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ktorej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pedagogický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asistent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pôsobí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na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základe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aktuálnych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potrieb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jednotlivých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detí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žiakov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. 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BC0ADFE6-ACF8-0F3B-CAD2-89025075ABEA}"/>
              </a:ext>
            </a:extLst>
          </p:cNvPr>
          <p:cNvSpPr txBox="1"/>
          <p:nvPr/>
        </p:nvSpPr>
        <p:spPr>
          <a:xfrm>
            <a:off x="830645" y="3055005"/>
            <a:ext cx="9456630" cy="1795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1312" lvl="1" indent="-120656">
              <a:buFont typeface="Arial"/>
              <a:buChar char="•"/>
            </a:pP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Kto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sa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vyjadruje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: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zariadenie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poradenstva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prevencie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.</a:t>
            </a:r>
          </a:p>
          <a:p>
            <a:pPr marL="241312" lvl="1" indent="-120656">
              <a:buFont typeface="Arial"/>
              <a:buChar char="•"/>
            </a:pP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Kto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zabezpečuje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: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materská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škola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materská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škola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pre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deti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so ŠVVP,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základná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škola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základná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škola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pre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žiakov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so ŠVVP,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stredná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škola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stredná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škola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pre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žiakov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so ŠVVP,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špeciálne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výchovné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zariadenie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.</a:t>
            </a:r>
          </a:p>
          <a:p>
            <a:pPr marL="241312" lvl="1" indent="-120656">
              <a:buFont typeface="Arial"/>
              <a:buChar char="•"/>
            </a:pP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Kto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poskytuje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: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pedagogický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asistent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.</a:t>
            </a: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1B3E2C04-331D-9783-809E-35AB2CC812CF}"/>
              </a:ext>
            </a:extLst>
          </p:cNvPr>
          <p:cNvGrpSpPr/>
          <p:nvPr/>
        </p:nvGrpSpPr>
        <p:grpSpPr>
          <a:xfrm>
            <a:off x="8631097" y="4613833"/>
            <a:ext cx="1942187" cy="1942187"/>
            <a:chOff x="-2631923" y="423817"/>
            <a:chExt cx="3884373" cy="3884373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B9EB13D9-32D0-A560-5491-7D6FEC2C6483}"/>
                </a:ext>
              </a:extLst>
            </p:cNvPr>
            <p:cNvSpPr/>
            <p:nvPr/>
          </p:nvSpPr>
          <p:spPr>
            <a:xfrm>
              <a:off x="-2631923" y="423817"/>
              <a:ext cx="3884373" cy="3884373"/>
            </a:xfrm>
            <a:custGeom>
              <a:avLst/>
              <a:gdLst/>
              <a:ahLst/>
              <a:cxnLst/>
              <a:rect l="l" t="t" r="r" b="b"/>
              <a:pathLst>
                <a:path w="3884373" h="3884373">
                  <a:moveTo>
                    <a:pt x="0" y="0"/>
                  </a:moveTo>
                  <a:lnTo>
                    <a:pt x="3884373" y="0"/>
                  </a:lnTo>
                  <a:lnTo>
                    <a:pt x="3884373" y="3884373"/>
                  </a:lnTo>
                  <a:lnTo>
                    <a:pt x="0" y="3884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 sz="1200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159D01C3-00C6-B1EB-8D0F-38BA8D7B8A40}"/>
                </a:ext>
              </a:extLst>
            </p:cNvPr>
            <p:cNvSpPr txBox="1"/>
            <p:nvPr/>
          </p:nvSpPr>
          <p:spPr>
            <a:xfrm>
              <a:off x="-2197735" y="1168733"/>
              <a:ext cx="3027383" cy="24365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03"/>
                </a:lnSpc>
              </a:pPr>
              <a:r>
                <a:rPr lang="en-US" sz="1585">
                  <a:solidFill>
                    <a:srgbClr val="FFFFFF"/>
                  </a:solidFill>
                  <a:latin typeface="Calibri (MS)"/>
                </a:rPr>
                <a:t>K </a:t>
              </a:r>
              <a:r>
                <a:rPr lang="en-US" sz="1585" err="1">
                  <a:solidFill>
                    <a:srgbClr val="FFFFFF"/>
                  </a:solidFill>
                  <a:latin typeface="Calibri (MS)"/>
                </a:rPr>
                <a:t>podpornému</a:t>
              </a:r>
              <a:r>
                <a:rPr lang="en-US" sz="1585">
                  <a:solidFill>
                    <a:srgbClr val="FFFFFF"/>
                  </a:solidFill>
                  <a:latin typeface="Calibri (MS)"/>
                </a:rPr>
                <a:t> </a:t>
              </a:r>
            </a:p>
            <a:p>
              <a:pPr algn="ctr">
                <a:lnSpc>
                  <a:spcPts val="1903"/>
                </a:lnSpc>
              </a:pPr>
              <a:r>
                <a:rPr lang="en-US" sz="1585" err="1">
                  <a:solidFill>
                    <a:srgbClr val="FFFFFF"/>
                  </a:solidFill>
                  <a:latin typeface="Calibri (MS)"/>
                </a:rPr>
                <a:t>opatreniu</a:t>
              </a:r>
              <a:endParaRPr lang="en-US" sz="1585">
                <a:solidFill>
                  <a:srgbClr val="FFFFFF"/>
                </a:solidFill>
                <a:latin typeface="Calibri (MS)"/>
              </a:endParaRPr>
            </a:p>
            <a:p>
              <a:pPr algn="ctr">
                <a:lnSpc>
                  <a:spcPts val="1903"/>
                </a:lnSpc>
              </a:pPr>
              <a:r>
                <a:rPr lang="en-US" sz="1585">
                  <a:solidFill>
                    <a:srgbClr val="FFFFFF"/>
                  </a:solidFill>
                  <a:latin typeface="Calibri (MS)"/>
                </a:rPr>
                <a:t> je </a:t>
              </a:r>
              <a:r>
                <a:rPr lang="en-US" sz="1585" err="1">
                  <a:solidFill>
                    <a:srgbClr val="FFFFFF"/>
                  </a:solidFill>
                  <a:latin typeface="Calibri (MS)"/>
                </a:rPr>
                <a:t>dostupný</a:t>
              </a:r>
              <a:r>
                <a:rPr lang="en-US" sz="1585">
                  <a:solidFill>
                    <a:srgbClr val="FFFFFF"/>
                  </a:solidFill>
                  <a:latin typeface="Calibri (MS)"/>
                </a:rPr>
                <a:t> </a:t>
              </a:r>
              <a:r>
                <a:rPr lang="en-US" sz="1585" err="1">
                  <a:solidFill>
                    <a:srgbClr val="FFFFFF"/>
                  </a:solidFill>
                  <a:latin typeface="Calibri (MS)"/>
                </a:rPr>
                <a:t>sprievodný</a:t>
              </a:r>
              <a:r>
                <a:rPr lang="en-US" sz="1585">
                  <a:solidFill>
                    <a:srgbClr val="FFFFFF"/>
                  </a:solidFill>
                  <a:latin typeface="Calibri (MS)"/>
                </a:rPr>
                <a:t> </a:t>
              </a:r>
              <a:r>
                <a:rPr lang="en-US" sz="1585" err="1">
                  <a:solidFill>
                    <a:srgbClr val="FFFFFF"/>
                  </a:solidFill>
                  <a:latin typeface="Calibri (MS)"/>
                </a:rPr>
                <a:t>materiál</a:t>
              </a:r>
              <a:endParaRPr lang="en-US" sz="1585">
                <a:solidFill>
                  <a:srgbClr val="FFFFFF"/>
                </a:solidFill>
                <a:latin typeface="Calibri (MS)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93796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805798-5FE0-49DC-94D1-77EF4875E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43A7065-31ED-C92E-117C-2AC8F8084CF9}"/>
              </a:ext>
            </a:extLst>
          </p:cNvPr>
          <p:cNvGrpSpPr/>
          <p:nvPr/>
        </p:nvGrpSpPr>
        <p:grpSpPr>
          <a:xfrm>
            <a:off x="2706485" y="677049"/>
            <a:ext cx="6749218" cy="327243"/>
            <a:chOff x="0" y="0"/>
            <a:chExt cx="13498436" cy="65448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B19280E-D2AC-24FD-3600-A0448AD5583C}"/>
                </a:ext>
              </a:extLst>
            </p:cNvPr>
            <p:cNvSpPr/>
            <p:nvPr/>
          </p:nvSpPr>
          <p:spPr>
            <a:xfrm>
              <a:off x="0" y="0"/>
              <a:ext cx="13498449" cy="654431"/>
            </a:xfrm>
            <a:custGeom>
              <a:avLst/>
              <a:gdLst/>
              <a:ahLst/>
              <a:cxnLst/>
              <a:rect l="l" t="t" r="r" b="b"/>
              <a:pathLst>
                <a:path w="13498449" h="654431">
                  <a:moveTo>
                    <a:pt x="0" y="0"/>
                  </a:moveTo>
                  <a:lnTo>
                    <a:pt x="13498449" y="0"/>
                  </a:lnTo>
                  <a:lnTo>
                    <a:pt x="13498449" y="654431"/>
                  </a:lnTo>
                  <a:lnTo>
                    <a:pt x="0" y="654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43752428-8FEA-AFA5-B313-C31294977FA7}"/>
              </a:ext>
            </a:extLst>
          </p:cNvPr>
          <p:cNvSpPr txBox="1"/>
          <p:nvPr/>
        </p:nvSpPr>
        <p:spPr>
          <a:xfrm>
            <a:off x="490428" y="629810"/>
            <a:ext cx="10516818" cy="329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3000" b="1" spc="-79" dirty="0">
                <a:solidFill>
                  <a:srgbClr val="002060"/>
                </a:solidFill>
                <a:latin typeface="Calibri (MS) Bold"/>
              </a:rPr>
              <a:t>POSKYTOVANIE ZDRAVOTNEJ STAROSTLIVOSTI  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CF421673-0144-21AB-D6AA-341B9BED6AE0}"/>
              </a:ext>
            </a:extLst>
          </p:cNvPr>
          <p:cNvSpPr txBox="1"/>
          <p:nvPr/>
        </p:nvSpPr>
        <p:spPr>
          <a:xfrm>
            <a:off x="663155" y="1454100"/>
            <a:ext cx="11023748" cy="39490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O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čom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je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podporné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opatrenie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? </a:t>
            </a:r>
          </a:p>
          <a:p>
            <a:pPr marL="287881" lvl="1" indent="-143941">
              <a:buFont typeface="Arial"/>
              <a:buChar char="•"/>
            </a:pP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Cieľom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podporného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opatrenia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je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poskytnúť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dieťaťu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alebo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žiakovi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 </a:t>
            </a:r>
            <a:r>
              <a:rPr lang="en-US" sz="2333" b="1" spc="-53" dirty="0" err="1">
                <a:solidFill>
                  <a:srgbClr val="002060"/>
                </a:solidFill>
                <a:latin typeface="Calibri (MS)"/>
              </a:rPr>
              <a:t>potrebnú</a:t>
            </a:r>
            <a:r>
              <a:rPr lang="en-US" sz="2333" b="1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"/>
              </a:rPr>
              <a:t>zdravotnú</a:t>
            </a:r>
            <a:r>
              <a:rPr lang="en-US" sz="2333" b="1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"/>
              </a:rPr>
              <a:t>starostlivosť</a:t>
            </a:r>
            <a:r>
              <a:rPr lang="en-US" sz="2333" b="1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b="1" spc="-53" dirty="0" err="1">
                <a:solidFill>
                  <a:srgbClr val="002060"/>
                </a:solidFill>
                <a:latin typeface="Calibri (MS)"/>
              </a:rPr>
              <a:t>ktorá</a:t>
            </a:r>
            <a:r>
              <a:rPr lang="en-US" sz="2333" b="1" spc="-53" dirty="0">
                <a:solidFill>
                  <a:srgbClr val="002060"/>
                </a:solidFill>
                <a:latin typeface="Calibri (MS)"/>
              </a:rPr>
              <a:t> je </a:t>
            </a:r>
            <a:r>
              <a:rPr lang="en-US" sz="2333" b="1" spc="-53" dirty="0" err="1">
                <a:solidFill>
                  <a:srgbClr val="002060"/>
                </a:solidFill>
                <a:latin typeface="Calibri (MS)"/>
              </a:rPr>
              <a:t>nevyhnutná</a:t>
            </a:r>
            <a:r>
              <a:rPr lang="en-US" sz="2333" b="1" spc="-53" dirty="0">
                <a:solidFill>
                  <a:srgbClr val="002060"/>
                </a:solidFill>
                <a:latin typeface="Calibri (MS)"/>
              </a:rPr>
              <a:t> v </a:t>
            </a:r>
            <a:r>
              <a:rPr lang="en-US" sz="2333" b="1" spc="-53" dirty="0" err="1">
                <a:solidFill>
                  <a:srgbClr val="002060"/>
                </a:solidFill>
                <a:latin typeface="Calibri (MS)"/>
              </a:rPr>
              <a:t>čase</a:t>
            </a:r>
            <a:r>
              <a:rPr lang="en-US" sz="2333" b="1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"/>
              </a:rPr>
              <a:t>výchovno-vzdelávacieho</a:t>
            </a:r>
            <a:r>
              <a:rPr lang="en-US" sz="2333" b="1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"/>
              </a:rPr>
              <a:t>procesu</a:t>
            </a:r>
            <a:r>
              <a:rPr lang="en-US" sz="2333" b="1" spc="-53" dirty="0">
                <a:solidFill>
                  <a:srgbClr val="002060"/>
                </a:solidFill>
                <a:latin typeface="Calibri (MS)"/>
              </a:rPr>
              <a:t> a </a:t>
            </a:r>
            <a:r>
              <a:rPr lang="en-US" sz="2333" b="1" spc="-53" dirty="0" err="1">
                <a:solidFill>
                  <a:srgbClr val="002060"/>
                </a:solidFill>
                <a:latin typeface="Calibri (MS)"/>
              </a:rPr>
              <a:t>jeho</a:t>
            </a:r>
            <a:r>
              <a:rPr lang="en-US" sz="2333" b="1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"/>
              </a:rPr>
              <a:t>pobytu</a:t>
            </a:r>
            <a:r>
              <a:rPr lang="en-US" sz="2333" b="1" spc="-53" dirty="0">
                <a:solidFill>
                  <a:srgbClr val="002060"/>
                </a:solidFill>
                <a:latin typeface="Calibri (MS)"/>
              </a:rPr>
              <a:t> v </a:t>
            </a:r>
            <a:r>
              <a:rPr lang="en-US" sz="2333" b="1" spc="-53" dirty="0" err="1">
                <a:solidFill>
                  <a:srgbClr val="002060"/>
                </a:solidFill>
                <a:latin typeface="Calibri (MS)"/>
              </a:rPr>
              <a:t>škole</a:t>
            </a:r>
            <a:r>
              <a:rPr lang="en-US" sz="2333" b="1" spc="-53" dirty="0">
                <a:solidFill>
                  <a:srgbClr val="002060"/>
                </a:solidFill>
                <a:latin typeface="Calibri (MS)"/>
              </a:rPr>
              <a:t>.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  <a:cs typeface="Calibri (MS)"/>
              </a:rPr>
              <a:t>Podporné</a:t>
            </a:r>
            <a:r>
              <a:rPr lang="en-US" sz="2333" spc="-53" dirty="0">
                <a:solidFill>
                  <a:srgbClr val="002060"/>
                </a:solidFill>
                <a:latin typeface="Calibri (MS)"/>
                <a:cs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  <a:cs typeface="Calibri (MS)"/>
              </a:rPr>
              <a:t>opatrenie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  <a:cs typeface="Calibri (MS)"/>
              </a:rPr>
              <a:t> je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  <a:cs typeface="Calibri (MS)"/>
              </a:rPr>
              <a:t>poskytované</a:t>
            </a:r>
            <a:r>
              <a:rPr lang="en-US" sz="2333" spc="-53" dirty="0">
                <a:solidFill>
                  <a:srgbClr val="002060"/>
                </a:solidFill>
                <a:latin typeface="Calibri (MS)"/>
                <a:cs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  <a:cs typeface="Calibri (MS)"/>
              </a:rPr>
              <a:t>výlučne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  <a:cs typeface="Calibri (MS)"/>
              </a:rPr>
              <a:t> v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  <a:cs typeface="Calibri (MS)"/>
              </a:rPr>
              <a:t>súlade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  <a:cs typeface="Calibri (MS)"/>
              </a:rPr>
              <a:t> so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  <a:cs typeface="Calibri (MS)"/>
              </a:rPr>
              <a:t>štandardnými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  <a:cs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  <a:cs typeface="Calibri (MS)"/>
              </a:rPr>
              <a:t>postupmi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  <a:cs typeface="Calibri (MS)"/>
              </a:rPr>
              <a:t> pre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  <a:cs typeface="Calibri (MS)"/>
              </a:rPr>
              <a:t>výkon</a:t>
            </a:r>
            <a:r>
              <a:rPr lang="en-US" sz="2333" spc="-53" dirty="0">
                <a:solidFill>
                  <a:srgbClr val="002060"/>
                </a:solidFill>
                <a:latin typeface="Calibri (MS)"/>
                <a:cs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  <a:cs typeface="Calibri (MS)"/>
              </a:rPr>
              <a:t>zdravotnej</a:t>
            </a:r>
            <a:r>
              <a:rPr lang="en-US" sz="2333" spc="-53" dirty="0">
                <a:solidFill>
                  <a:srgbClr val="002060"/>
                </a:solidFill>
                <a:latin typeface="Calibri (MS)"/>
                <a:cs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  <a:cs typeface="Calibri (MS)"/>
              </a:rPr>
              <a:t>starostlivosti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  <a:cs typeface="Calibri (MS)"/>
              </a:rPr>
              <a:t>.</a:t>
            </a:r>
          </a:p>
          <a:p>
            <a:pPr marL="143941" lvl="1"/>
            <a:endParaRPr lang="en-US" sz="2333" spc="-53" dirty="0">
              <a:solidFill>
                <a:srgbClr val="002060"/>
              </a:solidFill>
              <a:latin typeface="Calibri (MS)"/>
              <a:cs typeface="Calibri (MS)"/>
            </a:endParaRPr>
          </a:p>
          <a:p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Napríklad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prostredníctvom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nasledovných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činností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: </a:t>
            </a:r>
            <a:endParaRPr lang="en-US" sz="2333" spc="-53" dirty="0">
              <a:solidFill>
                <a:srgbClr val="002060"/>
              </a:solidFill>
              <a:latin typeface="Calibri (MS)"/>
              <a:cs typeface="Calibri (MS)"/>
            </a:endParaRPr>
          </a:p>
          <a:p>
            <a:pPr marL="575762" lvl="2" indent="-191780">
              <a:buFont typeface="Arial"/>
              <a:buChar char="⚬"/>
            </a:pP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sledovanie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posudzovanie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zdravotného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stavu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dieťaťa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alebo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žiaka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; </a:t>
            </a:r>
            <a:endParaRPr lang="en-US" sz="2333" spc="-53" dirty="0">
              <a:solidFill>
                <a:srgbClr val="002060"/>
              </a:solidFill>
              <a:latin typeface="Calibri (MS)"/>
              <a:cs typeface="Calibri (MS)"/>
            </a:endParaRPr>
          </a:p>
          <a:p>
            <a:pPr marL="575762" lvl="2" indent="-191780">
              <a:buFont typeface="Arial"/>
              <a:buChar char="⚬"/>
            </a:pP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meranie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posudzovanie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zaznamenávanie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vitálnych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funkcií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; </a:t>
            </a:r>
            <a:endParaRPr lang="en-US" sz="2333" spc="-53" dirty="0">
              <a:solidFill>
                <a:srgbClr val="002060"/>
              </a:solidFill>
              <a:latin typeface="Calibri (MS)"/>
              <a:cs typeface="Calibri (MS)"/>
            </a:endParaRPr>
          </a:p>
          <a:p>
            <a:pPr marL="575762" lvl="2" indent="-191780">
              <a:buFont typeface="Arial"/>
              <a:buChar char="⚬"/>
            </a:pP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orientačné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vyšetrovanie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krvi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pomocou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glukomera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; </a:t>
            </a:r>
            <a:endParaRPr lang="en-US" sz="2333" spc="-53" dirty="0">
              <a:solidFill>
                <a:srgbClr val="002060"/>
              </a:solidFill>
              <a:latin typeface="Calibri (MS)"/>
              <a:cs typeface="Calibri (MS)"/>
            </a:endParaRPr>
          </a:p>
          <a:p>
            <a:pPr marL="575762" lvl="2" indent="-191780">
              <a:buFont typeface="Arial"/>
              <a:buChar char="⚬"/>
            </a:pP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podávanie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stravy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sondou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alebo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cez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gastrostómiu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. </a:t>
            </a:r>
            <a:endParaRPr lang="en-US" sz="2333" spc="-53" dirty="0">
              <a:solidFill>
                <a:srgbClr val="002060"/>
              </a:solidFill>
              <a:latin typeface="Calibri (MS)"/>
              <a:cs typeface="Calibri (MS)"/>
            </a:endParaRPr>
          </a:p>
        </p:txBody>
      </p:sp>
    </p:spTree>
    <p:extLst>
      <p:ext uri="{BB962C8B-B14F-4D97-AF65-F5344CB8AC3E}">
        <p14:creationId xmlns:p14="http://schemas.microsoft.com/office/powerpoint/2010/main" val="18593610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06485" y="677049"/>
            <a:ext cx="6749218" cy="327243"/>
            <a:chOff x="0" y="0"/>
            <a:chExt cx="13498436" cy="654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498449" cy="654431"/>
            </a:xfrm>
            <a:custGeom>
              <a:avLst/>
              <a:gdLst/>
              <a:ahLst/>
              <a:cxnLst/>
              <a:rect l="l" t="t" r="r" b="b"/>
              <a:pathLst>
                <a:path w="13498449" h="654431">
                  <a:moveTo>
                    <a:pt x="0" y="0"/>
                  </a:moveTo>
                  <a:lnTo>
                    <a:pt x="13498449" y="0"/>
                  </a:lnTo>
                  <a:lnTo>
                    <a:pt x="13498449" y="654431"/>
                  </a:lnTo>
                  <a:lnTo>
                    <a:pt x="0" y="654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525262" y="840657"/>
            <a:ext cx="10516818" cy="329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3000" b="1" spc="-79" dirty="0">
                <a:solidFill>
                  <a:srgbClr val="002060"/>
                </a:solidFill>
                <a:latin typeface="Calibri (MS) Bold"/>
              </a:rPr>
              <a:t>POSKYTOVANIE ZDRAVOTNEJ STAROSTLIVOSTI 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25715" y="1642539"/>
            <a:ext cx="10069676" cy="10770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Pre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koho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je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podporné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opatrenie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určené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?</a:t>
            </a:r>
          </a:p>
          <a:p>
            <a:pPr marL="287882" lvl="1" indent="-143941">
              <a:buFont typeface="Arial"/>
              <a:buChar char="•"/>
            </a:pP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Deti a 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žiaci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ktorým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z ich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individuálneho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zdravotného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stavu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a/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alebo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zdravotného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znevýhodnenia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vyplýva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potreba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zdravotnej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starostlivosti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počas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pobytu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v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škole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. 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25715" y="3270022"/>
            <a:ext cx="10359961" cy="21540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7882" lvl="1" indent="-143941">
              <a:buFont typeface="Arial"/>
              <a:buChar char="•"/>
            </a:pP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Kto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sa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vyjadruje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: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učiteľ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;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školský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špeciálny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pedagóg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;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odborný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zamestnanec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školy</a:t>
            </a:r>
            <a:r>
              <a:rPr lang="sk-SK" sz="2333" spc="-53" dirty="0">
                <a:solidFill>
                  <a:srgbClr val="261E6A"/>
                </a:solidFill>
                <a:latin typeface="Calibri (MS)"/>
              </a:rPr>
              <a:t> alebo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zariadenie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poradenstva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prevencie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.</a:t>
            </a:r>
          </a:p>
          <a:p>
            <a:pPr marL="287882" lvl="1" indent="-143941">
              <a:buFont typeface="Arial"/>
              <a:buChar char="•"/>
            </a:pPr>
            <a:r>
              <a:rPr lang="en-US" sz="2333" b="1" spc="-52" dirty="0" err="1">
                <a:solidFill>
                  <a:srgbClr val="002060"/>
                </a:solidFill>
                <a:latin typeface="Calibri (MS) Bold"/>
              </a:rPr>
              <a:t>Kto</a:t>
            </a:r>
            <a:r>
              <a:rPr lang="en-US" sz="2333" b="1" spc="-52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2" dirty="0" err="1">
                <a:solidFill>
                  <a:srgbClr val="002060"/>
                </a:solidFill>
                <a:latin typeface="Calibri (MS) Bold"/>
              </a:rPr>
              <a:t>zabezpečuje</a:t>
            </a:r>
            <a:r>
              <a:rPr lang="en-US" sz="2333" b="1" spc="-52" dirty="0">
                <a:solidFill>
                  <a:srgbClr val="002060"/>
                </a:solidFill>
                <a:latin typeface="Calibri (MS) Bold"/>
              </a:rPr>
              <a:t>: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materská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škola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;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materská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škola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pre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deti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so ŠVVP;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základná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škola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;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základná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škola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pre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žiakov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so ŠVVP;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stredná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škola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;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stredná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škola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pre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žiakov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so ŠVVP;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špeciálne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výchovné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2" dirty="0" err="1">
                <a:solidFill>
                  <a:srgbClr val="261E6A"/>
                </a:solidFill>
                <a:latin typeface="Calibri (MS)"/>
              </a:rPr>
              <a:t>zariadenie</a:t>
            </a:r>
            <a:r>
              <a:rPr lang="en-US" sz="2333" spc="-52" dirty="0">
                <a:solidFill>
                  <a:srgbClr val="261E6A"/>
                </a:solidFill>
                <a:latin typeface="Calibri (MS)"/>
              </a:rPr>
              <a:t>.</a:t>
            </a:r>
          </a:p>
          <a:p>
            <a:pPr marL="287882" lvl="1" indent="-143941">
              <a:buFont typeface="Arial"/>
              <a:buChar char="•"/>
            </a:pP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Kto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poskytuje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: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zdravotnícky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pracovník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podľa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§ 152a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školského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zákona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.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06485" y="677049"/>
            <a:ext cx="6749218" cy="327243"/>
            <a:chOff x="0" y="0"/>
            <a:chExt cx="13498436" cy="654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498449" cy="654431"/>
            </a:xfrm>
            <a:custGeom>
              <a:avLst/>
              <a:gdLst/>
              <a:ahLst/>
              <a:cxnLst/>
              <a:rect l="l" t="t" r="r" b="b"/>
              <a:pathLst>
                <a:path w="13498449" h="654431">
                  <a:moveTo>
                    <a:pt x="0" y="0"/>
                  </a:moveTo>
                  <a:lnTo>
                    <a:pt x="13498449" y="0"/>
                  </a:lnTo>
                  <a:lnTo>
                    <a:pt x="13498449" y="654431"/>
                  </a:lnTo>
                  <a:lnTo>
                    <a:pt x="0" y="654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633155" y="727456"/>
            <a:ext cx="10791929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000" b="1" spc="-70" dirty="0">
                <a:solidFill>
                  <a:srgbClr val="002060"/>
                </a:solidFill>
                <a:latin typeface="Calibri (MS) Bold"/>
                <a:cs typeface="Calibri" panose="020F0502020204030204" pitchFamily="34" charset="0"/>
              </a:rPr>
              <a:t>ZABEZPEČENIE SEBAOBSLUŽNÝCH ÚKONOV</a:t>
            </a:r>
            <a:r>
              <a:rPr lang="sk-SK" sz="3000" b="1" spc="-70" dirty="0">
                <a:solidFill>
                  <a:srgbClr val="002060"/>
                </a:solidFill>
                <a:latin typeface="Calibri (MS) Bold"/>
                <a:cs typeface="Calibri" panose="020F0502020204030204" pitchFamily="34" charset="0"/>
              </a:rPr>
              <a:t> </a:t>
            </a:r>
            <a:r>
              <a:rPr lang="en-US" sz="3000" b="1" spc="-71" dirty="0">
                <a:solidFill>
                  <a:srgbClr val="002060"/>
                </a:solidFill>
                <a:latin typeface="Calibri (MS) Bold"/>
                <a:cs typeface="Calibri" panose="020F0502020204030204" pitchFamily="34" charset="0"/>
              </a:rPr>
              <a:t>PODĽA OSOBITNÉHO PREDPISU 80C) V ČASE VÝCHOVNO-VZDELÁVACIEHO PROCESU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03857" y="2226687"/>
            <a:ext cx="10921227" cy="32310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333" b="1" spc="-47" dirty="0">
                <a:solidFill>
                  <a:srgbClr val="002060"/>
                </a:solidFill>
                <a:latin typeface="Calibri"/>
                <a:cs typeface="Calibri"/>
              </a:rPr>
              <a:t>O </a:t>
            </a:r>
            <a:r>
              <a:rPr lang="en-US" sz="2333" b="1" spc="-47" dirty="0" err="1">
                <a:solidFill>
                  <a:srgbClr val="002060"/>
                </a:solidFill>
                <a:latin typeface="Calibri"/>
                <a:cs typeface="Calibri"/>
              </a:rPr>
              <a:t>čom</a:t>
            </a:r>
            <a:r>
              <a:rPr lang="en-US" sz="2333" b="1" spc="-47" dirty="0">
                <a:solidFill>
                  <a:srgbClr val="002060"/>
                </a:solidFill>
                <a:latin typeface="Calibri"/>
                <a:cs typeface="Calibri"/>
              </a:rPr>
              <a:t> je </a:t>
            </a:r>
            <a:r>
              <a:rPr lang="en-US" sz="2333" b="1" spc="-47" dirty="0" err="1">
                <a:solidFill>
                  <a:srgbClr val="002060"/>
                </a:solidFill>
                <a:latin typeface="Calibri"/>
                <a:cs typeface="Calibri"/>
              </a:rPr>
              <a:t>podporné</a:t>
            </a:r>
            <a:r>
              <a:rPr lang="en-US" sz="2333" b="1" spc="-47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en-US" sz="2333" b="1" spc="-47" dirty="0" err="1">
                <a:solidFill>
                  <a:srgbClr val="002060"/>
                </a:solidFill>
                <a:latin typeface="Calibri"/>
                <a:cs typeface="Calibri"/>
              </a:rPr>
              <a:t>opatrenie</a:t>
            </a:r>
            <a:r>
              <a:rPr lang="en-US" sz="2333" b="1" spc="-47" dirty="0">
                <a:solidFill>
                  <a:srgbClr val="002060"/>
                </a:solidFill>
                <a:latin typeface="Calibri"/>
                <a:cs typeface="Calibri"/>
              </a:rPr>
              <a:t>?</a:t>
            </a:r>
            <a:r>
              <a:rPr lang="en-US" sz="2333" b="1" spc="-47" dirty="0">
                <a:solidFill>
                  <a:srgbClr val="261E6A"/>
                </a:solidFill>
                <a:latin typeface="Calibri"/>
                <a:cs typeface="Calibri"/>
              </a:rPr>
              <a:t> </a:t>
            </a:r>
          </a:p>
          <a:p>
            <a:pPr marL="216758" lvl="1" indent="-108379">
              <a:buFont typeface="Arial"/>
              <a:buChar char="•"/>
            </a:pP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Cieľom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podporného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opatrenia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 je </a:t>
            </a:r>
            <a:r>
              <a:rPr lang="en-US" sz="2333" b="1" spc="-47" dirty="0" err="1">
                <a:solidFill>
                  <a:srgbClr val="261E6A"/>
                </a:solidFill>
                <a:latin typeface="Callibri"/>
              </a:rPr>
              <a:t>zabezpečiť</a:t>
            </a:r>
            <a:r>
              <a:rPr lang="en-US" sz="2333" b="1" spc="-47" dirty="0">
                <a:solidFill>
                  <a:srgbClr val="261E6A"/>
                </a:solidFill>
                <a:latin typeface="Callibri"/>
              </a:rPr>
              <a:t> </a:t>
            </a:r>
            <a:r>
              <a:rPr lang="en-US" sz="2333" b="1" spc="-47" dirty="0" err="1">
                <a:solidFill>
                  <a:srgbClr val="261E6A"/>
                </a:solidFill>
                <a:latin typeface="Callibri"/>
              </a:rPr>
              <a:t>sebaobslužné</a:t>
            </a:r>
            <a:r>
              <a:rPr lang="en-US" sz="2333" b="1" spc="-47" dirty="0">
                <a:solidFill>
                  <a:srgbClr val="261E6A"/>
                </a:solidFill>
                <a:latin typeface="Callibri"/>
              </a:rPr>
              <a:t> </a:t>
            </a:r>
            <a:r>
              <a:rPr lang="en-US" sz="2333" b="1" spc="-47" dirty="0" err="1">
                <a:solidFill>
                  <a:srgbClr val="261E6A"/>
                </a:solidFill>
                <a:latin typeface="Callibri"/>
              </a:rPr>
              <a:t>úkony</a:t>
            </a:r>
            <a:r>
              <a:rPr lang="en-US" sz="2333" b="1" spc="-47" dirty="0">
                <a:solidFill>
                  <a:srgbClr val="261E6A"/>
                </a:solidFill>
                <a:latin typeface="Callibri"/>
              </a:rPr>
              <a:t> </a:t>
            </a:r>
            <a:r>
              <a:rPr lang="en-US" sz="2333" b="1" spc="-47" dirty="0" err="1">
                <a:solidFill>
                  <a:srgbClr val="261E6A"/>
                </a:solidFill>
                <a:latin typeface="Callibri"/>
              </a:rPr>
              <a:t>dieťaťu</a:t>
            </a:r>
            <a:r>
              <a:rPr lang="en-US" sz="2333" b="1" spc="-47" dirty="0">
                <a:solidFill>
                  <a:srgbClr val="261E6A"/>
                </a:solidFill>
                <a:latin typeface="Callibri"/>
              </a:rPr>
              <a:t> </a:t>
            </a:r>
            <a:r>
              <a:rPr lang="en-US" sz="2333" b="1" spc="-47" dirty="0" err="1">
                <a:solidFill>
                  <a:srgbClr val="261E6A"/>
                </a:solidFill>
                <a:latin typeface="Callibri"/>
              </a:rPr>
              <a:t>alebo</a:t>
            </a:r>
            <a:r>
              <a:rPr lang="en-US" sz="2333" b="1" spc="-47" dirty="0">
                <a:solidFill>
                  <a:srgbClr val="261E6A"/>
                </a:solidFill>
                <a:latin typeface="Callibri"/>
              </a:rPr>
              <a:t> </a:t>
            </a:r>
            <a:r>
              <a:rPr lang="en-US" sz="2333" b="1" spc="-47" dirty="0" err="1">
                <a:solidFill>
                  <a:srgbClr val="261E6A"/>
                </a:solidFill>
                <a:latin typeface="Callibri"/>
              </a:rPr>
              <a:t>žiakovi</a:t>
            </a:r>
            <a:r>
              <a:rPr lang="en-US" sz="2333" b="1" spc="-47" dirty="0">
                <a:solidFill>
                  <a:srgbClr val="261E6A"/>
                </a:solidFill>
                <a:latin typeface="Callibri"/>
              </a:rPr>
              <a:t> </a:t>
            </a:r>
            <a:r>
              <a:rPr lang="en-US" sz="2333" b="1" spc="-47" dirty="0" err="1">
                <a:solidFill>
                  <a:srgbClr val="261E6A"/>
                </a:solidFill>
                <a:latin typeface="Callibri"/>
              </a:rPr>
              <a:t>počas</a:t>
            </a:r>
            <a:r>
              <a:rPr lang="en-US" sz="2333" b="1" spc="-47" dirty="0">
                <a:solidFill>
                  <a:srgbClr val="261E6A"/>
                </a:solidFill>
                <a:latin typeface="Callibri"/>
              </a:rPr>
              <a:t> </a:t>
            </a:r>
            <a:r>
              <a:rPr lang="en-US" sz="2333" b="1" spc="-47" dirty="0" err="1">
                <a:solidFill>
                  <a:srgbClr val="261E6A"/>
                </a:solidFill>
                <a:latin typeface="Callibri"/>
              </a:rPr>
              <a:t>výchovno-vzdelávacieho</a:t>
            </a:r>
            <a:r>
              <a:rPr lang="en-US" sz="2333" b="1" spc="-47" dirty="0">
                <a:solidFill>
                  <a:srgbClr val="261E6A"/>
                </a:solidFill>
                <a:latin typeface="Callibri"/>
              </a:rPr>
              <a:t> </a:t>
            </a:r>
            <a:r>
              <a:rPr lang="en-US" sz="2333" b="1" spc="-47" dirty="0" err="1">
                <a:solidFill>
                  <a:srgbClr val="261E6A"/>
                </a:solidFill>
                <a:latin typeface="Callibri"/>
              </a:rPr>
              <a:t>procesu</a:t>
            </a:r>
            <a:r>
              <a:rPr lang="en-US" sz="2333" b="1" spc="-47" dirty="0">
                <a:solidFill>
                  <a:srgbClr val="261E6A"/>
                </a:solidFill>
                <a:latin typeface="Callibri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podľa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jeho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potrieb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 a v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súlade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 s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prílohou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 č. 4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Zákona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 č. 447/2008 Z. z. o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peňažných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príspevkoch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na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kompenzáciu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ťažkého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zdravotného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postihnutia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 a o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zmene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 a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doplnení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niektorých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zákonov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.</a:t>
            </a:r>
          </a:p>
          <a:p>
            <a:pPr algn="l"/>
            <a:endParaRPr lang="en-US" sz="2333" spc="-47" dirty="0">
              <a:solidFill>
                <a:srgbClr val="261E6A"/>
              </a:solidFill>
              <a:latin typeface="Callibri"/>
            </a:endParaRPr>
          </a:p>
          <a:p>
            <a:pPr marL="217181" lvl="1" indent="-108379">
              <a:buFont typeface="Arial"/>
              <a:buChar char="•"/>
            </a:pP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Ide o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nasledovné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 </a:t>
            </a:r>
            <a:r>
              <a:rPr lang="en-US" sz="2333" b="1" spc="-47" dirty="0" err="1">
                <a:solidFill>
                  <a:srgbClr val="261E6A"/>
                </a:solidFill>
                <a:latin typeface="Callibri"/>
              </a:rPr>
              <a:t>oblasti</a:t>
            </a:r>
            <a:r>
              <a:rPr lang="en-US" sz="2333" b="1" spc="-47" dirty="0">
                <a:solidFill>
                  <a:srgbClr val="261E6A"/>
                </a:solidFill>
                <a:latin typeface="Callibri"/>
              </a:rPr>
              <a:t> </a:t>
            </a:r>
            <a:r>
              <a:rPr lang="en-US" sz="2333" b="1" spc="-47" dirty="0" err="1">
                <a:solidFill>
                  <a:srgbClr val="261E6A"/>
                </a:solidFill>
                <a:latin typeface="Callibri"/>
              </a:rPr>
              <a:t>činností</a:t>
            </a:r>
            <a:r>
              <a:rPr lang="en-US" sz="2333" b="1" spc="-47" dirty="0">
                <a:solidFill>
                  <a:srgbClr val="261E6A"/>
                </a:solidFill>
                <a:latin typeface="Callibri"/>
              </a:rPr>
              <a:t>: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 </a:t>
            </a:r>
          </a:p>
          <a:p>
            <a:pPr marL="217181" lvl="1" indent="-108379">
              <a:buFont typeface="Arial"/>
              <a:buChar char="•"/>
            </a:pP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osobná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hygiena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,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stravovanie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 a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dodržiavanie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pitného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režimu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,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vyprázdňovanie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,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obliekanie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,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vyzliekanie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,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mobilita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,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motorika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,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dodržiavanie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liečebného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režimu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. 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272EBC-7D8A-A69E-7856-E12C2893D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059571D-AED8-12E0-DE7F-A8C45B4A75DA}"/>
              </a:ext>
            </a:extLst>
          </p:cNvPr>
          <p:cNvGrpSpPr/>
          <p:nvPr/>
        </p:nvGrpSpPr>
        <p:grpSpPr>
          <a:xfrm>
            <a:off x="2706485" y="677049"/>
            <a:ext cx="6749218" cy="327243"/>
            <a:chOff x="0" y="0"/>
            <a:chExt cx="13498436" cy="65448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B0BCA8B-E215-62F1-B7C6-6BD560F13EC9}"/>
                </a:ext>
              </a:extLst>
            </p:cNvPr>
            <p:cNvSpPr/>
            <p:nvPr/>
          </p:nvSpPr>
          <p:spPr>
            <a:xfrm>
              <a:off x="0" y="0"/>
              <a:ext cx="13498449" cy="654431"/>
            </a:xfrm>
            <a:custGeom>
              <a:avLst/>
              <a:gdLst/>
              <a:ahLst/>
              <a:cxnLst/>
              <a:rect l="l" t="t" r="r" b="b"/>
              <a:pathLst>
                <a:path w="13498449" h="654431">
                  <a:moveTo>
                    <a:pt x="0" y="0"/>
                  </a:moveTo>
                  <a:lnTo>
                    <a:pt x="13498449" y="0"/>
                  </a:lnTo>
                  <a:lnTo>
                    <a:pt x="13498449" y="654431"/>
                  </a:lnTo>
                  <a:lnTo>
                    <a:pt x="0" y="654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1562DE0F-25A9-936A-55A1-3ACB95F3D7A9}"/>
              </a:ext>
            </a:extLst>
          </p:cNvPr>
          <p:cNvSpPr txBox="1"/>
          <p:nvPr/>
        </p:nvSpPr>
        <p:spPr>
          <a:xfrm>
            <a:off x="598321" y="606848"/>
            <a:ext cx="10791929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000" b="1" spc="-70" dirty="0">
                <a:solidFill>
                  <a:srgbClr val="002060"/>
                </a:solidFill>
                <a:latin typeface="Calibri (MS) Bold"/>
              </a:rPr>
              <a:t>ZABEZPEČENIE SEBAOBSLUŽNÝCH ÚKONOV</a:t>
            </a:r>
            <a:r>
              <a:rPr lang="sk-SK" sz="3000" b="1" spc="-70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3000" b="1" spc="-71" dirty="0">
                <a:solidFill>
                  <a:srgbClr val="002060"/>
                </a:solidFill>
                <a:latin typeface="Calibri (MS) Bold"/>
              </a:rPr>
              <a:t>PODĽA OSOBITNÉHO PREDPISU 80C) V ČASE VÝCHOVNO-VZDELÁVACIEHO PROCESU 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7DDE5F26-441A-D351-1E0E-E8A67BB942CF}"/>
              </a:ext>
            </a:extLst>
          </p:cNvPr>
          <p:cNvSpPr txBox="1"/>
          <p:nvPr/>
        </p:nvSpPr>
        <p:spPr>
          <a:xfrm>
            <a:off x="503857" y="2207542"/>
            <a:ext cx="11362555" cy="28720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333" b="1" spc="-47" dirty="0">
                <a:solidFill>
                  <a:srgbClr val="002060"/>
                </a:solidFill>
                <a:latin typeface="Calibri"/>
                <a:cs typeface="Calibri"/>
              </a:rPr>
              <a:t>O </a:t>
            </a:r>
            <a:r>
              <a:rPr lang="en-US" sz="2333" b="1" spc="-47" dirty="0" err="1">
                <a:solidFill>
                  <a:srgbClr val="002060"/>
                </a:solidFill>
                <a:latin typeface="Calibri"/>
                <a:cs typeface="Calibri"/>
              </a:rPr>
              <a:t>čom</a:t>
            </a:r>
            <a:r>
              <a:rPr lang="en-US" sz="2333" b="1" spc="-47" dirty="0">
                <a:solidFill>
                  <a:srgbClr val="002060"/>
                </a:solidFill>
                <a:latin typeface="Calibri"/>
                <a:cs typeface="Calibri"/>
              </a:rPr>
              <a:t> je </a:t>
            </a:r>
            <a:r>
              <a:rPr lang="en-US" sz="2333" b="1" spc="-47" dirty="0" err="1">
                <a:solidFill>
                  <a:srgbClr val="002060"/>
                </a:solidFill>
                <a:latin typeface="Calibri"/>
                <a:cs typeface="Calibri"/>
              </a:rPr>
              <a:t>podporné</a:t>
            </a:r>
            <a:r>
              <a:rPr lang="en-US" sz="2333" b="1" spc="-47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en-US" sz="2333" b="1" spc="-47" dirty="0" err="1">
                <a:solidFill>
                  <a:srgbClr val="002060"/>
                </a:solidFill>
                <a:latin typeface="Calibri"/>
                <a:cs typeface="Calibri"/>
              </a:rPr>
              <a:t>opatrenie</a:t>
            </a:r>
            <a:r>
              <a:rPr lang="en-US" sz="2333" b="1" spc="-47" dirty="0">
                <a:solidFill>
                  <a:srgbClr val="002060"/>
                </a:solidFill>
                <a:latin typeface="Calibri"/>
                <a:cs typeface="Calibri"/>
              </a:rPr>
              <a:t>?</a:t>
            </a:r>
            <a:r>
              <a:rPr lang="en-US" sz="2333" b="1" spc="-47" dirty="0">
                <a:solidFill>
                  <a:srgbClr val="261E6A"/>
                </a:solidFill>
                <a:latin typeface="Calibri"/>
                <a:cs typeface="Calibri"/>
              </a:rPr>
              <a:t> </a:t>
            </a:r>
          </a:p>
          <a:p>
            <a:pPr marL="216758" lvl="1" indent="-108379">
              <a:buFont typeface="Arial"/>
              <a:buChar char="•"/>
            </a:pP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Rozsah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 je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nutné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prispôsobiť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individuálnym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potrebám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dieťaťa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alebo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žiaka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 a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podmienkam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školy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. </a:t>
            </a:r>
            <a:r>
              <a:rPr lang="en-US" sz="2333" b="1" spc="-47" dirty="0" err="1">
                <a:solidFill>
                  <a:srgbClr val="261E6A"/>
                </a:solidFill>
                <a:latin typeface="Callibri"/>
              </a:rPr>
              <a:t>Voľba</a:t>
            </a:r>
            <a:r>
              <a:rPr lang="en-US" sz="2333" b="1" spc="-47" dirty="0">
                <a:solidFill>
                  <a:srgbClr val="261E6A"/>
                </a:solidFill>
                <a:latin typeface="Callibri"/>
              </a:rPr>
              <a:t> </a:t>
            </a:r>
            <a:r>
              <a:rPr lang="en-US" sz="2333" b="1" spc="-47" dirty="0" err="1">
                <a:solidFill>
                  <a:srgbClr val="261E6A"/>
                </a:solidFill>
                <a:latin typeface="Callibri"/>
              </a:rPr>
              <a:t>rozsahu</a:t>
            </a:r>
            <a:r>
              <a:rPr lang="en-US" sz="2333" b="1" spc="-47" dirty="0">
                <a:solidFill>
                  <a:srgbClr val="261E6A"/>
                </a:solidFill>
                <a:latin typeface="Callibri"/>
              </a:rPr>
              <a:t> a </a:t>
            </a:r>
            <a:r>
              <a:rPr lang="en-US" sz="2333" b="1" spc="-47" dirty="0" err="1">
                <a:solidFill>
                  <a:srgbClr val="261E6A"/>
                </a:solidFill>
                <a:latin typeface="Callibri"/>
              </a:rPr>
              <a:t>intenzity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poskytovania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podporného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opatrenia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zohľadňuje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najmä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 </a:t>
            </a:r>
            <a:r>
              <a:rPr lang="en-US" sz="2333" b="1" spc="-47" dirty="0" err="1">
                <a:solidFill>
                  <a:srgbClr val="261E6A"/>
                </a:solidFill>
                <a:latin typeface="Callibri"/>
              </a:rPr>
              <a:t>vek</a:t>
            </a:r>
            <a:r>
              <a:rPr lang="en-US" sz="2333" b="1" spc="-47" dirty="0">
                <a:solidFill>
                  <a:srgbClr val="261E6A"/>
                </a:solidFill>
                <a:latin typeface="Callibri"/>
              </a:rPr>
              <a:t> </a:t>
            </a:r>
            <a:r>
              <a:rPr lang="en-US" sz="2333" b="1" spc="-47" dirty="0" err="1">
                <a:solidFill>
                  <a:srgbClr val="261E6A"/>
                </a:solidFill>
                <a:latin typeface="Callibri"/>
              </a:rPr>
              <a:t>dieťaťa</a:t>
            </a:r>
            <a:r>
              <a:rPr lang="en-US" sz="2333" b="1" spc="-47" dirty="0">
                <a:solidFill>
                  <a:srgbClr val="261E6A"/>
                </a:solidFill>
                <a:latin typeface="Callibri"/>
              </a:rPr>
              <a:t> a </a:t>
            </a:r>
            <a:r>
              <a:rPr lang="en-US" sz="2333" b="1" spc="-47" dirty="0" err="1">
                <a:solidFill>
                  <a:srgbClr val="261E6A"/>
                </a:solidFill>
                <a:latin typeface="Callibri"/>
              </a:rPr>
              <a:t>žiaka</a:t>
            </a:r>
            <a:r>
              <a:rPr lang="en-US" sz="2333" b="1" spc="-47" dirty="0">
                <a:solidFill>
                  <a:srgbClr val="261E6A"/>
                </a:solidFill>
                <a:latin typeface="Callibri"/>
              </a:rPr>
              <a:t>, </a:t>
            </a:r>
            <a:r>
              <a:rPr lang="en-US" sz="2333" b="1" spc="-47" dirty="0" err="1">
                <a:solidFill>
                  <a:srgbClr val="261E6A"/>
                </a:solidFill>
                <a:latin typeface="Callibri"/>
              </a:rPr>
              <a:t>dostupnosť</a:t>
            </a:r>
            <a:r>
              <a:rPr lang="en-US" sz="2333" b="1" spc="-47" dirty="0">
                <a:solidFill>
                  <a:srgbClr val="261E6A"/>
                </a:solidFill>
                <a:latin typeface="Callibri"/>
              </a:rPr>
              <a:t> a </a:t>
            </a:r>
            <a:r>
              <a:rPr lang="en-US" sz="2333" b="1" spc="-47" dirty="0" err="1">
                <a:solidFill>
                  <a:srgbClr val="261E6A"/>
                </a:solidFill>
                <a:latin typeface="Callibri"/>
              </a:rPr>
              <a:t>bezpečnosť</a:t>
            </a:r>
            <a:r>
              <a:rPr lang="en-US" sz="2333" b="1" spc="-47" dirty="0">
                <a:solidFill>
                  <a:srgbClr val="261E6A"/>
                </a:solidFill>
                <a:latin typeface="Callibri"/>
              </a:rPr>
              <a:t> </a:t>
            </a:r>
            <a:r>
              <a:rPr lang="en-US" sz="2333" b="1" spc="-47" dirty="0" err="1">
                <a:solidFill>
                  <a:srgbClr val="261E6A"/>
                </a:solidFill>
                <a:latin typeface="Callibri"/>
              </a:rPr>
              <a:t>prostredia</a:t>
            </a:r>
            <a:r>
              <a:rPr lang="en-US" sz="2333" b="1" spc="-47" dirty="0">
                <a:solidFill>
                  <a:srgbClr val="261E6A"/>
                </a:solidFill>
                <a:latin typeface="Callibri"/>
              </a:rPr>
              <a:t> a </a:t>
            </a:r>
            <a:r>
              <a:rPr lang="en-US" sz="2333" b="1" spc="-47" dirty="0" err="1">
                <a:solidFill>
                  <a:srgbClr val="261E6A"/>
                </a:solidFill>
                <a:latin typeface="Callibri"/>
              </a:rPr>
              <a:t>služieb</a:t>
            </a:r>
            <a:r>
              <a:rPr lang="en-US" sz="2333" b="1" spc="-47" dirty="0">
                <a:solidFill>
                  <a:srgbClr val="261E6A"/>
                </a:solidFill>
                <a:latin typeface="Callibri"/>
              </a:rPr>
              <a:t> </a:t>
            </a:r>
            <a:r>
              <a:rPr lang="en-US" sz="2333" b="1" spc="-47" dirty="0" err="1">
                <a:solidFill>
                  <a:srgbClr val="261E6A"/>
                </a:solidFill>
                <a:latin typeface="Callibri"/>
              </a:rPr>
              <a:t>dostupných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 v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škole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alebo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školskom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zariadení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.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Niektoré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deti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 a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žiaci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môžu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potrebovať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neustálu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starostlivosť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, a to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aj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počas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vyučovania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,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zatiaľ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čo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iní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budú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potrebovať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pomoc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najmä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pri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presunoch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alebo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pri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používaní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toalety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.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Pričom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maximálny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rozsah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znamená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zabezpečenie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podporného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opatrenia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počas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celého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výchovno-vzdelávacieho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procesu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 v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škole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 a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školskom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libri"/>
              </a:rPr>
              <a:t>zariadení</a:t>
            </a:r>
            <a:r>
              <a:rPr lang="en-US" sz="2333" spc="-47" dirty="0">
                <a:solidFill>
                  <a:srgbClr val="261E6A"/>
                </a:solidFill>
                <a:latin typeface="Cal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65822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BE819-4752-2EEA-E19E-3589F9CB3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395A837-CD0B-5581-05BE-E125853E9F41}"/>
              </a:ext>
            </a:extLst>
          </p:cNvPr>
          <p:cNvGrpSpPr/>
          <p:nvPr/>
        </p:nvGrpSpPr>
        <p:grpSpPr>
          <a:xfrm>
            <a:off x="2706485" y="677049"/>
            <a:ext cx="6749218" cy="327243"/>
            <a:chOff x="0" y="0"/>
            <a:chExt cx="13498436" cy="65448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B05798F-777E-CB83-2A61-ED6BFD4E27BB}"/>
                </a:ext>
              </a:extLst>
            </p:cNvPr>
            <p:cNvSpPr/>
            <p:nvPr/>
          </p:nvSpPr>
          <p:spPr>
            <a:xfrm>
              <a:off x="0" y="0"/>
              <a:ext cx="13498449" cy="654431"/>
            </a:xfrm>
            <a:custGeom>
              <a:avLst/>
              <a:gdLst/>
              <a:ahLst/>
              <a:cxnLst/>
              <a:rect l="l" t="t" r="r" b="b"/>
              <a:pathLst>
                <a:path w="13498449" h="654431">
                  <a:moveTo>
                    <a:pt x="0" y="0"/>
                  </a:moveTo>
                  <a:lnTo>
                    <a:pt x="13498449" y="0"/>
                  </a:lnTo>
                  <a:lnTo>
                    <a:pt x="13498449" y="654431"/>
                  </a:lnTo>
                  <a:lnTo>
                    <a:pt x="0" y="654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5B2FDD91-EFA4-D8F3-6966-341B67C53A46}"/>
              </a:ext>
            </a:extLst>
          </p:cNvPr>
          <p:cNvSpPr txBox="1"/>
          <p:nvPr/>
        </p:nvSpPr>
        <p:spPr>
          <a:xfrm>
            <a:off x="685132" y="2327604"/>
            <a:ext cx="11242871" cy="718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2333" spc="-47" dirty="0">
                <a:solidFill>
                  <a:srgbClr val="002060"/>
                </a:solidFill>
                <a:latin typeface="Open Sans Bold"/>
              </a:rPr>
              <a:t>Pre </a:t>
            </a:r>
            <a:r>
              <a:rPr lang="en-US" sz="2333" spc="-47" dirty="0" err="1">
                <a:solidFill>
                  <a:srgbClr val="002060"/>
                </a:solidFill>
                <a:latin typeface="Open Sans Bold"/>
              </a:rPr>
              <a:t>koho</a:t>
            </a:r>
            <a:r>
              <a:rPr lang="en-US" sz="2333" spc="-47" dirty="0">
                <a:solidFill>
                  <a:srgbClr val="002060"/>
                </a:solidFill>
                <a:latin typeface="Open Sans Bold"/>
              </a:rPr>
              <a:t> je </a:t>
            </a:r>
            <a:r>
              <a:rPr lang="en-US" sz="2333" spc="-47" dirty="0" err="1">
                <a:solidFill>
                  <a:srgbClr val="002060"/>
                </a:solidFill>
                <a:latin typeface="Open Sans Bold"/>
              </a:rPr>
              <a:t>podporné</a:t>
            </a:r>
            <a:r>
              <a:rPr lang="en-US" sz="2333" spc="-47" dirty="0">
                <a:solidFill>
                  <a:srgbClr val="002060"/>
                </a:solidFill>
                <a:latin typeface="Open Sans Bold"/>
              </a:rPr>
              <a:t> </a:t>
            </a:r>
            <a:r>
              <a:rPr lang="en-US" sz="2333" spc="-47" dirty="0" err="1">
                <a:solidFill>
                  <a:srgbClr val="002060"/>
                </a:solidFill>
                <a:latin typeface="Open Sans Bold"/>
              </a:rPr>
              <a:t>opatrenie</a:t>
            </a:r>
            <a:r>
              <a:rPr lang="en-US" sz="2333" spc="-47" dirty="0">
                <a:solidFill>
                  <a:srgbClr val="002060"/>
                </a:solidFill>
                <a:latin typeface="Open Sans Bold"/>
              </a:rPr>
              <a:t> </a:t>
            </a:r>
            <a:r>
              <a:rPr lang="en-US" sz="2333" spc="-47" dirty="0" err="1">
                <a:solidFill>
                  <a:srgbClr val="002060"/>
                </a:solidFill>
                <a:latin typeface="Open Sans Bold"/>
              </a:rPr>
              <a:t>určené</a:t>
            </a:r>
            <a:r>
              <a:rPr lang="en-US" sz="2333" spc="-47" dirty="0">
                <a:solidFill>
                  <a:srgbClr val="002060"/>
                </a:solidFill>
                <a:latin typeface="Open Sans Bold"/>
              </a:rPr>
              <a:t>?</a:t>
            </a:r>
          </a:p>
          <a:p>
            <a:pPr marL="259093" lvl="1" indent="-129546">
              <a:buFont typeface="Arial"/>
              <a:buChar char="•"/>
            </a:pPr>
            <a:r>
              <a:rPr lang="en-US" sz="2333" spc="-47" dirty="0">
                <a:solidFill>
                  <a:srgbClr val="002060"/>
                </a:solidFill>
                <a:latin typeface="Open Sans"/>
              </a:rPr>
              <a:t>Deti a </a:t>
            </a:r>
            <a:r>
              <a:rPr lang="en-US" sz="2333" spc="-47" dirty="0" err="1">
                <a:solidFill>
                  <a:srgbClr val="002060"/>
                </a:solidFill>
                <a:latin typeface="Open Sans"/>
              </a:rPr>
              <a:t>žiaci</a:t>
            </a:r>
            <a:r>
              <a:rPr lang="en-US" sz="2333" spc="-47" dirty="0">
                <a:solidFill>
                  <a:srgbClr val="002060"/>
                </a:solidFill>
                <a:latin typeface="Open Sans"/>
              </a:rPr>
              <a:t>, </a:t>
            </a:r>
            <a:r>
              <a:rPr lang="en-US" sz="2333" spc="-47" dirty="0" err="1">
                <a:solidFill>
                  <a:srgbClr val="002060"/>
                </a:solidFill>
                <a:latin typeface="Open Sans"/>
              </a:rPr>
              <a:t>ktorí</a:t>
            </a:r>
            <a:r>
              <a:rPr lang="en-US" sz="2333" spc="-47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2333" spc="-47" dirty="0" err="1">
                <a:solidFill>
                  <a:srgbClr val="002060"/>
                </a:solidFill>
                <a:latin typeface="Open Sans"/>
              </a:rPr>
              <a:t>majú</a:t>
            </a:r>
            <a:r>
              <a:rPr lang="en-US" sz="2333" spc="-47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2333" spc="-47" dirty="0" err="1">
                <a:solidFill>
                  <a:srgbClr val="002060"/>
                </a:solidFill>
                <a:latin typeface="Open Sans"/>
              </a:rPr>
              <a:t>obmedzenie</a:t>
            </a:r>
            <a:r>
              <a:rPr lang="en-US" sz="2333" spc="-47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2333" spc="-47" dirty="0" err="1">
                <a:solidFill>
                  <a:srgbClr val="002060"/>
                </a:solidFill>
                <a:latin typeface="Open Sans"/>
              </a:rPr>
              <a:t>vo</a:t>
            </a:r>
            <a:r>
              <a:rPr lang="en-US" sz="2333" spc="-47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2333" spc="-47" dirty="0" err="1">
                <a:solidFill>
                  <a:srgbClr val="002060"/>
                </a:solidFill>
                <a:latin typeface="Open Sans"/>
              </a:rPr>
              <a:t>vykonávaní</a:t>
            </a:r>
            <a:r>
              <a:rPr lang="en-US" sz="2333" spc="-47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2333" spc="-47" dirty="0" err="1">
                <a:solidFill>
                  <a:srgbClr val="002060"/>
                </a:solidFill>
                <a:latin typeface="Open Sans"/>
              </a:rPr>
              <a:t>sebaobslužných</a:t>
            </a:r>
            <a:r>
              <a:rPr lang="en-US" sz="2333" spc="-47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2333" spc="-47" dirty="0" err="1">
                <a:solidFill>
                  <a:srgbClr val="002060"/>
                </a:solidFill>
                <a:latin typeface="Open Sans"/>
              </a:rPr>
              <a:t>úkonov</a:t>
            </a:r>
            <a:r>
              <a:rPr lang="en-US" sz="2333" spc="-47" dirty="0">
                <a:solidFill>
                  <a:srgbClr val="002060"/>
                </a:solidFill>
                <a:latin typeface="Open Sans"/>
              </a:rPr>
              <a:t>.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77EFF998-7171-F778-C05B-760A5E51DDE0}"/>
              </a:ext>
            </a:extLst>
          </p:cNvPr>
          <p:cNvSpPr txBox="1"/>
          <p:nvPr/>
        </p:nvSpPr>
        <p:spPr>
          <a:xfrm>
            <a:off x="754800" y="3464694"/>
            <a:ext cx="11242871" cy="1077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17028" lvl="1" indent="-108514">
              <a:buFont typeface="Arial"/>
              <a:buChar char="•"/>
            </a:pPr>
            <a:r>
              <a:rPr lang="en-US" sz="2333" spc="-47" dirty="0" err="1">
                <a:solidFill>
                  <a:srgbClr val="002060"/>
                </a:solidFill>
                <a:latin typeface="Open Sans Bold"/>
              </a:rPr>
              <a:t>Kto</a:t>
            </a:r>
            <a:r>
              <a:rPr lang="en-US" sz="2333" spc="-47" dirty="0">
                <a:solidFill>
                  <a:srgbClr val="002060"/>
                </a:solidFill>
                <a:latin typeface="Open Sans Bold"/>
              </a:rPr>
              <a:t> </a:t>
            </a:r>
            <a:r>
              <a:rPr lang="en-US" sz="2333" spc="-47" dirty="0" err="1">
                <a:solidFill>
                  <a:srgbClr val="002060"/>
                </a:solidFill>
                <a:latin typeface="Open Sans Bold"/>
              </a:rPr>
              <a:t>sa</a:t>
            </a:r>
            <a:r>
              <a:rPr lang="en-US" sz="2333" spc="-47" dirty="0">
                <a:solidFill>
                  <a:srgbClr val="002060"/>
                </a:solidFill>
                <a:latin typeface="Open Sans Bold"/>
              </a:rPr>
              <a:t> </a:t>
            </a:r>
            <a:r>
              <a:rPr lang="en-US" sz="2333" spc="-47" dirty="0" err="1">
                <a:solidFill>
                  <a:srgbClr val="002060"/>
                </a:solidFill>
                <a:latin typeface="Open Sans Bold"/>
              </a:rPr>
              <a:t>vyjadruje</a:t>
            </a:r>
            <a:r>
              <a:rPr lang="en-US" sz="2333" spc="-47" dirty="0">
                <a:solidFill>
                  <a:srgbClr val="002060"/>
                </a:solidFill>
                <a:latin typeface="Open Sans Bold"/>
              </a:rPr>
              <a:t>: </a:t>
            </a:r>
            <a:r>
              <a:rPr lang="en-US" sz="2333" spc="-47" dirty="0" err="1">
                <a:solidFill>
                  <a:srgbClr val="002060"/>
                </a:solidFill>
                <a:latin typeface="Open Sans"/>
              </a:rPr>
              <a:t>zariadenie</a:t>
            </a:r>
            <a:r>
              <a:rPr lang="en-US" sz="2333" spc="-47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2333" spc="-47" dirty="0" err="1">
                <a:solidFill>
                  <a:srgbClr val="002060"/>
                </a:solidFill>
                <a:latin typeface="Open Sans"/>
              </a:rPr>
              <a:t>poradenstva</a:t>
            </a:r>
            <a:r>
              <a:rPr lang="en-US" sz="2333" spc="-47" dirty="0">
                <a:solidFill>
                  <a:srgbClr val="002060"/>
                </a:solidFill>
                <a:latin typeface="Open Sans"/>
              </a:rPr>
              <a:t> a </a:t>
            </a:r>
            <a:r>
              <a:rPr lang="en-US" sz="2333" spc="-47" dirty="0" err="1">
                <a:solidFill>
                  <a:srgbClr val="002060"/>
                </a:solidFill>
                <a:latin typeface="Open Sans"/>
              </a:rPr>
              <a:t>prevencie</a:t>
            </a:r>
            <a:r>
              <a:rPr lang="en-US" sz="2333" spc="-47" dirty="0">
                <a:solidFill>
                  <a:srgbClr val="002060"/>
                </a:solidFill>
                <a:latin typeface="Open Sans"/>
              </a:rPr>
              <a:t>.</a:t>
            </a:r>
          </a:p>
          <a:p>
            <a:pPr marL="217028" lvl="1" indent="-108514">
              <a:buFont typeface="Arial"/>
              <a:buChar char="•"/>
            </a:pPr>
            <a:r>
              <a:rPr lang="en-US" sz="2333" spc="-47" dirty="0" err="1">
                <a:solidFill>
                  <a:srgbClr val="002060"/>
                </a:solidFill>
                <a:latin typeface="Open Sans Bold"/>
              </a:rPr>
              <a:t>Kto</a:t>
            </a:r>
            <a:r>
              <a:rPr lang="en-US" sz="2333" spc="-47" dirty="0">
                <a:solidFill>
                  <a:srgbClr val="002060"/>
                </a:solidFill>
                <a:latin typeface="Open Sans Bold"/>
              </a:rPr>
              <a:t> </a:t>
            </a:r>
            <a:r>
              <a:rPr lang="en-US" sz="2333" spc="-47" dirty="0" err="1">
                <a:solidFill>
                  <a:srgbClr val="002060"/>
                </a:solidFill>
                <a:latin typeface="Open Sans Bold"/>
              </a:rPr>
              <a:t>zabezpečuje</a:t>
            </a:r>
            <a:r>
              <a:rPr lang="en-US" sz="2333" spc="-47" dirty="0">
                <a:solidFill>
                  <a:srgbClr val="002060"/>
                </a:solidFill>
                <a:latin typeface="Open Sans Bold"/>
              </a:rPr>
              <a:t>: </a:t>
            </a:r>
            <a:r>
              <a:rPr lang="en-US" sz="2333" spc="-47" dirty="0" err="1">
                <a:solidFill>
                  <a:srgbClr val="002060"/>
                </a:solidFill>
                <a:latin typeface="Open Sans"/>
              </a:rPr>
              <a:t>škola</a:t>
            </a:r>
            <a:r>
              <a:rPr lang="en-US" sz="2333" spc="-47" dirty="0">
                <a:solidFill>
                  <a:srgbClr val="002060"/>
                </a:solidFill>
                <a:latin typeface="Open Sans"/>
              </a:rPr>
              <a:t>, </a:t>
            </a:r>
            <a:r>
              <a:rPr lang="en-US" sz="2333" spc="-47" dirty="0" err="1">
                <a:solidFill>
                  <a:srgbClr val="002060"/>
                </a:solidFill>
                <a:latin typeface="Open Sans"/>
              </a:rPr>
              <a:t>školské</a:t>
            </a:r>
            <a:r>
              <a:rPr lang="en-US" sz="2333" spc="-47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2333" spc="-47" dirty="0" err="1">
                <a:solidFill>
                  <a:srgbClr val="002060"/>
                </a:solidFill>
                <a:latin typeface="Open Sans"/>
              </a:rPr>
              <a:t>zariadenie</a:t>
            </a:r>
            <a:r>
              <a:rPr lang="en-US" sz="2333" spc="-47" dirty="0">
                <a:solidFill>
                  <a:srgbClr val="002060"/>
                </a:solidFill>
                <a:latin typeface="Open Sans"/>
              </a:rPr>
              <a:t>.</a:t>
            </a:r>
          </a:p>
          <a:p>
            <a:pPr marL="217181" lvl="1" indent="-108591">
              <a:buFont typeface="Arial"/>
              <a:buChar char="•"/>
            </a:pPr>
            <a:r>
              <a:rPr lang="en-US" sz="2333" spc="-47" dirty="0" err="1">
                <a:solidFill>
                  <a:srgbClr val="002060"/>
                </a:solidFill>
                <a:latin typeface="Open Sans Bold"/>
              </a:rPr>
              <a:t>Kto</a:t>
            </a:r>
            <a:r>
              <a:rPr lang="en-US" sz="2333" spc="-47" dirty="0">
                <a:solidFill>
                  <a:srgbClr val="002060"/>
                </a:solidFill>
                <a:latin typeface="Open Sans Bold"/>
              </a:rPr>
              <a:t> </a:t>
            </a:r>
            <a:r>
              <a:rPr lang="en-US" sz="2333" spc="-47" dirty="0" err="1">
                <a:solidFill>
                  <a:srgbClr val="002060"/>
                </a:solidFill>
                <a:latin typeface="Open Sans Bold"/>
              </a:rPr>
              <a:t>poskytuje</a:t>
            </a:r>
            <a:r>
              <a:rPr lang="en-US" sz="2333" spc="-47" dirty="0">
                <a:solidFill>
                  <a:srgbClr val="002060"/>
                </a:solidFill>
                <a:latin typeface="Open Sans Bold"/>
              </a:rPr>
              <a:t>: </a:t>
            </a:r>
            <a:r>
              <a:rPr lang="en-US" sz="2333" spc="-47" dirty="0" err="1">
                <a:solidFill>
                  <a:srgbClr val="002060"/>
                </a:solidFill>
                <a:latin typeface="Open Sans"/>
              </a:rPr>
              <a:t>osobný</a:t>
            </a:r>
            <a:r>
              <a:rPr lang="en-US" sz="2333" spc="-47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2333" spc="-47" dirty="0" err="1">
                <a:solidFill>
                  <a:srgbClr val="002060"/>
                </a:solidFill>
                <a:latin typeface="Open Sans"/>
              </a:rPr>
              <a:t>asistent</a:t>
            </a:r>
            <a:r>
              <a:rPr lang="en-US" sz="2333" spc="-47" dirty="0">
                <a:solidFill>
                  <a:srgbClr val="002060"/>
                </a:solidFill>
                <a:latin typeface="Open Sans"/>
              </a:rPr>
              <a:t>, </a:t>
            </a:r>
            <a:r>
              <a:rPr lang="en-US" sz="2333" spc="-47" dirty="0" err="1">
                <a:solidFill>
                  <a:srgbClr val="002060"/>
                </a:solidFill>
                <a:latin typeface="Open Sans"/>
              </a:rPr>
              <a:t>pomocný</a:t>
            </a:r>
            <a:r>
              <a:rPr lang="en-US" sz="2333" spc="-47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2333" spc="-47" dirty="0" err="1">
                <a:solidFill>
                  <a:srgbClr val="002060"/>
                </a:solidFill>
                <a:latin typeface="Open Sans"/>
              </a:rPr>
              <a:t>vychovávateľ</a:t>
            </a:r>
            <a:r>
              <a:rPr lang="en-US" sz="2333" spc="-47" dirty="0">
                <a:solidFill>
                  <a:srgbClr val="002060"/>
                </a:solidFill>
                <a:latin typeface="Open Sans"/>
              </a:rPr>
              <a:t>, </a:t>
            </a:r>
            <a:r>
              <a:rPr lang="en-US" sz="2333" spc="-47" dirty="0" err="1">
                <a:solidFill>
                  <a:srgbClr val="002060"/>
                </a:solidFill>
                <a:latin typeface="Open Sans"/>
              </a:rPr>
              <a:t>zdravotnícky</a:t>
            </a:r>
            <a:r>
              <a:rPr lang="en-US" sz="2333" spc="-47" dirty="0">
                <a:solidFill>
                  <a:srgbClr val="002060"/>
                </a:solidFill>
                <a:latin typeface="Open Sans"/>
              </a:rPr>
              <a:t> </a:t>
            </a:r>
            <a:r>
              <a:rPr lang="en-US" sz="2333" spc="-47" dirty="0" err="1">
                <a:solidFill>
                  <a:srgbClr val="002060"/>
                </a:solidFill>
                <a:latin typeface="Open Sans"/>
              </a:rPr>
              <a:t>pracovník</a:t>
            </a:r>
            <a:r>
              <a:rPr lang="en-US" sz="2333" spc="-47" dirty="0">
                <a:solidFill>
                  <a:srgbClr val="002060"/>
                </a:solidFill>
                <a:latin typeface="Open Sans"/>
              </a:rPr>
              <a:t>. </a:t>
            </a: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B511F81D-B7D3-E5BB-15EB-C9B16AC06E65}"/>
              </a:ext>
            </a:extLst>
          </p:cNvPr>
          <p:cNvGrpSpPr/>
          <p:nvPr/>
        </p:nvGrpSpPr>
        <p:grpSpPr>
          <a:xfrm>
            <a:off x="7958891" y="4716753"/>
            <a:ext cx="1942187" cy="1942187"/>
            <a:chOff x="-905691" y="1543946"/>
            <a:chExt cx="3884373" cy="3884373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8448C556-9478-EAE4-96E0-8918CCBD71EA}"/>
                </a:ext>
              </a:extLst>
            </p:cNvPr>
            <p:cNvSpPr/>
            <p:nvPr/>
          </p:nvSpPr>
          <p:spPr>
            <a:xfrm>
              <a:off x="-905691" y="1543946"/>
              <a:ext cx="3884373" cy="3884373"/>
            </a:xfrm>
            <a:custGeom>
              <a:avLst/>
              <a:gdLst/>
              <a:ahLst/>
              <a:cxnLst/>
              <a:rect l="l" t="t" r="r" b="b"/>
              <a:pathLst>
                <a:path w="3884373" h="3884373">
                  <a:moveTo>
                    <a:pt x="0" y="0"/>
                  </a:moveTo>
                  <a:lnTo>
                    <a:pt x="3884373" y="0"/>
                  </a:lnTo>
                  <a:lnTo>
                    <a:pt x="3884373" y="3884373"/>
                  </a:lnTo>
                  <a:lnTo>
                    <a:pt x="0" y="3884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 sz="1200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FF885ADC-C05C-9A94-6966-C8297A906890}"/>
                </a:ext>
              </a:extLst>
            </p:cNvPr>
            <p:cNvSpPr txBox="1"/>
            <p:nvPr/>
          </p:nvSpPr>
          <p:spPr>
            <a:xfrm>
              <a:off x="-471503" y="2288862"/>
              <a:ext cx="3027383" cy="24365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03"/>
                </a:lnSpc>
              </a:pPr>
              <a:r>
                <a:rPr lang="en-US" sz="1585" dirty="0">
                  <a:solidFill>
                    <a:srgbClr val="FFFFFF"/>
                  </a:solidFill>
                  <a:latin typeface="Calibri (MS)"/>
                </a:rPr>
                <a:t>K </a:t>
              </a:r>
              <a:r>
                <a:rPr lang="en-US" sz="1585" dirty="0" err="1">
                  <a:solidFill>
                    <a:srgbClr val="FFFFFF"/>
                  </a:solidFill>
                  <a:latin typeface="Calibri (MS)"/>
                </a:rPr>
                <a:t>podpornému</a:t>
              </a:r>
              <a:r>
                <a:rPr lang="en-US" sz="1585" dirty="0">
                  <a:solidFill>
                    <a:srgbClr val="FFFFFF"/>
                  </a:solidFill>
                  <a:latin typeface="Calibri (MS)"/>
                </a:rPr>
                <a:t> </a:t>
              </a:r>
            </a:p>
            <a:p>
              <a:pPr algn="ctr">
                <a:lnSpc>
                  <a:spcPts val="1903"/>
                </a:lnSpc>
              </a:pPr>
              <a:r>
                <a:rPr lang="en-US" sz="1585" dirty="0" err="1">
                  <a:solidFill>
                    <a:srgbClr val="FFFFFF"/>
                  </a:solidFill>
                  <a:latin typeface="Calibri (MS)"/>
                </a:rPr>
                <a:t>opatreniu</a:t>
              </a:r>
              <a:endParaRPr lang="en-US" sz="1585" dirty="0">
                <a:solidFill>
                  <a:srgbClr val="FFFFFF"/>
                </a:solidFill>
                <a:latin typeface="Calibri (MS)"/>
              </a:endParaRPr>
            </a:p>
            <a:p>
              <a:pPr algn="ctr">
                <a:lnSpc>
                  <a:spcPts val="1903"/>
                </a:lnSpc>
              </a:pPr>
              <a:r>
                <a:rPr lang="en-US" sz="1585" dirty="0">
                  <a:solidFill>
                    <a:srgbClr val="FFFFFF"/>
                  </a:solidFill>
                  <a:latin typeface="Calibri (MS)"/>
                </a:rPr>
                <a:t> je </a:t>
              </a:r>
              <a:r>
                <a:rPr lang="en-US" sz="1585" dirty="0" err="1">
                  <a:solidFill>
                    <a:srgbClr val="FFFFFF"/>
                  </a:solidFill>
                  <a:latin typeface="Calibri (MS)"/>
                </a:rPr>
                <a:t>dostupný</a:t>
              </a:r>
              <a:r>
                <a:rPr lang="en-US" sz="1585" dirty="0">
                  <a:solidFill>
                    <a:srgbClr val="FFFFFF"/>
                  </a:solidFill>
                  <a:latin typeface="Calibri (MS)"/>
                </a:rPr>
                <a:t> </a:t>
              </a:r>
              <a:r>
                <a:rPr lang="en-US" sz="1585" dirty="0" err="1">
                  <a:solidFill>
                    <a:srgbClr val="FFFFFF"/>
                  </a:solidFill>
                  <a:latin typeface="Calibri (MS)"/>
                </a:rPr>
                <a:t>sprievodný</a:t>
              </a:r>
              <a:r>
                <a:rPr lang="en-US" sz="1585" dirty="0">
                  <a:solidFill>
                    <a:srgbClr val="FFFFFF"/>
                  </a:solidFill>
                  <a:latin typeface="Calibri (MS)"/>
                </a:rPr>
                <a:t> </a:t>
              </a:r>
              <a:r>
                <a:rPr lang="en-US" sz="1585" dirty="0" err="1">
                  <a:solidFill>
                    <a:srgbClr val="FFFFFF"/>
                  </a:solidFill>
                  <a:latin typeface="Calibri (MS)"/>
                </a:rPr>
                <a:t>materiál</a:t>
              </a:r>
              <a:endParaRPr lang="en-US" sz="1585" dirty="0">
                <a:solidFill>
                  <a:srgbClr val="FFFFFF"/>
                </a:solidFill>
                <a:latin typeface="Calibri (MS)"/>
              </a:endParaRPr>
            </a:p>
          </p:txBody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101CB7D7-3D40-6AB0-7A97-1E5A08106854}"/>
              </a:ext>
            </a:extLst>
          </p:cNvPr>
          <p:cNvSpPr txBox="1"/>
          <p:nvPr/>
        </p:nvSpPr>
        <p:spPr>
          <a:xfrm>
            <a:off x="598047" y="756380"/>
            <a:ext cx="10791929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000" b="1" spc="-70" dirty="0">
                <a:solidFill>
                  <a:srgbClr val="002060"/>
                </a:solidFill>
                <a:latin typeface="Calibri (MS) Bold"/>
              </a:rPr>
              <a:t>ZABEZPEČENIE SEBAOBSLUŽNÝCH ÚKONOV</a:t>
            </a:r>
            <a:r>
              <a:rPr lang="sk-SK" sz="3000" b="1" spc="-70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3000" b="1" spc="-71" dirty="0">
                <a:solidFill>
                  <a:srgbClr val="002060"/>
                </a:solidFill>
                <a:latin typeface="Calibri (MS) Bold"/>
              </a:rPr>
              <a:t>PODĽA OSOBITNÉHO PREDPISU 80C) V ČASE VÝCHOVNO-VZDELÁVACIEHO PROCESU </a:t>
            </a:r>
          </a:p>
        </p:txBody>
      </p:sp>
    </p:spTree>
    <p:extLst>
      <p:ext uri="{BB962C8B-B14F-4D97-AF65-F5344CB8AC3E}">
        <p14:creationId xmlns:p14="http://schemas.microsoft.com/office/powerpoint/2010/main" val="131375882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9B73F2-8C6F-4A60-C609-526E7BD19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076E2BC-4752-6AA8-8114-DF82CC3EDF30}"/>
              </a:ext>
            </a:extLst>
          </p:cNvPr>
          <p:cNvGrpSpPr/>
          <p:nvPr/>
        </p:nvGrpSpPr>
        <p:grpSpPr>
          <a:xfrm>
            <a:off x="2706485" y="677049"/>
            <a:ext cx="6749218" cy="327243"/>
            <a:chOff x="0" y="0"/>
            <a:chExt cx="13498436" cy="65448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4BBF0E9-2E01-5073-AD83-40E0A7FB491D}"/>
                </a:ext>
              </a:extLst>
            </p:cNvPr>
            <p:cNvSpPr/>
            <p:nvPr/>
          </p:nvSpPr>
          <p:spPr>
            <a:xfrm>
              <a:off x="0" y="0"/>
              <a:ext cx="13498449" cy="654431"/>
            </a:xfrm>
            <a:custGeom>
              <a:avLst/>
              <a:gdLst/>
              <a:ahLst/>
              <a:cxnLst/>
              <a:rect l="l" t="t" r="r" b="b"/>
              <a:pathLst>
                <a:path w="13498449" h="654431">
                  <a:moveTo>
                    <a:pt x="0" y="0"/>
                  </a:moveTo>
                  <a:lnTo>
                    <a:pt x="13498449" y="0"/>
                  </a:lnTo>
                  <a:lnTo>
                    <a:pt x="13498449" y="654431"/>
                  </a:lnTo>
                  <a:lnTo>
                    <a:pt x="0" y="654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084AA264-7034-5624-39C6-854C9BAF69EE}"/>
              </a:ext>
            </a:extLst>
          </p:cNvPr>
          <p:cNvSpPr txBox="1"/>
          <p:nvPr/>
        </p:nvSpPr>
        <p:spPr>
          <a:xfrm>
            <a:off x="505335" y="472010"/>
            <a:ext cx="10516818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000" b="1" spc="-71" dirty="0">
                <a:solidFill>
                  <a:srgbClr val="002060"/>
                </a:solidFill>
                <a:latin typeface="Calibri (MS) Bold"/>
              </a:rPr>
              <a:t>POSKYTNUTIE ŠPECIÁLNYCH EDUKAČNÝCH PUBLIKÁCIÍ </a:t>
            </a:r>
          </a:p>
          <a:p>
            <a:pPr algn="ctr"/>
            <a:r>
              <a:rPr lang="en-US" sz="3000" b="1" spc="-71" dirty="0">
                <a:solidFill>
                  <a:srgbClr val="002060"/>
                </a:solidFill>
                <a:latin typeface="Calibri (MS) Bold"/>
              </a:rPr>
              <a:t>A KOMPENZAČNÝCH POMÔCOK 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79A08219-A96E-952D-2645-400676FF2449}"/>
              </a:ext>
            </a:extLst>
          </p:cNvPr>
          <p:cNvSpPr txBox="1"/>
          <p:nvPr/>
        </p:nvSpPr>
        <p:spPr>
          <a:xfrm>
            <a:off x="459145" y="1718046"/>
            <a:ext cx="11273711" cy="39490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333" spc="-47" dirty="0">
                <a:solidFill>
                  <a:srgbClr val="002060"/>
                </a:solidFill>
                <a:latin typeface="Open Sans Bold"/>
              </a:rPr>
              <a:t>O </a:t>
            </a:r>
            <a:r>
              <a:rPr lang="en-US" sz="2333" spc="-47" dirty="0" err="1">
                <a:solidFill>
                  <a:srgbClr val="002060"/>
                </a:solidFill>
                <a:latin typeface="Open Sans Bold"/>
              </a:rPr>
              <a:t>čom</a:t>
            </a:r>
            <a:r>
              <a:rPr lang="en-US" sz="2333" spc="-47" dirty="0">
                <a:solidFill>
                  <a:srgbClr val="002060"/>
                </a:solidFill>
                <a:latin typeface="Open Sans Bold"/>
              </a:rPr>
              <a:t> je </a:t>
            </a:r>
            <a:r>
              <a:rPr lang="en-US" sz="2333" spc="-47" dirty="0" err="1">
                <a:solidFill>
                  <a:srgbClr val="002060"/>
                </a:solidFill>
                <a:latin typeface="Open Sans Bold"/>
              </a:rPr>
              <a:t>podporné</a:t>
            </a:r>
            <a:r>
              <a:rPr lang="en-US" sz="2333" spc="-47" dirty="0">
                <a:solidFill>
                  <a:srgbClr val="002060"/>
                </a:solidFill>
                <a:latin typeface="Open Sans Bold"/>
              </a:rPr>
              <a:t> </a:t>
            </a:r>
            <a:r>
              <a:rPr lang="en-US" sz="2333" spc="-47" dirty="0" err="1">
                <a:solidFill>
                  <a:srgbClr val="002060"/>
                </a:solidFill>
                <a:latin typeface="Open Sans Bold"/>
              </a:rPr>
              <a:t>opatrenie</a:t>
            </a:r>
            <a:r>
              <a:rPr lang="en-US" sz="2333" spc="-47" dirty="0">
                <a:solidFill>
                  <a:srgbClr val="002060"/>
                </a:solidFill>
                <a:latin typeface="Open Sans Bold"/>
              </a:rPr>
              <a:t>?</a:t>
            </a:r>
            <a:r>
              <a:rPr lang="en-US" sz="2333" spc="-47" dirty="0">
                <a:solidFill>
                  <a:srgbClr val="261E6A"/>
                </a:solidFill>
                <a:latin typeface="Open Sans"/>
              </a:rPr>
              <a:t> </a:t>
            </a:r>
            <a:endParaRPr lang="en-US" sz="2333" spc="-47" dirty="0">
              <a:solidFill>
                <a:srgbClr val="261E6A"/>
              </a:solidFill>
              <a:latin typeface="Open Sans"/>
              <a:ea typeface="Open Sans"/>
              <a:cs typeface="Open Sans"/>
            </a:endParaRPr>
          </a:p>
          <a:p>
            <a:pPr marL="216758" lvl="1" indent="-108379">
              <a:buFont typeface="Arial"/>
              <a:buChar char="•"/>
            </a:pPr>
            <a:r>
              <a:rPr lang="en-US" sz="2333" spc="-47" dirty="0" err="1">
                <a:solidFill>
                  <a:srgbClr val="261E6A"/>
                </a:solidFill>
                <a:latin typeface="calibri "/>
              </a:rPr>
              <a:t>Podporné</a:t>
            </a:r>
            <a:r>
              <a:rPr lang="en-US" sz="2333" spc="-47" dirty="0">
                <a:solidFill>
                  <a:srgbClr val="261E6A"/>
                </a:solidFill>
                <a:latin typeface="calibri 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ibri "/>
              </a:rPr>
              <a:t>opatrenie</a:t>
            </a:r>
            <a:r>
              <a:rPr lang="en-US" sz="2333" spc="-47" dirty="0">
                <a:solidFill>
                  <a:srgbClr val="261E6A"/>
                </a:solidFill>
                <a:latin typeface="calibri 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ibri "/>
              </a:rPr>
              <a:t>sa</a:t>
            </a:r>
            <a:r>
              <a:rPr lang="en-US" sz="2333" spc="-47" dirty="0">
                <a:solidFill>
                  <a:srgbClr val="261E6A"/>
                </a:solidFill>
                <a:latin typeface="calibri 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ibri "/>
              </a:rPr>
              <a:t>sústreďuje</a:t>
            </a:r>
            <a:r>
              <a:rPr lang="en-US" sz="2333" spc="-47" dirty="0">
                <a:solidFill>
                  <a:srgbClr val="261E6A"/>
                </a:solidFill>
                <a:latin typeface="calibri 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ibri "/>
              </a:rPr>
              <a:t>najmä</a:t>
            </a:r>
            <a:r>
              <a:rPr lang="en-US" sz="2333" spc="-47" dirty="0">
                <a:solidFill>
                  <a:srgbClr val="261E6A"/>
                </a:solidFill>
                <a:latin typeface="calibri 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ibri "/>
              </a:rPr>
              <a:t>na</a:t>
            </a:r>
            <a:r>
              <a:rPr lang="en-US" sz="2333" spc="-47" dirty="0">
                <a:solidFill>
                  <a:srgbClr val="261E6A"/>
                </a:solidFill>
                <a:latin typeface="calibri "/>
              </a:rPr>
              <a:t> to, aby </a:t>
            </a:r>
            <a:r>
              <a:rPr lang="en-US" sz="2333" spc="-47" dirty="0" err="1">
                <a:solidFill>
                  <a:srgbClr val="261E6A"/>
                </a:solidFill>
                <a:latin typeface="calibri "/>
              </a:rPr>
              <a:t>deti</a:t>
            </a:r>
            <a:r>
              <a:rPr lang="en-US" sz="2333" spc="-47" dirty="0">
                <a:solidFill>
                  <a:srgbClr val="261E6A"/>
                </a:solidFill>
                <a:latin typeface="calibri "/>
              </a:rPr>
              <a:t> a </a:t>
            </a:r>
            <a:r>
              <a:rPr lang="en-US" sz="2333" spc="-47" dirty="0" err="1">
                <a:solidFill>
                  <a:srgbClr val="261E6A"/>
                </a:solidFill>
                <a:latin typeface="calibri "/>
              </a:rPr>
              <a:t>žiaci</a:t>
            </a:r>
            <a:r>
              <a:rPr lang="en-US" sz="2333" spc="-47" dirty="0">
                <a:solidFill>
                  <a:srgbClr val="261E6A"/>
                </a:solidFill>
                <a:latin typeface="calibri 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ibri "/>
              </a:rPr>
              <a:t>prostredníctvom</a:t>
            </a:r>
            <a:r>
              <a:rPr lang="en-US" sz="2333" spc="-47" dirty="0">
                <a:solidFill>
                  <a:srgbClr val="261E6A"/>
                </a:solidFill>
                <a:latin typeface="calibri 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ibri "/>
              </a:rPr>
              <a:t>využívania</a:t>
            </a:r>
            <a:r>
              <a:rPr lang="en-US" sz="2333" spc="-47" dirty="0">
                <a:solidFill>
                  <a:srgbClr val="261E6A"/>
                </a:solidFill>
                <a:latin typeface="calibri 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ibri "/>
              </a:rPr>
              <a:t>špeciálnych</a:t>
            </a:r>
            <a:r>
              <a:rPr lang="en-US" sz="2333" spc="-47" dirty="0">
                <a:solidFill>
                  <a:srgbClr val="261E6A"/>
                </a:solidFill>
                <a:latin typeface="calibri 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ibri "/>
              </a:rPr>
              <a:t>edukačných</a:t>
            </a:r>
            <a:r>
              <a:rPr lang="en-US" sz="2333" spc="-47" dirty="0">
                <a:solidFill>
                  <a:srgbClr val="261E6A"/>
                </a:solidFill>
                <a:latin typeface="calibri 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ibri "/>
              </a:rPr>
              <a:t>publikácií</a:t>
            </a:r>
            <a:r>
              <a:rPr lang="en-US" sz="2333" spc="-47" dirty="0">
                <a:solidFill>
                  <a:srgbClr val="261E6A"/>
                </a:solidFill>
                <a:latin typeface="calibri "/>
              </a:rPr>
              <a:t> (</a:t>
            </a:r>
            <a:r>
              <a:rPr lang="en-US" sz="2333" spc="-47" dirty="0" err="1">
                <a:solidFill>
                  <a:srgbClr val="261E6A"/>
                </a:solidFill>
                <a:latin typeface="calibri "/>
              </a:rPr>
              <a:t>učebnice</a:t>
            </a:r>
            <a:r>
              <a:rPr lang="en-US" sz="2333" spc="-47" dirty="0">
                <a:solidFill>
                  <a:srgbClr val="261E6A"/>
                </a:solidFill>
                <a:latin typeface="calibri "/>
              </a:rPr>
              <a:t>, </a:t>
            </a:r>
            <a:r>
              <a:rPr lang="en-US" sz="2333" spc="-47" dirty="0" err="1">
                <a:solidFill>
                  <a:srgbClr val="261E6A"/>
                </a:solidFill>
                <a:latin typeface="calibri "/>
              </a:rPr>
              <a:t>pracovné</a:t>
            </a:r>
            <a:r>
              <a:rPr lang="en-US" sz="2333" spc="-47" dirty="0">
                <a:solidFill>
                  <a:srgbClr val="261E6A"/>
                </a:solidFill>
                <a:latin typeface="calibri 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ibri "/>
              </a:rPr>
              <a:t>zošity</a:t>
            </a:r>
            <a:r>
              <a:rPr lang="en-US" sz="2333" spc="-47" dirty="0">
                <a:solidFill>
                  <a:srgbClr val="261E6A"/>
                </a:solidFill>
                <a:latin typeface="calibri "/>
              </a:rPr>
              <a:t>, </a:t>
            </a:r>
            <a:r>
              <a:rPr lang="en-US" sz="2333" spc="-47" dirty="0" err="1">
                <a:solidFill>
                  <a:srgbClr val="261E6A"/>
                </a:solidFill>
                <a:latin typeface="calibri "/>
              </a:rPr>
              <a:t>učebné</a:t>
            </a:r>
            <a:r>
              <a:rPr lang="en-US" sz="2333" spc="-47" dirty="0">
                <a:solidFill>
                  <a:srgbClr val="261E6A"/>
                </a:solidFill>
                <a:latin typeface="calibri 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ibri "/>
              </a:rPr>
              <a:t>texty</a:t>
            </a:r>
            <a:r>
              <a:rPr lang="en-US" sz="2333" spc="-47" dirty="0">
                <a:solidFill>
                  <a:srgbClr val="261E6A"/>
                </a:solidFill>
                <a:latin typeface="calibri "/>
              </a:rPr>
              <a:t>, </a:t>
            </a:r>
            <a:r>
              <a:rPr lang="en-US" sz="2333" spc="-47" dirty="0" err="1">
                <a:solidFill>
                  <a:srgbClr val="261E6A"/>
                </a:solidFill>
                <a:latin typeface="calibri "/>
              </a:rPr>
              <a:t>digitálne</a:t>
            </a:r>
            <a:r>
              <a:rPr lang="en-US" sz="2333" spc="-47" dirty="0">
                <a:solidFill>
                  <a:srgbClr val="261E6A"/>
                </a:solidFill>
                <a:latin typeface="calibri 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ibri "/>
              </a:rPr>
              <a:t>edukačné</a:t>
            </a:r>
            <a:r>
              <a:rPr lang="en-US" sz="2333" spc="-47" dirty="0">
                <a:solidFill>
                  <a:srgbClr val="261E6A"/>
                </a:solidFill>
                <a:latin typeface="calibri 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ibri "/>
              </a:rPr>
              <a:t>publikácie</a:t>
            </a:r>
            <a:r>
              <a:rPr lang="en-US" sz="2333" spc="-47" dirty="0">
                <a:solidFill>
                  <a:srgbClr val="261E6A"/>
                </a:solidFill>
                <a:latin typeface="calibri "/>
              </a:rPr>
              <a:t>, e-</a:t>
            </a:r>
            <a:r>
              <a:rPr lang="en-US" sz="2333" spc="-47" dirty="0" err="1">
                <a:solidFill>
                  <a:srgbClr val="261E6A"/>
                </a:solidFill>
                <a:latin typeface="calibri "/>
              </a:rPr>
              <a:t>knihy</a:t>
            </a:r>
            <a:r>
              <a:rPr lang="en-US" sz="2333" spc="-47" dirty="0">
                <a:solidFill>
                  <a:srgbClr val="261E6A"/>
                </a:solidFill>
                <a:latin typeface="calibri "/>
              </a:rPr>
              <a:t> a </a:t>
            </a:r>
            <a:r>
              <a:rPr lang="en-US" sz="2333" spc="-47" dirty="0" err="1">
                <a:solidFill>
                  <a:srgbClr val="261E6A"/>
                </a:solidFill>
                <a:latin typeface="calibri "/>
              </a:rPr>
              <a:t>i</a:t>
            </a:r>
            <a:r>
              <a:rPr lang="en-US" sz="2333" spc="-47" dirty="0">
                <a:solidFill>
                  <a:srgbClr val="261E6A"/>
                </a:solidFill>
                <a:latin typeface="calibri "/>
              </a:rPr>
              <a:t>.) s </a:t>
            </a:r>
            <a:r>
              <a:rPr lang="en-US" sz="2333" spc="-47" dirty="0" err="1">
                <a:solidFill>
                  <a:srgbClr val="261E6A"/>
                </a:solidFill>
                <a:latin typeface="calibri "/>
              </a:rPr>
              <a:t>využitím</a:t>
            </a:r>
            <a:r>
              <a:rPr lang="en-US" sz="2333" spc="-47" dirty="0">
                <a:solidFill>
                  <a:srgbClr val="261E6A"/>
                </a:solidFill>
                <a:latin typeface="calibri 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ibri "/>
              </a:rPr>
              <a:t>osobitných</a:t>
            </a:r>
            <a:r>
              <a:rPr lang="en-US" sz="2333" spc="-47" dirty="0">
                <a:solidFill>
                  <a:srgbClr val="261E6A"/>
                </a:solidFill>
                <a:latin typeface="calibri 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ibri "/>
              </a:rPr>
              <a:t>foriem</a:t>
            </a:r>
            <a:r>
              <a:rPr lang="en-US" sz="2333" spc="-47" dirty="0">
                <a:solidFill>
                  <a:srgbClr val="261E6A"/>
                </a:solidFill>
                <a:latin typeface="calibri 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ibri "/>
              </a:rPr>
              <a:t>komunikácie</a:t>
            </a:r>
            <a:r>
              <a:rPr lang="en-US" sz="2333" spc="-47" dirty="0">
                <a:solidFill>
                  <a:srgbClr val="261E6A"/>
                </a:solidFill>
                <a:latin typeface="calibri "/>
              </a:rPr>
              <a:t> (</a:t>
            </a:r>
            <a:r>
              <a:rPr lang="en-US" sz="2333" spc="-47" dirty="0" err="1">
                <a:solidFill>
                  <a:srgbClr val="261E6A"/>
                </a:solidFill>
                <a:latin typeface="calibri "/>
              </a:rPr>
              <a:t>napríklad</a:t>
            </a:r>
            <a:r>
              <a:rPr lang="en-US" sz="2333" spc="-47" dirty="0">
                <a:solidFill>
                  <a:srgbClr val="261E6A"/>
                </a:solidFill>
                <a:latin typeface="calibri "/>
              </a:rPr>
              <a:t>, </a:t>
            </a:r>
            <a:r>
              <a:rPr lang="en-US" sz="2333" spc="-47" dirty="0" err="1">
                <a:solidFill>
                  <a:srgbClr val="261E6A"/>
                </a:solidFill>
                <a:latin typeface="calibri "/>
              </a:rPr>
              <a:t>Braillovo</a:t>
            </a:r>
            <a:r>
              <a:rPr lang="en-US" sz="2333" spc="-47" dirty="0">
                <a:solidFill>
                  <a:srgbClr val="261E6A"/>
                </a:solidFill>
                <a:latin typeface="calibri 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ibri "/>
              </a:rPr>
              <a:t>písmo</a:t>
            </a:r>
            <a:r>
              <a:rPr lang="en-US" sz="2333" spc="-47" dirty="0">
                <a:solidFill>
                  <a:srgbClr val="261E6A"/>
                </a:solidFill>
                <a:latin typeface="calibri "/>
              </a:rPr>
              <a:t>, </a:t>
            </a:r>
            <a:r>
              <a:rPr lang="en-US" sz="2333" spc="-47" dirty="0" err="1">
                <a:solidFill>
                  <a:srgbClr val="261E6A"/>
                </a:solidFill>
                <a:latin typeface="calibri "/>
              </a:rPr>
              <a:t>bodová</a:t>
            </a:r>
            <a:r>
              <a:rPr lang="en-US" sz="2333" spc="-47" dirty="0">
                <a:solidFill>
                  <a:srgbClr val="261E6A"/>
                </a:solidFill>
                <a:latin typeface="calibri 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ibri "/>
              </a:rPr>
              <a:t>grafika</a:t>
            </a:r>
            <a:r>
              <a:rPr lang="en-US" sz="2333" spc="-47" dirty="0">
                <a:solidFill>
                  <a:srgbClr val="261E6A"/>
                </a:solidFill>
                <a:latin typeface="calibri "/>
              </a:rPr>
              <a:t>, </a:t>
            </a:r>
            <a:r>
              <a:rPr lang="en-US" sz="2333" spc="-47" dirty="0" err="1">
                <a:solidFill>
                  <a:srgbClr val="261E6A"/>
                </a:solidFill>
                <a:latin typeface="calibri "/>
              </a:rPr>
              <a:t>reliéfna</a:t>
            </a:r>
            <a:r>
              <a:rPr lang="en-US" sz="2333" spc="-47" dirty="0">
                <a:solidFill>
                  <a:srgbClr val="261E6A"/>
                </a:solidFill>
                <a:latin typeface="calibri 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ibri "/>
              </a:rPr>
              <a:t>grafika</a:t>
            </a:r>
            <a:r>
              <a:rPr lang="en-US" sz="2333" spc="-47" dirty="0">
                <a:solidFill>
                  <a:srgbClr val="261E6A"/>
                </a:solidFill>
                <a:latin typeface="calibri "/>
              </a:rPr>
              <a:t> a </a:t>
            </a:r>
            <a:r>
              <a:rPr lang="en-US" sz="2333" spc="-47" dirty="0" err="1">
                <a:solidFill>
                  <a:srgbClr val="261E6A"/>
                </a:solidFill>
                <a:latin typeface="calibri "/>
              </a:rPr>
              <a:t>i</a:t>
            </a:r>
            <a:r>
              <a:rPr lang="en-US" sz="2333" spc="-47" dirty="0">
                <a:solidFill>
                  <a:srgbClr val="261E6A"/>
                </a:solidFill>
                <a:latin typeface="calibri "/>
              </a:rPr>
              <a:t>.) </a:t>
            </a:r>
            <a:r>
              <a:rPr lang="en-US" sz="2333" spc="-47" dirty="0" err="1">
                <a:solidFill>
                  <a:srgbClr val="261E6A"/>
                </a:solidFill>
                <a:latin typeface="calibri "/>
              </a:rPr>
              <a:t>efektívne</a:t>
            </a:r>
            <a:r>
              <a:rPr lang="en-US" sz="2333" spc="-47" dirty="0">
                <a:solidFill>
                  <a:srgbClr val="261E6A"/>
                </a:solidFill>
                <a:latin typeface="calibri 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ibri "/>
              </a:rPr>
              <a:t>dosahovali</a:t>
            </a:r>
            <a:r>
              <a:rPr lang="en-US" sz="2333" spc="-47" dirty="0">
                <a:solidFill>
                  <a:srgbClr val="261E6A"/>
                </a:solidFill>
                <a:latin typeface="calibri 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ibri "/>
              </a:rPr>
              <a:t>ciele</a:t>
            </a:r>
            <a:r>
              <a:rPr lang="en-US" sz="2333" spc="-47" dirty="0">
                <a:solidFill>
                  <a:srgbClr val="261E6A"/>
                </a:solidFill>
                <a:latin typeface="calibri 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ibri "/>
              </a:rPr>
              <a:t>výchovno-vzdelávacieho</a:t>
            </a:r>
            <a:r>
              <a:rPr lang="en-US" sz="2333" spc="-47" dirty="0">
                <a:solidFill>
                  <a:srgbClr val="261E6A"/>
                </a:solidFill>
                <a:latin typeface="calibri 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ibri "/>
              </a:rPr>
              <a:t>procesu</a:t>
            </a:r>
            <a:r>
              <a:rPr lang="en-US" sz="2333" spc="-47" dirty="0">
                <a:solidFill>
                  <a:srgbClr val="261E6A"/>
                </a:solidFill>
                <a:latin typeface="calibri "/>
              </a:rPr>
              <a:t>. </a:t>
            </a:r>
            <a:endParaRPr lang="en-US" sz="2333" spc="-47" dirty="0">
              <a:solidFill>
                <a:srgbClr val="261E6A"/>
              </a:solidFill>
              <a:latin typeface="calibri "/>
              <a:ea typeface="Open Sans"/>
              <a:cs typeface="Open Sans"/>
            </a:endParaRPr>
          </a:p>
          <a:p>
            <a:pPr algn="l"/>
            <a:endParaRPr lang="en-US" sz="2333" spc="-47" dirty="0">
              <a:solidFill>
                <a:srgbClr val="261E6A"/>
              </a:solidFill>
              <a:latin typeface="Open Sans"/>
              <a:ea typeface="Open Sans"/>
              <a:cs typeface="Open Sans"/>
            </a:endParaRPr>
          </a:p>
          <a:p>
            <a:pPr marL="216758" lvl="1" indent="-108379">
              <a:buFont typeface="Arial"/>
              <a:buChar char="•"/>
            </a:pPr>
            <a:r>
              <a:rPr lang="en-US" sz="2333" spc="-47" dirty="0" err="1">
                <a:solidFill>
                  <a:srgbClr val="261E6A"/>
                </a:solidFill>
                <a:latin typeface="calibri "/>
              </a:rPr>
              <a:t>Zámerom</a:t>
            </a:r>
            <a:r>
              <a:rPr lang="en-US" sz="2333" spc="-47" dirty="0">
                <a:solidFill>
                  <a:srgbClr val="261E6A"/>
                </a:solidFill>
                <a:latin typeface="calibri 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ibri "/>
              </a:rPr>
              <a:t>podporného</a:t>
            </a:r>
            <a:r>
              <a:rPr lang="en-US" sz="2333" spc="-47" dirty="0">
                <a:solidFill>
                  <a:srgbClr val="261E6A"/>
                </a:solidFill>
                <a:latin typeface="calibri 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ibri "/>
              </a:rPr>
              <a:t>opatrenia</a:t>
            </a:r>
            <a:r>
              <a:rPr lang="en-US" sz="2333" spc="-47" dirty="0">
                <a:solidFill>
                  <a:srgbClr val="261E6A"/>
                </a:solidFill>
                <a:latin typeface="calibri "/>
              </a:rPr>
              <a:t> je </a:t>
            </a:r>
            <a:r>
              <a:rPr lang="en-US" sz="2333" spc="-47" dirty="0" err="1">
                <a:solidFill>
                  <a:srgbClr val="261E6A"/>
                </a:solidFill>
                <a:latin typeface="calibri "/>
              </a:rPr>
              <a:t>prostredníctvom</a:t>
            </a:r>
            <a:r>
              <a:rPr lang="en-US" sz="2333" spc="-47" dirty="0">
                <a:solidFill>
                  <a:srgbClr val="261E6A"/>
                </a:solidFill>
                <a:latin typeface="calibri 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ibri "/>
              </a:rPr>
              <a:t>špeciálnych</a:t>
            </a:r>
            <a:r>
              <a:rPr lang="en-US" sz="2333" spc="-47" dirty="0">
                <a:solidFill>
                  <a:srgbClr val="261E6A"/>
                </a:solidFill>
                <a:latin typeface="calibri 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ibri "/>
              </a:rPr>
              <a:t>učebných</a:t>
            </a:r>
            <a:r>
              <a:rPr lang="en-US" sz="2333" spc="-47" dirty="0">
                <a:solidFill>
                  <a:srgbClr val="261E6A"/>
                </a:solidFill>
                <a:latin typeface="calibri "/>
              </a:rPr>
              <a:t> a </a:t>
            </a:r>
            <a:r>
              <a:rPr lang="en-US" sz="2333" spc="-47" dirty="0" err="1">
                <a:solidFill>
                  <a:srgbClr val="261E6A"/>
                </a:solidFill>
                <a:latin typeface="calibri "/>
              </a:rPr>
              <a:t>kompenzačných</a:t>
            </a:r>
            <a:r>
              <a:rPr lang="en-US" sz="2333" spc="-47" dirty="0">
                <a:solidFill>
                  <a:srgbClr val="261E6A"/>
                </a:solidFill>
                <a:latin typeface="calibri 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ibri "/>
              </a:rPr>
              <a:t>pomôcok</a:t>
            </a:r>
            <a:r>
              <a:rPr lang="en-US" sz="2333" spc="-47" dirty="0">
                <a:solidFill>
                  <a:srgbClr val="261E6A"/>
                </a:solidFill>
                <a:latin typeface="calibri 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ibri "/>
              </a:rPr>
              <a:t>zabezpečiť</a:t>
            </a:r>
            <a:r>
              <a:rPr lang="en-US" sz="2333" spc="-47" dirty="0">
                <a:solidFill>
                  <a:srgbClr val="261E6A"/>
                </a:solidFill>
                <a:latin typeface="calibri "/>
              </a:rPr>
              <a:t> </a:t>
            </a:r>
            <a:r>
              <a:rPr lang="en-US" sz="2333" b="1" spc="-47" dirty="0" err="1">
                <a:solidFill>
                  <a:srgbClr val="261E6A"/>
                </a:solidFill>
                <a:latin typeface="calibri "/>
              </a:rPr>
              <a:t>prekonávanie</a:t>
            </a:r>
            <a:r>
              <a:rPr lang="en-US" sz="2333" b="1" spc="-47" dirty="0">
                <a:solidFill>
                  <a:srgbClr val="261E6A"/>
                </a:solidFill>
                <a:latin typeface="calibri "/>
              </a:rPr>
              <a:t> </a:t>
            </a:r>
            <a:r>
              <a:rPr lang="en-US" sz="2333" b="1" spc="-47" dirty="0" err="1">
                <a:solidFill>
                  <a:srgbClr val="261E6A"/>
                </a:solidFill>
                <a:latin typeface="calibri "/>
              </a:rPr>
              <a:t>bariér</a:t>
            </a:r>
            <a:r>
              <a:rPr lang="en-US" sz="2333" b="1" spc="-47" dirty="0">
                <a:solidFill>
                  <a:srgbClr val="261E6A"/>
                </a:solidFill>
                <a:latin typeface="calibri "/>
              </a:rPr>
              <a:t> </a:t>
            </a:r>
            <a:r>
              <a:rPr lang="en-US" sz="2333" b="1" spc="-47" dirty="0" err="1">
                <a:solidFill>
                  <a:srgbClr val="261E6A"/>
                </a:solidFill>
                <a:latin typeface="calibri "/>
              </a:rPr>
              <a:t>pri</a:t>
            </a:r>
            <a:r>
              <a:rPr lang="en-US" sz="2333" b="1" spc="-47" dirty="0">
                <a:solidFill>
                  <a:srgbClr val="261E6A"/>
                </a:solidFill>
                <a:latin typeface="calibri "/>
              </a:rPr>
              <a:t> </a:t>
            </a:r>
            <a:r>
              <a:rPr lang="en-US" sz="2333" b="1" spc="-47" dirty="0" err="1">
                <a:solidFill>
                  <a:srgbClr val="261E6A"/>
                </a:solidFill>
                <a:latin typeface="calibri "/>
              </a:rPr>
              <a:t>dosahovaní</a:t>
            </a:r>
            <a:r>
              <a:rPr lang="en-US" sz="2333" b="1" spc="-47" dirty="0">
                <a:solidFill>
                  <a:srgbClr val="261E6A"/>
                </a:solidFill>
                <a:latin typeface="calibri "/>
              </a:rPr>
              <a:t> </a:t>
            </a:r>
            <a:r>
              <a:rPr lang="en-US" sz="2333" b="1" spc="-47" dirty="0" err="1">
                <a:solidFill>
                  <a:srgbClr val="261E6A"/>
                </a:solidFill>
                <a:latin typeface="calibri "/>
              </a:rPr>
              <a:t>optimálneho</a:t>
            </a:r>
            <a:r>
              <a:rPr lang="en-US" sz="2333" b="1" spc="-47" dirty="0">
                <a:solidFill>
                  <a:srgbClr val="261E6A"/>
                </a:solidFill>
                <a:latin typeface="calibri "/>
              </a:rPr>
              <a:t> </a:t>
            </a:r>
            <a:r>
              <a:rPr lang="en-US" sz="2333" b="1" spc="-47" dirty="0" err="1">
                <a:solidFill>
                  <a:srgbClr val="261E6A"/>
                </a:solidFill>
                <a:latin typeface="calibri "/>
              </a:rPr>
              <a:t>výsledku</a:t>
            </a:r>
            <a:r>
              <a:rPr lang="en-US" sz="2333" b="1" spc="-47" dirty="0">
                <a:solidFill>
                  <a:srgbClr val="261E6A"/>
                </a:solidFill>
                <a:latin typeface="calibri "/>
              </a:rPr>
              <a:t> </a:t>
            </a:r>
            <a:r>
              <a:rPr lang="en-US" sz="2333" b="1" spc="-47" dirty="0" err="1">
                <a:solidFill>
                  <a:srgbClr val="261E6A"/>
                </a:solidFill>
                <a:latin typeface="calibri "/>
              </a:rPr>
              <a:t>vo</a:t>
            </a:r>
            <a:r>
              <a:rPr lang="en-US" sz="2333" b="1" spc="-47" dirty="0">
                <a:solidFill>
                  <a:srgbClr val="261E6A"/>
                </a:solidFill>
                <a:latin typeface="calibri "/>
              </a:rPr>
              <a:t> </a:t>
            </a:r>
            <a:r>
              <a:rPr lang="en-US" sz="2333" b="1" spc="-47" dirty="0" err="1">
                <a:solidFill>
                  <a:srgbClr val="261E6A"/>
                </a:solidFill>
                <a:latin typeface="calibri "/>
              </a:rPr>
              <a:t>výchovno-vzdelávacom</a:t>
            </a:r>
            <a:r>
              <a:rPr lang="en-US" sz="2333" b="1" spc="-47" dirty="0">
                <a:solidFill>
                  <a:srgbClr val="261E6A"/>
                </a:solidFill>
                <a:latin typeface="calibri "/>
              </a:rPr>
              <a:t> </a:t>
            </a:r>
            <a:r>
              <a:rPr lang="en-US" sz="2333" b="1" spc="-47" dirty="0" err="1">
                <a:solidFill>
                  <a:srgbClr val="261E6A"/>
                </a:solidFill>
                <a:latin typeface="calibri "/>
              </a:rPr>
              <a:t>procese</a:t>
            </a:r>
            <a:r>
              <a:rPr lang="en-US" sz="2333" b="1" spc="-47" dirty="0">
                <a:solidFill>
                  <a:srgbClr val="261E6A"/>
                </a:solidFill>
                <a:latin typeface="Open Sans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ibri "/>
              </a:rPr>
              <a:t>efektívne</a:t>
            </a:r>
            <a:r>
              <a:rPr lang="en-US" sz="2333" spc="-47" dirty="0">
                <a:solidFill>
                  <a:srgbClr val="261E6A"/>
                </a:solidFill>
                <a:latin typeface="calibri "/>
              </a:rPr>
              <a:t> a </a:t>
            </a:r>
            <a:r>
              <a:rPr lang="en-US" sz="2333" spc="-47" dirty="0" err="1">
                <a:solidFill>
                  <a:srgbClr val="261E6A"/>
                </a:solidFill>
                <a:latin typeface="calibri "/>
              </a:rPr>
              <a:t>samostatne</a:t>
            </a:r>
            <a:r>
              <a:rPr lang="en-US" sz="2333" spc="-47" dirty="0">
                <a:solidFill>
                  <a:srgbClr val="261E6A"/>
                </a:solidFill>
                <a:latin typeface="calibri "/>
              </a:rPr>
              <a:t> a </a:t>
            </a:r>
            <a:r>
              <a:rPr lang="en-US" sz="2333" spc="-47" dirty="0" err="1">
                <a:solidFill>
                  <a:srgbClr val="261E6A"/>
                </a:solidFill>
                <a:latin typeface="calibri "/>
              </a:rPr>
              <a:t>umožniť</a:t>
            </a:r>
            <a:r>
              <a:rPr lang="en-US" sz="2333" spc="-47" dirty="0">
                <a:solidFill>
                  <a:srgbClr val="261E6A"/>
                </a:solidFill>
                <a:latin typeface="calibri 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ibri "/>
              </a:rPr>
              <a:t>deťom</a:t>
            </a:r>
            <a:r>
              <a:rPr lang="en-US" sz="2333" spc="-47" dirty="0">
                <a:solidFill>
                  <a:srgbClr val="261E6A"/>
                </a:solidFill>
                <a:latin typeface="calibri "/>
              </a:rPr>
              <a:t> a </a:t>
            </a:r>
            <a:r>
              <a:rPr lang="en-US" sz="2333" spc="-47" dirty="0" err="1">
                <a:solidFill>
                  <a:srgbClr val="261E6A"/>
                </a:solidFill>
                <a:latin typeface="calibri "/>
              </a:rPr>
              <a:t>žiakom</a:t>
            </a:r>
            <a:r>
              <a:rPr lang="en-US" sz="2333" spc="-47" dirty="0">
                <a:solidFill>
                  <a:srgbClr val="261E6A"/>
                </a:solidFill>
                <a:latin typeface="calibri "/>
              </a:rPr>
              <a:t> </a:t>
            </a:r>
            <a:r>
              <a:rPr lang="en-US" sz="2333" b="1" spc="-47" dirty="0" err="1">
                <a:solidFill>
                  <a:srgbClr val="261E6A"/>
                </a:solidFill>
                <a:latin typeface="calibri "/>
              </a:rPr>
              <a:t>zažívať</a:t>
            </a:r>
            <a:r>
              <a:rPr lang="en-US" sz="2333" b="1" spc="-47" dirty="0">
                <a:solidFill>
                  <a:srgbClr val="261E6A"/>
                </a:solidFill>
                <a:latin typeface="calibri "/>
              </a:rPr>
              <a:t> </a:t>
            </a:r>
            <a:r>
              <a:rPr lang="en-US" sz="2333" b="1" spc="-47" dirty="0" err="1">
                <a:solidFill>
                  <a:srgbClr val="261E6A"/>
                </a:solidFill>
                <a:latin typeface="calibri "/>
              </a:rPr>
              <a:t>úspech</a:t>
            </a:r>
            <a:r>
              <a:rPr lang="en-US" sz="2333" spc="-47" dirty="0">
                <a:solidFill>
                  <a:srgbClr val="261E6A"/>
                </a:solidFill>
                <a:latin typeface="calibri 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ibri "/>
              </a:rPr>
              <a:t>počas</a:t>
            </a:r>
            <a:r>
              <a:rPr lang="en-US" sz="2333" spc="-47" dirty="0">
                <a:solidFill>
                  <a:srgbClr val="261E6A"/>
                </a:solidFill>
                <a:latin typeface="calibri 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ibri "/>
              </a:rPr>
              <a:t>nadobúdania</a:t>
            </a:r>
            <a:r>
              <a:rPr lang="en-US" sz="2333" spc="-47" dirty="0">
                <a:solidFill>
                  <a:srgbClr val="261E6A"/>
                </a:solidFill>
                <a:latin typeface="calibri "/>
              </a:rPr>
              <a:t> </a:t>
            </a:r>
            <a:r>
              <a:rPr lang="en-US" sz="2333" spc="-47" dirty="0" err="1">
                <a:solidFill>
                  <a:srgbClr val="261E6A"/>
                </a:solidFill>
                <a:latin typeface="calibri "/>
              </a:rPr>
              <a:t>vedomostí</a:t>
            </a:r>
            <a:r>
              <a:rPr lang="en-US" sz="2333" spc="-47" dirty="0">
                <a:solidFill>
                  <a:srgbClr val="261E6A"/>
                </a:solidFill>
                <a:latin typeface="calibri "/>
              </a:rPr>
              <a:t>, </a:t>
            </a:r>
            <a:r>
              <a:rPr lang="en-US" sz="2333" spc="-47" dirty="0" err="1">
                <a:solidFill>
                  <a:srgbClr val="261E6A"/>
                </a:solidFill>
                <a:latin typeface="calibri "/>
              </a:rPr>
              <a:t>zručností</a:t>
            </a:r>
            <a:r>
              <a:rPr lang="en-US" sz="2333" spc="-47" dirty="0">
                <a:solidFill>
                  <a:srgbClr val="261E6A"/>
                </a:solidFill>
                <a:latin typeface="calibri "/>
              </a:rPr>
              <a:t>, </a:t>
            </a:r>
            <a:r>
              <a:rPr lang="en-US" sz="2333" spc="-47" dirty="0" err="1">
                <a:solidFill>
                  <a:srgbClr val="261E6A"/>
                </a:solidFill>
                <a:latin typeface="calibri "/>
              </a:rPr>
              <a:t>spôsobilostí</a:t>
            </a:r>
            <a:r>
              <a:rPr lang="en-US" sz="2333" spc="-47" dirty="0">
                <a:solidFill>
                  <a:srgbClr val="261E6A"/>
                </a:solidFill>
                <a:latin typeface="calibri "/>
              </a:rPr>
              <a:t> a </a:t>
            </a:r>
            <a:r>
              <a:rPr lang="en-US" sz="2333" b="1" spc="-47" dirty="0" err="1">
                <a:solidFill>
                  <a:srgbClr val="261E6A"/>
                </a:solidFill>
                <a:latin typeface="calibri "/>
              </a:rPr>
              <a:t>eliminovať</a:t>
            </a:r>
            <a:r>
              <a:rPr lang="en-US" sz="2333" b="1" spc="-47" dirty="0">
                <a:solidFill>
                  <a:srgbClr val="261E6A"/>
                </a:solidFill>
                <a:latin typeface="calibri "/>
              </a:rPr>
              <a:t> </a:t>
            </a:r>
            <a:r>
              <a:rPr lang="en-US" sz="2333" b="1" spc="-47" dirty="0" err="1">
                <a:solidFill>
                  <a:srgbClr val="261E6A"/>
                </a:solidFill>
                <a:latin typeface="calibri "/>
              </a:rPr>
              <a:t>potrebu</a:t>
            </a:r>
            <a:r>
              <a:rPr lang="en-US" sz="2333" b="1" spc="-47" dirty="0">
                <a:solidFill>
                  <a:srgbClr val="261E6A"/>
                </a:solidFill>
                <a:latin typeface="calibri "/>
              </a:rPr>
              <a:t> </a:t>
            </a:r>
            <a:r>
              <a:rPr lang="en-US" sz="2333" b="1" spc="-47" dirty="0" err="1">
                <a:solidFill>
                  <a:srgbClr val="261E6A"/>
                </a:solidFill>
                <a:latin typeface="calibri "/>
              </a:rPr>
              <a:t>ďalšej</a:t>
            </a:r>
            <a:r>
              <a:rPr lang="en-US" sz="2333" b="1" spc="-47" dirty="0">
                <a:solidFill>
                  <a:srgbClr val="261E6A"/>
                </a:solidFill>
                <a:latin typeface="calibri "/>
              </a:rPr>
              <a:t> </a:t>
            </a:r>
            <a:r>
              <a:rPr lang="en-US" sz="2333" b="1" spc="-47" dirty="0" err="1">
                <a:solidFill>
                  <a:srgbClr val="261E6A"/>
                </a:solidFill>
                <a:latin typeface="calibri "/>
              </a:rPr>
              <a:t>asistencie</a:t>
            </a:r>
            <a:r>
              <a:rPr lang="en-US" sz="2333" b="1" spc="-47" dirty="0">
                <a:solidFill>
                  <a:srgbClr val="261E6A"/>
                </a:solidFill>
                <a:latin typeface="calibri "/>
              </a:rPr>
              <a:t> zo </a:t>
            </a:r>
            <a:r>
              <a:rPr lang="en-US" sz="2333" b="1" spc="-47" dirty="0" err="1">
                <a:solidFill>
                  <a:srgbClr val="261E6A"/>
                </a:solidFill>
                <a:latin typeface="calibri "/>
              </a:rPr>
              <a:t>strany</a:t>
            </a:r>
            <a:r>
              <a:rPr lang="en-US" sz="2333" b="1" spc="-47" dirty="0">
                <a:solidFill>
                  <a:srgbClr val="261E6A"/>
                </a:solidFill>
                <a:latin typeface="calibri "/>
              </a:rPr>
              <a:t> </a:t>
            </a:r>
            <a:r>
              <a:rPr lang="en-US" sz="2333" b="1" spc="-47" dirty="0" err="1">
                <a:solidFill>
                  <a:srgbClr val="261E6A"/>
                </a:solidFill>
                <a:latin typeface="calibri "/>
              </a:rPr>
              <a:t>okolia</a:t>
            </a:r>
            <a:r>
              <a:rPr lang="en-US" sz="2333" b="1" spc="-47" dirty="0">
                <a:solidFill>
                  <a:srgbClr val="261E6A"/>
                </a:solidFill>
                <a:latin typeface="calibri "/>
              </a:rPr>
              <a:t>. </a:t>
            </a:r>
            <a:endParaRPr lang="en-US" sz="2333" spc="-47" dirty="0">
              <a:solidFill>
                <a:srgbClr val="261E6A"/>
              </a:solidFill>
              <a:latin typeface="calibri 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776522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>
            <a:extLst>
              <a:ext uri="{FF2B5EF4-FFF2-40B4-BE49-F238E27FC236}">
                <a16:creationId xmlns:a16="http://schemas.microsoft.com/office/drawing/2014/main" id="{270219E8-89C5-7821-B99E-B6B525DC409B}"/>
              </a:ext>
            </a:extLst>
          </p:cNvPr>
          <p:cNvSpPr/>
          <p:nvPr/>
        </p:nvSpPr>
        <p:spPr>
          <a:xfrm>
            <a:off x="0" y="-83900"/>
            <a:ext cx="2138289" cy="6941900"/>
          </a:xfrm>
          <a:custGeom>
            <a:avLst/>
            <a:gdLst/>
            <a:ahLst/>
            <a:cxnLst/>
            <a:rect l="l" t="t" r="r" b="b"/>
            <a:pathLst>
              <a:path w="4276691" h="10412850">
                <a:moveTo>
                  <a:pt x="0" y="0"/>
                </a:moveTo>
                <a:lnTo>
                  <a:pt x="4276690" y="0"/>
                </a:lnTo>
                <a:lnTo>
                  <a:pt x="4276690" y="10412850"/>
                </a:lnTo>
                <a:lnTo>
                  <a:pt x="0" y="104128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sz="1200"/>
          </a:p>
        </p:txBody>
      </p:sp>
      <p:sp>
        <p:nvSpPr>
          <p:cNvPr id="3" name="TextBox 3"/>
          <p:cNvSpPr txBox="1"/>
          <p:nvPr/>
        </p:nvSpPr>
        <p:spPr>
          <a:xfrm>
            <a:off x="2417236" y="1549144"/>
            <a:ext cx="9652844" cy="46679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31822" lvl="1" indent="-215911">
              <a:lnSpc>
                <a:spcPts val="2568"/>
              </a:lnSpc>
              <a:buFont typeface="Arial"/>
              <a:buChar char="•"/>
            </a:pPr>
            <a:r>
              <a:rPr lang="en-US" sz="2667" b="1" dirty="0">
                <a:solidFill>
                  <a:srgbClr val="002060"/>
                </a:solidFill>
                <a:latin typeface="Calibri (MS)"/>
                <a:cs typeface="Calibri (MS)"/>
              </a:rPr>
              <a:t>§ 145a</a:t>
            </a:r>
            <a:r>
              <a:rPr lang="sk-SK" sz="2667" b="1" dirty="0">
                <a:solidFill>
                  <a:srgbClr val="002060"/>
                </a:solidFill>
                <a:latin typeface="Calibri (MS)"/>
                <a:cs typeface="Calibri (MS)"/>
              </a:rPr>
              <a:t> školského zákona</a:t>
            </a:r>
          </a:p>
          <a:p>
            <a:pPr marL="736637" lvl="2" indent="-215911">
              <a:lnSpc>
                <a:spcPts val="2568"/>
              </a:lnSpc>
              <a:buFont typeface="Arial"/>
              <a:buChar char="•"/>
            </a:pPr>
            <a:r>
              <a:rPr lang="sk-SK" sz="2667" dirty="0">
                <a:solidFill>
                  <a:srgbClr val="002060"/>
                </a:solidFill>
                <a:latin typeface="Calibri (MS)"/>
                <a:cs typeface="Calibri (MS)"/>
              </a:rPr>
              <a:t>Čo je podporné opatrenie</a:t>
            </a:r>
          </a:p>
          <a:p>
            <a:pPr marL="736637" lvl="2" indent="-215911">
              <a:lnSpc>
                <a:spcPts val="2568"/>
              </a:lnSpc>
              <a:buFont typeface="Arial"/>
              <a:buChar char="•"/>
            </a:pPr>
            <a:r>
              <a:rPr lang="sk-SK" sz="2667" dirty="0">
                <a:solidFill>
                  <a:srgbClr val="002060"/>
                </a:solidFill>
                <a:latin typeface="Calibri (MS)"/>
                <a:cs typeface="Calibri (MS)"/>
              </a:rPr>
              <a:t>Podporné opatrenia</a:t>
            </a:r>
          </a:p>
          <a:p>
            <a:pPr marL="736637" lvl="2" indent="-215911">
              <a:lnSpc>
                <a:spcPts val="2568"/>
              </a:lnSpc>
              <a:buFont typeface="Arial"/>
              <a:buChar char="•"/>
            </a:pPr>
            <a:r>
              <a:rPr lang="sk-SK" sz="2667" dirty="0">
                <a:solidFill>
                  <a:srgbClr val="002060"/>
                </a:solidFill>
                <a:latin typeface="Calibri (MS)"/>
                <a:cs typeface="Calibri (MS)"/>
              </a:rPr>
              <a:t>Čo obsahuje katalóg podporných opatrení</a:t>
            </a:r>
          </a:p>
          <a:p>
            <a:pPr marL="736637" lvl="2" indent="-215911">
              <a:lnSpc>
                <a:spcPts val="2568"/>
              </a:lnSpc>
              <a:buFont typeface="Arial"/>
              <a:buChar char="•"/>
            </a:pPr>
            <a:endParaRPr lang="sk-SK" sz="2667" dirty="0">
              <a:solidFill>
                <a:srgbClr val="002060"/>
              </a:solidFill>
              <a:latin typeface="Calibri (MS)"/>
              <a:cs typeface="Calibri (MS)"/>
            </a:endParaRPr>
          </a:p>
          <a:p>
            <a:pPr marL="431822" lvl="1" indent="-215911">
              <a:lnSpc>
                <a:spcPts val="2568"/>
              </a:lnSpc>
              <a:buFont typeface="Arial"/>
              <a:buChar char="•"/>
            </a:pPr>
            <a:r>
              <a:rPr lang="en-US" sz="2667" b="1" dirty="0">
                <a:solidFill>
                  <a:srgbClr val="002060"/>
                </a:solidFill>
                <a:latin typeface="Calibri (MS)"/>
                <a:cs typeface="Calibri (MS)"/>
              </a:rPr>
              <a:t>§ 145</a:t>
            </a:r>
            <a:r>
              <a:rPr lang="sk-SK" sz="2667" b="1" dirty="0">
                <a:solidFill>
                  <a:srgbClr val="002060"/>
                </a:solidFill>
                <a:latin typeface="Calibri (MS)"/>
                <a:cs typeface="Calibri (MS)"/>
              </a:rPr>
              <a:t>b školského zákona</a:t>
            </a:r>
          </a:p>
          <a:p>
            <a:pPr marL="736637" lvl="2" indent="-215911">
              <a:lnSpc>
                <a:spcPts val="2568"/>
              </a:lnSpc>
              <a:buFont typeface="Arial"/>
              <a:buChar char="•"/>
            </a:pPr>
            <a:r>
              <a:rPr lang="sk-SK" sz="2667" dirty="0">
                <a:solidFill>
                  <a:srgbClr val="002060"/>
                </a:solidFill>
                <a:latin typeface="Calibri (MS)"/>
                <a:cs typeface="Calibri (MS)"/>
              </a:rPr>
              <a:t>Proces prideľovania PO</a:t>
            </a:r>
          </a:p>
          <a:p>
            <a:pPr>
              <a:lnSpc>
                <a:spcPts val="2568"/>
              </a:lnSpc>
            </a:pPr>
            <a:endParaRPr lang="en-US" sz="2667" dirty="0">
              <a:solidFill>
                <a:srgbClr val="002060"/>
              </a:solidFill>
              <a:latin typeface="Calibri (MS)"/>
              <a:cs typeface="Calibri (MS)"/>
            </a:endParaRPr>
          </a:p>
          <a:p>
            <a:pPr marL="431822" lvl="1" indent="-215911">
              <a:lnSpc>
                <a:spcPts val="2568"/>
              </a:lnSpc>
              <a:buFont typeface="Arial"/>
              <a:buChar char="•"/>
            </a:pPr>
            <a:r>
              <a:rPr lang="en-US" sz="2667" dirty="0" err="1">
                <a:solidFill>
                  <a:srgbClr val="002060"/>
                </a:solidFill>
                <a:latin typeface="Calibri (MS)"/>
                <a:cs typeface="Calibri (MS)"/>
              </a:rPr>
              <a:t>Podporným</a:t>
            </a:r>
            <a:r>
              <a:rPr lang="en-US" sz="2667" dirty="0">
                <a:solidFill>
                  <a:srgbClr val="002060"/>
                </a:solidFill>
                <a:latin typeface="Calibri (MS)"/>
                <a:cs typeface="Calibri (MS)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libri (MS)"/>
                <a:cs typeface="Calibri (MS)"/>
              </a:rPr>
              <a:t>opatrením</a:t>
            </a:r>
            <a:r>
              <a:rPr lang="en-US" sz="2667" dirty="0">
                <a:solidFill>
                  <a:srgbClr val="002060"/>
                </a:solidFill>
                <a:latin typeface="Calibri (MS)"/>
                <a:cs typeface="Calibri (MS)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libri (MS)"/>
                <a:cs typeface="Calibri (MS)"/>
              </a:rPr>
              <a:t>podľa</a:t>
            </a:r>
            <a:r>
              <a:rPr lang="en-US" sz="2667" dirty="0">
                <a:solidFill>
                  <a:srgbClr val="002060"/>
                </a:solidFill>
                <a:latin typeface="Calibri (MS)"/>
                <a:cs typeface="Calibri (MS)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libri (MS)"/>
                <a:cs typeface="Calibri (MS)"/>
              </a:rPr>
              <a:t>školského</a:t>
            </a:r>
            <a:r>
              <a:rPr lang="en-US" sz="2667" dirty="0">
                <a:solidFill>
                  <a:srgbClr val="002060"/>
                </a:solidFill>
                <a:latin typeface="Calibri (MS)"/>
                <a:cs typeface="Calibri (MS)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libri (MS)"/>
                <a:cs typeface="Calibri (MS)"/>
              </a:rPr>
              <a:t>zákona</a:t>
            </a:r>
            <a:r>
              <a:rPr lang="en-US" sz="2667" dirty="0">
                <a:solidFill>
                  <a:srgbClr val="002060"/>
                </a:solidFill>
                <a:latin typeface="Calibri (MS)"/>
                <a:cs typeface="Calibri (MS)"/>
              </a:rPr>
              <a:t> je </a:t>
            </a:r>
            <a:r>
              <a:rPr lang="en-US" sz="2667" dirty="0" err="1">
                <a:solidFill>
                  <a:srgbClr val="002060"/>
                </a:solidFill>
                <a:latin typeface="Calibri (MS)"/>
                <a:cs typeface="Calibri (MS)"/>
              </a:rPr>
              <a:t>opatrenie</a:t>
            </a:r>
            <a:r>
              <a:rPr lang="en-US" sz="2667" dirty="0">
                <a:solidFill>
                  <a:srgbClr val="002060"/>
                </a:solidFill>
                <a:latin typeface="Calibri (MS)"/>
                <a:cs typeface="Calibri (MS)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libri (MS)"/>
                <a:cs typeface="Calibri (MS)"/>
              </a:rPr>
              <a:t>poskytované</a:t>
            </a:r>
            <a:r>
              <a:rPr lang="en-US" sz="2667" dirty="0">
                <a:solidFill>
                  <a:srgbClr val="002060"/>
                </a:solidFill>
                <a:latin typeface="Calibri (MS)"/>
                <a:cs typeface="Calibri (MS)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libri (MS)"/>
                <a:cs typeface="Calibri (MS)"/>
              </a:rPr>
              <a:t>školou</a:t>
            </a:r>
            <a:r>
              <a:rPr lang="en-US" sz="2667" dirty="0">
                <a:solidFill>
                  <a:srgbClr val="002060"/>
                </a:solidFill>
                <a:latin typeface="Calibri (MS)"/>
                <a:cs typeface="Calibri (MS)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libri (MS)"/>
                <a:cs typeface="Calibri (MS)"/>
              </a:rPr>
              <a:t>alebo</a:t>
            </a:r>
            <a:r>
              <a:rPr lang="en-US" sz="2667" dirty="0">
                <a:solidFill>
                  <a:srgbClr val="002060"/>
                </a:solidFill>
                <a:latin typeface="Calibri (MS)"/>
                <a:cs typeface="Calibri (MS)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libri (MS)"/>
                <a:cs typeface="Calibri (MS)"/>
              </a:rPr>
              <a:t>školským</a:t>
            </a:r>
            <a:r>
              <a:rPr lang="en-US" sz="2667" dirty="0">
                <a:solidFill>
                  <a:srgbClr val="002060"/>
                </a:solidFill>
                <a:latin typeface="Calibri (MS)"/>
                <a:cs typeface="Calibri (MS)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libri (MS)"/>
                <a:cs typeface="Calibri (MS)"/>
              </a:rPr>
              <a:t>zariadením</a:t>
            </a:r>
            <a:r>
              <a:rPr lang="en-US" sz="2667" dirty="0">
                <a:solidFill>
                  <a:srgbClr val="002060"/>
                </a:solidFill>
                <a:latin typeface="Calibri (MS)"/>
                <a:cs typeface="Calibri (MS)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libri (MS)"/>
                <a:cs typeface="Calibri (MS)"/>
              </a:rPr>
              <a:t>potrebné</a:t>
            </a:r>
            <a:r>
              <a:rPr lang="en-US" sz="2667" dirty="0">
                <a:solidFill>
                  <a:srgbClr val="002060"/>
                </a:solidFill>
                <a:latin typeface="Calibri (MS)"/>
                <a:cs typeface="Calibri (MS)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libri (MS)"/>
                <a:cs typeface="Calibri (MS)"/>
              </a:rPr>
              <a:t>na</a:t>
            </a:r>
            <a:r>
              <a:rPr lang="en-US" sz="2667" dirty="0">
                <a:solidFill>
                  <a:srgbClr val="002060"/>
                </a:solidFill>
                <a:latin typeface="Calibri (MS)"/>
                <a:cs typeface="Calibri (MS)"/>
              </a:rPr>
              <a:t> to, </a:t>
            </a:r>
            <a:endParaRPr lang="sk-SK" sz="2667" dirty="0">
              <a:solidFill>
                <a:srgbClr val="002060"/>
              </a:solidFill>
              <a:latin typeface="Calibri (MS)"/>
              <a:cs typeface="Calibri (MS)"/>
            </a:endParaRPr>
          </a:p>
          <a:p>
            <a:pPr marL="215911" lvl="1">
              <a:lnSpc>
                <a:spcPts val="2568"/>
              </a:lnSpc>
            </a:pPr>
            <a:r>
              <a:rPr lang="sk-SK" sz="2667" dirty="0">
                <a:solidFill>
                  <a:srgbClr val="002060"/>
                </a:solidFill>
                <a:latin typeface="Calibri (MS)"/>
                <a:cs typeface="Calibri (MS)"/>
              </a:rPr>
              <a:t>   </a:t>
            </a:r>
            <a:r>
              <a:rPr lang="en-US" sz="2667" dirty="0">
                <a:solidFill>
                  <a:srgbClr val="002060"/>
                </a:solidFill>
                <a:latin typeface="Calibri (MS)"/>
                <a:cs typeface="Calibri (MS)"/>
              </a:rPr>
              <a:t>aby </a:t>
            </a:r>
            <a:r>
              <a:rPr lang="en-US" sz="2667" dirty="0" err="1">
                <a:solidFill>
                  <a:srgbClr val="002060"/>
                </a:solidFill>
                <a:latin typeface="Calibri (MS)"/>
                <a:cs typeface="Calibri (MS)"/>
              </a:rPr>
              <a:t>sa</a:t>
            </a:r>
            <a:r>
              <a:rPr lang="en-US" sz="2667" dirty="0">
                <a:solidFill>
                  <a:srgbClr val="002060"/>
                </a:solidFill>
                <a:latin typeface="Calibri (MS)"/>
                <a:cs typeface="Calibri (MS)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libri (MS)"/>
                <a:cs typeface="Calibri (MS)"/>
              </a:rPr>
              <a:t>dieťa</a:t>
            </a:r>
            <a:r>
              <a:rPr lang="en-US" sz="2667" dirty="0">
                <a:solidFill>
                  <a:srgbClr val="002060"/>
                </a:solidFill>
                <a:latin typeface="Calibri (MS)"/>
                <a:cs typeface="Calibri (MS)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libri (MS)"/>
                <a:cs typeface="Calibri (MS)"/>
              </a:rPr>
              <a:t>alebo</a:t>
            </a:r>
            <a:r>
              <a:rPr lang="en-US" sz="2667" dirty="0">
                <a:solidFill>
                  <a:srgbClr val="002060"/>
                </a:solidFill>
                <a:latin typeface="Calibri (MS)"/>
                <a:cs typeface="Calibri (MS)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libri (MS)"/>
                <a:cs typeface="Calibri (MS)"/>
              </a:rPr>
              <a:t>žiak</a:t>
            </a:r>
            <a:r>
              <a:rPr lang="en-US" sz="2667" dirty="0">
                <a:solidFill>
                  <a:srgbClr val="002060"/>
                </a:solidFill>
                <a:latin typeface="Calibri (MS)"/>
                <a:cs typeface="Calibri (MS)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libri (MS)"/>
                <a:cs typeface="Calibri (MS)"/>
              </a:rPr>
              <a:t>mohli</a:t>
            </a:r>
            <a:r>
              <a:rPr lang="en-US" sz="2667" dirty="0">
                <a:solidFill>
                  <a:srgbClr val="002060"/>
                </a:solidFill>
                <a:latin typeface="Calibri (MS)"/>
                <a:cs typeface="Calibri (MS)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libri (MS)"/>
                <a:cs typeface="Calibri (MS)"/>
              </a:rPr>
              <a:t>plnohodnotne</a:t>
            </a:r>
            <a:r>
              <a:rPr lang="en-US" sz="2667" dirty="0">
                <a:solidFill>
                  <a:srgbClr val="002060"/>
                </a:solidFill>
                <a:latin typeface="Calibri (MS)"/>
                <a:cs typeface="Calibri (MS)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libri (MS)"/>
                <a:cs typeface="Calibri (MS)"/>
              </a:rPr>
              <a:t>zapájať</a:t>
            </a:r>
            <a:r>
              <a:rPr lang="en-US" sz="2667" dirty="0">
                <a:solidFill>
                  <a:srgbClr val="002060"/>
                </a:solidFill>
                <a:latin typeface="Calibri (MS)"/>
                <a:cs typeface="Calibri (MS)"/>
              </a:rPr>
              <a:t> do </a:t>
            </a:r>
            <a:r>
              <a:rPr lang="en-US" sz="2667" dirty="0" err="1">
                <a:solidFill>
                  <a:srgbClr val="002060"/>
                </a:solidFill>
                <a:latin typeface="Calibri (MS)"/>
                <a:cs typeface="Calibri (MS)"/>
              </a:rPr>
              <a:t>výchovy</a:t>
            </a:r>
            <a:r>
              <a:rPr lang="en-US" sz="2667" dirty="0">
                <a:solidFill>
                  <a:srgbClr val="002060"/>
                </a:solidFill>
                <a:latin typeface="Calibri (MS)"/>
                <a:cs typeface="Calibri (MS)"/>
              </a:rPr>
              <a:t> a </a:t>
            </a:r>
            <a:r>
              <a:rPr lang="sk-SK" sz="2667" dirty="0">
                <a:solidFill>
                  <a:srgbClr val="002060"/>
                </a:solidFill>
                <a:latin typeface="Calibri (MS)"/>
                <a:cs typeface="Calibri (MS)"/>
              </a:rPr>
              <a:t>    </a:t>
            </a:r>
          </a:p>
          <a:p>
            <a:pPr marL="215911" lvl="1">
              <a:lnSpc>
                <a:spcPts val="2568"/>
              </a:lnSpc>
            </a:pPr>
            <a:r>
              <a:rPr lang="sk-SK" sz="2667" dirty="0">
                <a:solidFill>
                  <a:srgbClr val="002060"/>
                </a:solidFill>
                <a:latin typeface="Calibri (MS)"/>
                <a:cs typeface="Calibri (MS)"/>
              </a:rPr>
              <a:t>   </a:t>
            </a:r>
            <a:r>
              <a:rPr lang="en-US" sz="2667" dirty="0" err="1">
                <a:solidFill>
                  <a:srgbClr val="002060"/>
                </a:solidFill>
                <a:latin typeface="Calibri (MS)"/>
                <a:cs typeface="Calibri (MS)"/>
              </a:rPr>
              <a:t>vzdelávania</a:t>
            </a:r>
            <a:r>
              <a:rPr lang="en-US" sz="2667" dirty="0">
                <a:solidFill>
                  <a:srgbClr val="002060"/>
                </a:solidFill>
                <a:latin typeface="Calibri (MS)"/>
                <a:cs typeface="Calibri (MS)"/>
              </a:rPr>
              <a:t> a </a:t>
            </a:r>
            <a:r>
              <a:rPr lang="en-US" sz="2667" dirty="0" err="1">
                <a:solidFill>
                  <a:srgbClr val="002060"/>
                </a:solidFill>
                <a:latin typeface="Calibri (MS)"/>
                <a:cs typeface="Calibri (MS)"/>
              </a:rPr>
              <a:t>rozvíjať</a:t>
            </a:r>
            <a:r>
              <a:rPr lang="en-US" sz="2667" dirty="0">
                <a:solidFill>
                  <a:srgbClr val="002060"/>
                </a:solidFill>
                <a:latin typeface="Calibri (MS)"/>
                <a:cs typeface="Calibri (MS)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libri (MS)"/>
                <a:cs typeface="Calibri (MS)"/>
              </a:rPr>
              <a:t>svoje</a:t>
            </a:r>
            <a:r>
              <a:rPr lang="en-US" sz="2667" dirty="0">
                <a:solidFill>
                  <a:srgbClr val="002060"/>
                </a:solidFill>
                <a:latin typeface="Calibri (MS)"/>
                <a:cs typeface="Calibri (MS)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libri (MS)"/>
                <a:cs typeface="Calibri (MS)"/>
              </a:rPr>
              <a:t>vedomosti</a:t>
            </a:r>
            <a:r>
              <a:rPr lang="en-US" sz="2667" dirty="0">
                <a:solidFill>
                  <a:srgbClr val="002060"/>
                </a:solidFill>
                <a:latin typeface="Calibri (MS)"/>
                <a:cs typeface="Calibri (MS)"/>
              </a:rPr>
              <a:t>, </a:t>
            </a:r>
            <a:r>
              <a:rPr lang="en-US" sz="2667" dirty="0" err="1">
                <a:solidFill>
                  <a:srgbClr val="002060"/>
                </a:solidFill>
                <a:latin typeface="Calibri (MS)"/>
                <a:cs typeface="Calibri (MS)"/>
              </a:rPr>
              <a:t>zručnosti</a:t>
            </a:r>
            <a:r>
              <a:rPr lang="en-US" sz="2667" dirty="0">
                <a:solidFill>
                  <a:srgbClr val="002060"/>
                </a:solidFill>
                <a:latin typeface="Calibri (MS)"/>
                <a:cs typeface="Calibri (MS)"/>
              </a:rPr>
              <a:t> a </a:t>
            </a:r>
            <a:r>
              <a:rPr lang="en-US" sz="2667" dirty="0" err="1">
                <a:solidFill>
                  <a:srgbClr val="002060"/>
                </a:solidFill>
                <a:latin typeface="Calibri (MS)"/>
                <a:cs typeface="Calibri (MS)"/>
              </a:rPr>
              <a:t>schopnosti</a:t>
            </a:r>
            <a:r>
              <a:rPr lang="en-US" sz="2667" dirty="0">
                <a:solidFill>
                  <a:srgbClr val="002060"/>
                </a:solidFill>
                <a:latin typeface="Calibri (MS)"/>
                <a:cs typeface="Calibri (MS)"/>
              </a:rPr>
              <a:t> </a:t>
            </a:r>
            <a:r>
              <a:rPr lang="sk-SK" sz="2667" dirty="0">
                <a:solidFill>
                  <a:srgbClr val="002060"/>
                </a:solidFill>
                <a:latin typeface="Calibri (MS)"/>
                <a:cs typeface="Calibri (MS)"/>
              </a:rPr>
              <a:t>       </a:t>
            </a:r>
          </a:p>
          <a:p>
            <a:pPr marL="215911" lvl="1">
              <a:lnSpc>
                <a:spcPts val="2568"/>
              </a:lnSpc>
            </a:pPr>
            <a:r>
              <a:rPr lang="sk-SK" sz="2667" dirty="0">
                <a:solidFill>
                  <a:srgbClr val="002060"/>
                </a:solidFill>
                <a:latin typeface="Calibri (MS)"/>
                <a:cs typeface="Calibri (MS)"/>
              </a:rPr>
              <a:t>   </a:t>
            </a:r>
            <a:r>
              <a:rPr lang="en-US" sz="2667" dirty="0">
                <a:solidFill>
                  <a:srgbClr val="002060"/>
                </a:solidFill>
                <a:latin typeface="Calibri (MS)"/>
                <a:cs typeface="Calibri (MS)"/>
              </a:rPr>
              <a:t>(§145a,ods. 1 </a:t>
            </a:r>
            <a:r>
              <a:rPr lang="en-US" sz="2667" dirty="0" err="1">
                <a:solidFill>
                  <a:srgbClr val="002060"/>
                </a:solidFill>
                <a:latin typeface="Calibri (MS)"/>
                <a:cs typeface="Calibri (MS)"/>
              </a:rPr>
              <a:t>školského</a:t>
            </a:r>
            <a:r>
              <a:rPr lang="en-US" sz="2667" dirty="0">
                <a:solidFill>
                  <a:srgbClr val="002060"/>
                </a:solidFill>
                <a:latin typeface="Calibri (MS)"/>
                <a:cs typeface="Calibri (MS)"/>
              </a:rPr>
              <a:t> </a:t>
            </a:r>
            <a:r>
              <a:rPr lang="en-US" sz="2667" dirty="0" err="1">
                <a:solidFill>
                  <a:srgbClr val="002060"/>
                </a:solidFill>
                <a:latin typeface="Calibri (MS)"/>
                <a:cs typeface="Calibri (MS)"/>
              </a:rPr>
              <a:t>zákona</a:t>
            </a:r>
            <a:r>
              <a:rPr lang="en-US" sz="2667" dirty="0">
                <a:solidFill>
                  <a:srgbClr val="002060"/>
                </a:solidFill>
                <a:latin typeface="Calibri (MS)"/>
                <a:cs typeface="Calibri (MS)"/>
              </a:rPr>
              <a:t>).</a:t>
            </a:r>
          </a:p>
          <a:p>
            <a:pPr>
              <a:lnSpc>
                <a:spcPts val="2568"/>
              </a:lnSpc>
            </a:pPr>
            <a:endParaRPr lang="en-US" sz="2333" dirty="0">
              <a:solidFill>
                <a:srgbClr val="002060"/>
              </a:solidFill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578364" y="4714876"/>
            <a:ext cx="981561" cy="1767117"/>
          </a:xfrm>
          <a:custGeom>
            <a:avLst/>
            <a:gdLst/>
            <a:ahLst/>
            <a:cxnLst/>
            <a:rect l="l" t="t" r="r" b="b"/>
            <a:pathLst>
              <a:path w="1924778" h="4903893">
                <a:moveTo>
                  <a:pt x="0" y="0"/>
                </a:moveTo>
                <a:lnTo>
                  <a:pt x="1924778" y="0"/>
                </a:lnTo>
                <a:lnTo>
                  <a:pt x="1924778" y="4903894"/>
                </a:lnTo>
                <a:lnTo>
                  <a:pt x="0" y="49038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sz="1200"/>
          </a:p>
        </p:txBody>
      </p:sp>
      <p:sp>
        <p:nvSpPr>
          <p:cNvPr id="5" name="TextBox 5"/>
          <p:cNvSpPr txBox="1"/>
          <p:nvPr/>
        </p:nvSpPr>
        <p:spPr>
          <a:xfrm>
            <a:off x="2417236" y="462189"/>
            <a:ext cx="9394652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53"/>
              </a:lnSpc>
            </a:pPr>
            <a:r>
              <a:rPr lang="sk-SK" sz="4334" b="1">
                <a:solidFill>
                  <a:srgbClr val="002060"/>
                </a:solidFill>
                <a:latin typeface="Calibri"/>
                <a:cs typeface="Calibri"/>
              </a:rPr>
              <a:t>Podporné opatrenia </a:t>
            </a:r>
            <a:r>
              <a:rPr lang="en-US" sz="4334" b="1">
                <a:solidFill>
                  <a:srgbClr val="002060"/>
                </a:solidFill>
                <a:latin typeface="Calibri"/>
                <a:cs typeface="Calibri"/>
              </a:rPr>
              <a:t>v </a:t>
            </a:r>
            <a:r>
              <a:rPr lang="en-US" sz="4334" b="1" err="1">
                <a:solidFill>
                  <a:srgbClr val="002060"/>
                </a:solidFill>
                <a:latin typeface="Calibri"/>
                <a:cs typeface="Calibri"/>
              </a:rPr>
              <a:t>školskom</a:t>
            </a:r>
            <a:r>
              <a:rPr lang="en-US" sz="4334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en-US" sz="4334" b="1" err="1">
                <a:solidFill>
                  <a:srgbClr val="002060"/>
                </a:solidFill>
                <a:latin typeface="Calibri"/>
                <a:cs typeface="Calibri"/>
              </a:rPr>
              <a:t>zákone</a:t>
            </a:r>
            <a:r>
              <a:rPr lang="en-US" sz="4334" b="1">
                <a:solidFill>
                  <a:srgbClr val="002060"/>
                </a:solidFill>
                <a:latin typeface="Calibri"/>
                <a:cs typeface="Calibri"/>
              </a:rPr>
              <a:t>?</a:t>
            </a:r>
            <a:endParaRPr lang="sk-SK" sz="1200"/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E4B12-4C13-864F-FC5F-192DE1E99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25E8850-067A-637A-1A2B-58A70BABD7D4}"/>
              </a:ext>
            </a:extLst>
          </p:cNvPr>
          <p:cNvGrpSpPr/>
          <p:nvPr/>
        </p:nvGrpSpPr>
        <p:grpSpPr>
          <a:xfrm>
            <a:off x="2706485" y="677049"/>
            <a:ext cx="6749218" cy="327243"/>
            <a:chOff x="0" y="0"/>
            <a:chExt cx="13498436" cy="65448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A4C1F5C-4B22-3C05-FD1A-3819FFCF2102}"/>
                </a:ext>
              </a:extLst>
            </p:cNvPr>
            <p:cNvSpPr/>
            <p:nvPr/>
          </p:nvSpPr>
          <p:spPr>
            <a:xfrm>
              <a:off x="0" y="0"/>
              <a:ext cx="13498449" cy="654431"/>
            </a:xfrm>
            <a:custGeom>
              <a:avLst/>
              <a:gdLst/>
              <a:ahLst/>
              <a:cxnLst/>
              <a:rect l="l" t="t" r="r" b="b"/>
              <a:pathLst>
                <a:path w="13498449" h="654431">
                  <a:moveTo>
                    <a:pt x="0" y="0"/>
                  </a:moveTo>
                  <a:lnTo>
                    <a:pt x="13498449" y="0"/>
                  </a:lnTo>
                  <a:lnTo>
                    <a:pt x="13498449" y="654431"/>
                  </a:lnTo>
                  <a:lnTo>
                    <a:pt x="0" y="654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F3915094-580F-943F-6CE5-A2E042D90369}"/>
              </a:ext>
            </a:extLst>
          </p:cNvPr>
          <p:cNvSpPr txBox="1"/>
          <p:nvPr/>
        </p:nvSpPr>
        <p:spPr>
          <a:xfrm>
            <a:off x="524687" y="342041"/>
            <a:ext cx="10516818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000" b="1" spc="-71" dirty="0">
                <a:solidFill>
                  <a:srgbClr val="002060"/>
                </a:solidFill>
                <a:latin typeface="Calibri (MS) Bold"/>
              </a:rPr>
              <a:t>POSKYTNUTIE ŠPECIÁLNYCH EDUKAČNÝCH PUBLIKÁCIÍ </a:t>
            </a:r>
          </a:p>
          <a:p>
            <a:pPr algn="ctr"/>
            <a:r>
              <a:rPr lang="en-US" sz="3000" b="1" spc="-71" dirty="0">
                <a:solidFill>
                  <a:srgbClr val="002060"/>
                </a:solidFill>
                <a:latin typeface="Calibri (MS) Bold"/>
              </a:rPr>
              <a:t>A KOMPENZAČNÝCH POMÔCOK 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8854611D-FEA3-9AEC-6BC8-B6A27F228C67}"/>
              </a:ext>
            </a:extLst>
          </p:cNvPr>
          <p:cNvSpPr txBox="1"/>
          <p:nvPr/>
        </p:nvSpPr>
        <p:spPr>
          <a:xfrm>
            <a:off x="690469" y="1818462"/>
            <a:ext cx="10351036" cy="28720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2333" b="1" spc="-47" dirty="0">
                <a:solidFill>
                  <a:srgbClr val="002060"/>
                </a:solidFill>
                <a:latin typeface="Calibri (MS) Bold"/>
              </a:rPr>
              <a:t>Pre </a:t>
            </a:r>
            <a:r>
              <a:rPr lang="en-US" sz="2333" b="1" spc="-47" dirty="0" err="1">
                <a:solidFill>
                  <a:srgbClr val="002060"/>
                </a:solidFill>
                <a:latin typeface="Calibri (MS) Bold"/>
              </a:rPr>
              <a:t>koho</a:t>
            </a:r>
            <a:r>
              <a:rPr lang="en-US" sz="2333" b="1" spc="-47" dirty="0">
                <a:solidFill>
                  <a:srgbClr val="002060"/>
                </a:solidFill>
                <a:latin typeface="Calibri (MS) Bold"/>
              </a:rPr>
              <a:t> je </a:t>
            </a:r>
            <a:r>
              <a:rPr lang="en-US" sz="2333" b="1" spc="-47" dirty="0" err="1">
                <a:solidFill>
                  <a:srgbClr val="002060"/>
                </a:solidFill>
                <a:latin typeface="Calibri (MS) Bold"/>
              </a:rPr>
              <a:t>podporné</a:t>
            </a:r>
            <a:r>
              <a:rPr lang="en-US" sz="2333" b="1" spc="-47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47" dirty="0" err="1">
                <a:solidFill>
                  <a:srgbClr val="002060"/>
                </a:solidFill>
                <a:latin typeface="Calibri (MS) Bold"/>
              </a:rPr>
              <a:t>opatrenie</a:t>
            </a:r>
            <a:r>
              <a:rPr lang="en-US" sz="2333" b="1" spc="-47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47" dirty="0" err="1">
                <a:solidFill>
                  <a:srgbClr val="002060"/>
                </a:solidFill>
                <a:latin typeface="Calibri (MS) Bold"/>
              </a:rPr>
              <a:t>určené</a:t>
            </a:r>
            <a:r>
              <a:rPr lang="en-US" sz="2333" b="1" spc="-47" dirty="0">
                <a:solidFill>
                  <a:srgbClr val="002060"/>
                </a:solidFill>
                <a:latin typeface="Calibri (MS) Bold"/>
              </a:rPr>
              <a:t>?</a:t>
            </a:r>
          </a:p>
          <a:p>
            <a:pPr marL="217181" lvl="1" indent="-108591">
              <a:buFont typeface="Arial"/>
              <a:buChar char="•"/>
            </a:pPr>
            <a:r>
              <a:rPr lang="en-US" sz="2333" spc="-47" dirty="0">
                <a:solidFill>
                  <a:srgbClr val="002060"/>
                </a:solidFill>
                <a:latin typeface="Calibri (MS) Bold"/>
              </a:rPr>
              <a:t>Deti a </a:t>
            </a:r>
            <a:r>
              <a:rPr lang="en-US" sz="2333" spc="-47" dirty="0" err="1">
                <a:solidFill>
                  <a:srgbClr val="002060"/>
                </a:solidFill>
                <a:latin typeface="Calibri (MS) Bold"/>
              </a:rPr>
              <a:t>žiaci</a:t>
            </a:r>
            <a:r>
              <a:rPr lang="en-US" sz="2333" spc="-47" dirty="0">
                <a:solidFill>
                  <a:srgbClr val="002060"/>
                </a:solidFill>
                <a:latin typeface="Calibri (MS) Bold"/>
              </a:rPr>
              <a:t>, pre </a:t>
            </a:r>
            <a:r>
              <a:rPr lang="en-US" sz="2333" spc="-47" dirty="0" err="1">
                <a:solidFill>
                  <a:srgbClr val="002060"/>
                </a:solidFill>
                <a:latin typeface="Calibri (MS) Bold"/>
              </a:rPr>
              <a:t>ktorých</a:t>
            </a:r>
            <a:r>
              <a:rPr lang="en-US" sz="2333" spc="-47" dirty="0">
                <a:solidFill>
                  <a:srgbClr val="002060"/>
                </a:solidFill>
                <a:latin typeface="Calibri (MS) Bold"/>
              </a:rPr>
              <a:t> je </a:t>
            </a:r>
            <a:r>
              <a:rPr lang="en-US" sz="2333" spc="-47" dirty="0" err="1">
                <a:solidFill>
                  <a:srgbClr val="002060"/>
                </a:solidFill>
                <a:latin typeface="Calibri (MS) Bold"/>
              </a:rPr>
              <a:t>nástrojom</a:t>
            </a:r>
            <a:r>
              <a:rPr lang="en-US" sz="2333" spc="-47" dirty="0">
                <a:solidFill>
                  <a:srgbClr val="002060"/>
                </a:solidFill>
                <a:latin typeface="Calibri (MS) Bold"/>
              </a:rPr>
              <a:t>/</a:t>
            </a:r>
            <a:r>
              <a:rPr lang="en-US" sz="2333" spc="-47" dirty="0" err="1">
                <a:solidFill>
                  <a:srgbClr val="002060"/>
                </a:solidFill>
                <a:latin typeface="Calibri (MS) Bold"/>
              </a:rPr>
              <a:t>prostriedkom</a:t>
            </a:r>
            <a:r>
              <a:rPr lang="en-US" sz="2333" spc="-47" dirty="0">
                <a:solidFill>
                  <a:srgbClr val="002060"/>
                </a:solidFill>
                <a:latin typeface="Calibri (MS) Bold"/>
              </a:rPr>
              <a:t> k </a:t>
            </a:r>
            <a:r>
              <a:rPr lang="en-US" sz="2333" spc="-47" dirty="0" err="1">
                <a:solidFill>
                  <a:srgbClr val="002060"/>
                </a:solidFill>
                <a:latin typeface="Calibri (MS) Bold"/>
              </a:rPr>
              <a:t>dosiahnutiu</a:t>
            </a:r>
            <a:r>
              <a:rPr lang="en-US" sz="2333" spc="-47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spc="-47" dirty="0" err="1">
                <a:solidFill>
                  <a:srgbClr val="002060"/>
                </a:solidFill>
                <a:latin typeface="Calibri (MS) Bold"/>
              </a:rPr>
              <a:t>cieľov</a:t>
            </a:r>
            <a:r>
              <a:rPr lang="en-US" sz="2333" spc="-47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spc="-47" dirty="0" err="1">
                <a:solidFill>
                  <a:srgbClr val="002060"/>
                </a:solidFill>
                <a:latin typeface="Calibri (MS) Bold"/>
              </a:rPr>
              <a:t>výchovno-vzdelávacieho</a:t>
            </a:r>
            <a:r>
              <a:rPr lang="en-US" sz="2333" spc="-47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spc="-47" dirty="0" err="1">
                <a:solidFill>
                  <a:srgbClr val="002060"/>
                </a:solidFill>
                <a:latin typeface="Calibri (MS) Bold"/>
              </a:rPr>
              <a:t>procesu</a:t>
            </a:r>
            <a:r>
              <a:rPr lang="en-US" sz="2333" spc="-47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spc="-47" dirty="0" err="1">
                <a:solidFill>
                  <a:srgbClr val="002060"/>
                </a:solidFill>
                <a:latin typeface="Calibri (MS) Bold"/>
              </a:rPr>
              <a:t>konkrétna</a:t>
            </a:r>
            <a:r>
              <a:rPr lang="en-US" sz="2333" spc="-47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spc="-47" dirty="0" err="1">
                <a:solidFill>
                  <a:srgbClr val="002060"/>
                </a:solidFill>
                <a:latin typeface="Calibri (MS) Bold"/>
              </a:rPr>
              <a:t>kompenzačná</a:t>
            </a:r>
            <a:r>
              <a:rPr lang="en-US" sz="2333" spc="-47" dirty="0">
                <a:solidFill>
                  <a:srgbClr val="002060"/>
                </a:solidFill>
                <a:latin typeface="Calibri (MS) Bold"/>
              </a:rPr>
              <a:t> a/</a:t>
            </a:r>
            <a:r>
              <a:rPr lang="en-US" sz="2333" spc="-47" dirty="0" err="1">
                <a:solidFill>
                  <a:srgbClr val="002060"/>
                </a:solidFill>
                <a:latin typeface="Calibri (MS) Bold"/>
              </a:rPr>
              <a:t>alebo</a:t>
            </a:r>
            <a:r>
              <a:rPr lang="en-US" sz="2333" spc="-47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spc="-47" dirty="0" err="1">
                <a:solidFill>
                  <a:srgbClr val="002060"/>
                </a:solidFill>
                <a:latin typeface="Calibri (MS) Bold"/>
              </a:rPr>
              <a:t>špeciálna</a:t>
            </a:r>
            <a:r>
              <a:rPr lang="en-US" sz="2333" spc="-47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spc="-47" dirty="0" err="1">
                <a:solidFill>
                  <a:srgbClr val="002060"/>
                </a:solidFill>
                <a:latin typeface="Calibri (MS) Bold"/>
              </a:rPr>
              <a:t>edukačná</a:t>
            </a:r>
            <a:r>
              <a:rPr lang="en-US" sz="2333" spc="-47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spc="-47" dirty="0" err="1">
                <a:solidFill>
                  <a:srgbClr val="002060"/>
                </a:solidFill>
                <a:latin typeface="Calibri (MS) Bold"/>
              </a:rPr>
              <a:t>pomôcka</a:t>
            </a:r>
            <a:r>
              <a:rPr lang="en-US" sz="2333" spc="-47" dirty="0">
                <a:solidFill>
                  <a:srgbClr val="002060"/>
                </a:solidFill>
                <a:latin typeface="Calibri (MS) Bold"/>
              </a:rPr>
              <a:t> a/</a:t>
            </a:r>
            <a:r>
              <a:rPr lang="en-US" sz="2333" spc="-47" dirty="0" err="1">
                <a:solidFill>
                  <a:srgbClr val="002060"/>
                </a:solidFill>
                <a:latin typeface="Calibri (MS) Bold"/>
              </a:rPr>
              <a:t>alebo</a:t>
            </a:r>
            <a:r>
              <a:rPr lang="en-US" sz="2333" spc="-47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spc="-47" dirty="0" err="1">
                <a:solidFill>
                  <a:srgbClr val="002060"/>
                </a:solidFill>
                <a:latin typeface="Calibri (MS) Bold"/>
              </a:rPr>
              <a:t>špeciálna</a:t>
            </a:r>
            <a:r>
              <a:rPr lang="en-US" sz="2333" spc="-47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spc="-47" dirty="0" err="1">
                <a:solidFill>
                  <a:srgbClr val="002060"/>
                </a:solidFill>
                <a:latin typeface="Calibri (MS) Bold"/>
              </a:rPr>
              <a:t>edukačná</a:t>
            </a:r>
            <a:r>
              <a:rPr lang="en-US" sz="2333" spc="-47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spc="-47" dirty="0" err="1">
                <a:solidFill>
                  <a:srgbClr val="002060"/>
                </a:solidFill>
                <a:latin typeface="Calibri (MS) Bold"/>
              </a:rPr>
              <a:t>publikácia</a:t>
            </a:r>
            <a:r>
              <a:rPr lang="en-US" sz="2333" spc="-47" dirty="0">
                <a:solidFill>
                  <a:srgbClr val="002060"/>
                </a:solidFill>
                <a:latin typeface="Calibri (MS) Bold"/>
              </a:rPr>
              <a:t>. </a:t>
            </a:r>
            <a:endParaRPr lang="sk-SK" sz="2333" spc="-47" dirty="0">
              <a:solidFill>
                <a:srgbClr val="002060"/>
              </a:solidFill>
              <a:latin typeface="Calibri (MS) Bold"/>
            </a:endParaRPr>
          </a:p>
          <a:p>
            <a:pPr marL="108590" lvl="1"/>
            <a:endParaRPr lang="en-US" sz="2333" spc="-47" dirty="0">
              <a:solidFill>
                <a:srgbClr val="002060"/>
              </a:solidFill>
              <a:latin typeface="Calibri (MS) Bold"/>
            </a:endParaRPr>
          </a:p>
          <a:p>
            <a:pPr marL="217181" lvl="1" indent="-108591">
              <a:buFont typeface="Arial"/>
              <a:buChar char="•"/>
            </a:pPr>
            <a:r>
              <a:rPr lang="en-US" sz="2333" spc="-47" dirty="0" err="1">
                <a:solidFill>
                  <a:srgbClr val="002060"/>
                </a:solidFill>
                <a:latin typeface="Calibri (MS) Bold"/>
              </a:rPr>
              <a:t>Spravidla</a:t>
            </a:r>
            <a:r>
              <a:rPr lang="en-US" sz="2333" spc="-47" dirty="0">
                <a:solidFill>
                  <a:srgbClr val="002060"/>
                </a:solidFill>
                <a:latin typeface="Calibri (MS) Bold"/>
              </a:rPr>
              <a:t> ide o </a:t>
            </a:r>
            <a:r>
              <a:rPr lang="en-US" sz="2333" spc="-47" dirty="0" err="1">
                <a:solidFill>
                  <a:srgbClr val="002060"/>
                </a:solidFill>
                <a:latin typeface="Calibri (MS) Bold"/>
              </a:rPr>
              <a:t>deti</a:t>
            </a:r>
            <a:r>
              <a:rPr lang="en-US" sz="2333" spc="-47" dirty="0">
                <a:solidFill>
                  <a:srgbClr val="002060"/>
                </a:solidFill>
                <a:latin typeface="Calibri (MS) Bold"/>
              </a:rPr>
              <a:t> a </a:t>
            </a:r>
            <a:r>
              <a:rPr lang="en-US" sz="2333" spc="-47" dirty="0" err="1">
                <a:solidFill>
                  <a:srgbClr val="002060"/>
                </a:solidFill>
                <a:latin typeface="Calibri (MS) Bold"/>
              </a:rPr>
              <a:t>žiakov</a:t>
            </a:r>
            <a:r>
              <a:rPr lang="en-US" sz="2333" spc="-47" dirty="0">
                <a:solidFill>
                  <a:srgbClr val="002060"/>
                </a:solidFill>
                <a:latin typeface="Calibri (MS) Bold"/>
              </a:rPr>
              <a:t> so </a:t>
            </a:r>
            <a:r>
              <a:rPr lang="en-US" sz="2333" spc="-47" dirty="0" err="1">
                <a:solidFill>
                  <a:srgbClr val="002060"/>
                </a:solidFill>
                <a:latin typeface="Calibri (MS) Bold"/>
              </a:rPr>
              <a:t>zdravotným</a:t>
            </a:r>
            <a:r>
              <a:rPr lang="en-US" sz="2333" spc="-47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spc="-47" dirty="0" err="1">
                <a:solidFill>
                  <a:srgbClr val="002060"/>
                </a:solidFill>
                <a:latin typeface="Calibri (MS) Bold"/>
              </a:rPr>
              <a:t>znevýhodnením</a:t>
            </a:r>
            <a:r>
              <a:rPr lang="en-US" sz="2333" spc="-47" dirty="0">
                <a:solidFill>
                  <a:srgbClr val="002060"/>
                </a:solidFill>
                <a:latin typeface="Calibri (MS) Bold"/>
              </a:rPr>
              <a:t>, ale </a:t>
            </a:r>
            <a:r>
              <a:rPr lang="en-US" sz="2333" spc="-47" dirty="0" err="1">
                <a:solidFill>
                  <a:srgbClr val="002060"/>
                </a:solidFill>
                <a:latin typeface="Calibri (MS) Bold"/>
              </a:rPr>
              <a:t>aj</a:t>
            </a:r>
            <a:r>
              <a:rPr lang="en-US" sz="2333" spc="-47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spc="-47" dirty="0" err="1">
                <a:solidFill>
                  <a:srgbClr val="002060"/>
                </a:solidFill>
                <a:latin typeface="Calibri (MS) Bold"/>
              </a:rPr>
              <a:t>deti</a:t>
            </a:r>
            <a:r>
              <a:rPr lang="en-US" sz="2333" spc="-47" dirty="0">
                <a:solidFill>
                  <a:srgbClr val="002060"/>
                </a:solidFill>
                <a:latin typeface="Calibri (MS) Bold"/>
              </a:rPr>
              <a:t> a </a:t>
            </a:r>
            <a:r>
              <a:rPr lang="en-US" sz="2333" spc="-47" dirty="0" err="1">
                <a:solidFill>
                  <a:srgbClr val="002060"/>
                </a:solidFill>
                <a:latin typeface="Calibri (MS) Bold"/>
              </a:rPr>
              <a:t>žiakov</a:t>
            </a:r>
            <a:r>
              <a:rPr lang="en-US" sz="2333" spc="-47" dirty="0">
                <a:solidFill>
                  <a:srgbClr val="002060"/>
                </a:solidFill>
                <a:latin typeface="Calibri (MS) Bold"/>
              </a:rPr>
              <a:t>, u </a:t>
            </a:r>
            <a:r>
              <a:rPr lang="en-US" sz="2333" spc="-47" dirty="0" err="1">
                <a:solidFill>
                  <a:srgbClr val="002060"/>
                </a:solidFill>
                <a:latin typeface="Calibri (MS) Bold"/>
              </a:rPr>
              <a:t>ktorých</a:t>
            </a:r>
            <a:r>
              <a:rPr lang="en-US" sz="2333" spc="-47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spc="-47" dirty="0" err="1">
                <a:solidFill>
                  <a:srgbClr val="002060"/>
                </a:solidFill>
                <a:latin typeface="Calibri (MS) Bold"/>
              </a:rPr>
              <a:t>táto</a:t>
            </a:r>
            <a:r>
              <a:rPr lang="en-US" sz="2333" spc="-47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spc="-47" dirty="0" err="1">
                <a:solidFill>
                  <a:srgbClr val="002060"/>
                </a:solidFill>
                <a:latin typeface="Calibri (MS) Bold"/>
              </a:rPr>
              <a:t>potreba</a:t>
            </a:r>
            <a:r>
              <a:rPr lang="en-US" sz="2333" spc="-47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spc="-47" dirty="0" err="1">
                <a:solidFill>
                  <a:srgbClr val="002060"/>
                </a:solidFill>
                <a:latin typeface="Calibri (MS) Bold"/>
              </a:rPr>
              <a:t>vznikne</a:t>
            </a:r>
            <a:r>
              <a:rPr lang="en-US" sz="2333" spc="-47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spc="-47" dirty="0" err="1">
                <a:solidFill>
                  <a:srgbClr val="002060"/>
                </a:solidFill>
                <a:latin typeface="Calibri (MS) Bold"/>
              </a:rPr>
              <a:t>krátkodobo</a:t>
            </a:r>
            <a:r>
              <a:rPr lang="en-US" sz="2333" spc="-47" dirty="0">
                <a:solidFill>
                  <a:srgbClr val="002060"/>
                </a:solidFill>
                <a:latin typeface="Calibri (MS) Bold"/>
              </a:rPr>
              <a:t> (</a:t>
            </a:r>
            <a:r>
              <a:rPr lang="en-US" sz="2333" spc="-47" dirty="0" err="1">
                <a:solidFill>
                  <a:srgbClr val="002060"/>
                </a:solidFill>
                <a:latin typeface="Calibri (MS) Bold"/>
              </a:rPr>
              <a:t>prechodne</a:t>
            </a:r>
            <a:r>
              <a:rPr lang="en-US" sz="2333" spc="-47" dirty="0">
                <a:solidFill>
                  <a:srgbClr val="002060"/>
                </a:solidFill>
                <a:latin typeface="Calibri (MS) Bold"/>
              </a:rPr>
              <a:t>) </a:t>
            </a:r>
            <a:r>
              <a:rPr lang="en-US" sz="2333" spc="-47" dirty="0" err="1">
                <a:solidFill>
                  <a:srgbClr val="002060"/>
                </a:solidFill>
                <a:latin typeface="Calibri (MS) Bold"/>
              </a:rPr>
              <a:t>alebo</a:t>
            </a:r>
            <a:r>
              <a:rPr lang="en-US" sz="2333" spc="-47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spc="-47" dirty="0" err="1">
                <a:solidFill>
                  <a:srgbClr val="002060"/>
                </a:solidFill>
                <a:latin typeface="Calibri (MS) Bold"/>
              </a:rPr>
              <a:t>aj</a:t>
            </a:r>
            <a:r>
              <a:rPr lang="en-US" sz="2333" spc="-47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spc="-47" dirty="0" err="1">
                <a:solidFill>
                  <a:srgbClr val="002060"/>
                </a:solidFill>
                <a:latin typeface="Calibri (MS) Bold"/>
              </a:rPr>
              <a:t>dlhodobejšie</a:t>
            </a:r>
            <a:r>
              <a:rPr lang="en-US" sz="2333" spc="-47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spc="-47" dirty="0" err="1">
                <a:solidFill>
                  <a:srgbClr val="002060"/>
                </a:solidFill>
                <a:latin typeface="Calibri (MS) Bold"/>
              </a:rPr>
              <a:t>podľa</a:t>
            </a:r>
            <a:r>
              <a:rPr lang="en-US" sz="2333" spc="-47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spc="-47" dirty="0" err="1">
                <a:solidFill>
                  <a:srgbClr val="002060"/>
                </a:solidFill>
                <a:latin typeface="Calibri (MS) Bold"/>
              </a:rPr>
              <a:t>individuálnych</a:t>
            </a:r>
            <a:r>
              <a:rPr lang="en-US" sz="2333" spc="-47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spc="-47" dirty="0" err="1">
                <a:solidFill>
                  <a:srgbClr val="002060"/>
                </a:solidFill>
                <a:latin typeface="Calibri (MS) Bold"/>
              </a:rPr>
              <a:t>potrieb</a:t>
            </a:r>
            <a:r>
              <a:rPr lang="en-US" sz="2333" spc="-47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spc="-47" dirty="0" err="1">
                <a:solidFill>
                  <a:srgbClr val="002060"/>
                </a:solidFill>
                <a:latin typeface="Calibri (MS) Bold"/>
              </a:rPr>
              <a:t>daného</a:t>
            </a:r>
            <a:r>
              <a:rPr lang="en-US" sz="2333" spc="-47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spc="-47" dirty="0" err="1">
                <a:solidFill>
                  <a:srgbClr val="002060"/>
                </a:solidFill>
                <a:latin typeface="Calibri (MS) Bold"/>
              </a:rPr>
              <a:t>dieťaťa</a:t>
            </a:r>
            <a:r>
              <a:rPr lang="en-US" sz="2333" spc="-47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spc="-47" dirty="0" err="1">
                <a:solidFill>
                  <a:srgbClr val="002060"/>
                </a:solidFill>
                <a:latin typeface="Calibri (MS) Bold"/>
              </a:rPr>
              <a:t>alebo</a:t>
            </a:r>
            <a:r>
              <a:rPr lang="en-US" sz="2333" spc="-47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spc="-47" dirty="0" err="1">
                <a:solidFill>
                  <a:srgbClr val="002060"/>
                </a:solidFill>
                <a:latin typeface="Calibri (MS) Bold"/>
              </a:rPr>
              <a:t>žiaka</a:t>
            </a:r>
            <a:r>
              <a:rPr lang="en-US" sz="2333" spc="-47" dirty="0">
                <a:solidFill>
                  <a:srgbClr val="002060"/>
                </a:solidFill>
                <a:latin typeface="Calibri (MS) Bold"/>
              </a:rPr>
              <a:t>. </a:t>
            </a: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01AC754B-BAF8-D1AC-8287-F2914133960E}"/>
              </a:ext>
            </a:extLst>
          </p:cNvPr>
          <p:cNvGrpSpPr/>
          <p:nvPr/>
        </p:nvGrpSpPr>
        <p:grpSpPr>
          <a:xfrm>
            <a:off x="8333580" y="4512187"/>
            <a:ext cx="1942187" cy="1942187"/>
            <a:chOff x="-2244246" y="2051542"/>
            <a:chExt cx="3884373" cy="3884373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33D97F6A-58D1-BB34-7D4B-534EDD835D65}"/>
                </a:ext>
              </a:extLst>
            </p:cNvPr>
            <p:cNvSpPr/>
            <p:nvPr/>
          </p:nvSpPr>
          <p:spPr>
            <a:xfrm>
              <a:off x="-2244246" y="2051542"/>
              <a:ext cx="3884373" cy="3884373"/>
            </a:xfrm>
            <a:custGeom>
              <a:avLst/>
              <a:gdLst/>
              <a:ahLst/>
              <a:cxnLst/>
              <a:rect l="l" t="t" r="r" b="b"/>
              <a:pathLst>
                <a:path w="3884373" h="3884373">
                  <a:moveTo>
                    <a:pt x="0" y="0"/>
                  </a:moveTo>
                  <a:lnTo>
                    <a:pt x="3884373" y="0"/>
                  </a:lnTo>
                  <a:lnTo>
                    <a:pt x="3884373" y="3884373"/>
                  </a:lnTo>
                  <a:lnTo>
                    <a:pt x="0" y="3884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 sz="1200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ACCC2B40-F7DE-7FD3-A26C-A4D4F865B68B}"/>
                </a:ext>
              </a:extLst>
            </p:cNvPr>
            <p:cNvSpPr txBox="1"/>
            <p:nvPr/>
          </p:nvSpPr>
          <p:spPr>
            <a:xfrm>
              <a:off x="-1810058" y="2796458"/>
              <a:ext cx="3027383" cy="24365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03"/>
                </a:lnSpc>
              </a:pPr>
              <a:r>
                <a:rPr lang="en-US" sz="1585" dirty="0">
                  <a:solidFill>
                    <a:srgbClr val="FFFFFF"/>
                  </a:solidFill>
                  <a:latin typeface="Calibri (MS)"/>
                </a:rPr>
                <a:t>K </a:t>
              </a:r>
              <a:r>
                <a:rPr lang="en-US" sz="1585" dirty="0" err="1">
                  <a:solidFill>
                    <a:srgbClr val="FFFFFF"/>
                  </a:solidFill>
                  <a:latin typeface="Calibri (MS)"/>
                </a:rPr>
                <a:t>podpornému</a:t>
              </a:r>
              <a:r>
                <a:rPr lang="en-US" sz="1585" dirty="0">
                  <a:solidFill>
                    <a:srgbClr val="FFFFFF"/>
                  </a:solidFill>
                  <a:latin typeface="Calibri (MS)"/>
                </a:rPr>
                <a:t> </a:t>
              </a:r>
            </a:p>
            <a:p>
              <a:pPr algn="ctr">
                <a:lnSpc>
                  <a:spcPts val="1903"/>
                </a:lnSpc>
              </a:pPr>
              <a:r>
                <a:rPr lang="en-US" sz="1585" dirty="0" err="1">
                  <a:solidFill>
                    <a:srgbClr val="FFFFFF"/>
                  </a:solidFill>
                  <a:latin typeface="Calibri (MS)"/>
                </a:rPr>
                <a:t>opatreniu</a:t>
              </a:r>
              <a:endParaRPr lang="en-US" sz="1585" dirty="0">
                <a:solidFill>
                  <a:srgbClr val="FFFFFF"/>
                </a:solidFill>
                <a:latin typeface="Calibri (MS)"/>
              </a:endParaRPr>
            </a:p>
            <a:p>
              <a:pPr algn="ctr">
                <a:lnSpc>
                  <a:spcPts val="1903"/>
                </a:lnSpc>
              </a:pPr>
              <a:r>
                <a:rPr lang="en-US" sz="1585" dirty="0">
                  <a:solidFill>
                    <a:srgbClr val="FFFFFF"/>
                  </a:solidFill>
                  <a:latin typeface="Calibri (MS)"/>
                </a:rPr>
                <a:t> je </a:t>
              </a:r>
              <a:r>
                <a:rPr lang="en-US" sz="1585" dirty="0" err="1">
                  <a:solidFill>
                    <a:srgbClr val="FFFFFF"/>
                  </a:solidFill>
                  <a:latin typeface="Calibri (MS)"/>
                </a:rPr>
                <a:t>dostupný</a:t>
              </a:r>
              <a:r>
                <a:rPr lang="en-US" sz="1585" dirty="0">
                  <a:solidFill>
                    <a:srgbClr val="FFFFFF"/>
                  </a:solidFill>
                  <a:latin typeface="Calibri (MS)"/>
                </a:rPr>
                <a:t> </a:t>
              </a:r>
              <a:r>
                <a:rPr lang="en-US" sz="1585" dirty="0" err="1">
                  <a:solidFill>
                    <a:srgbClr val="FFFFFF"/>
                  </a:solidFill>
                  <a:latin typeface="Calibri (MS)"/>
                </a:rPr>
                <a:t>sprievodný</a:t>
              </a:r>
              <a:r>
                <a:rPr lang="en-US" sz="1585" dirty="0">
                  <a:solidFill>
                    <a:srgbClr val="FFFFFF"/>
                  </a:solidFill>
                  <a:latin typeface="Calibri (MS)"/>
                </a:rPr>
                <a:t> </a:t>
              </a:r>
              <a:r>
                <a:rPr lang="en-US" sz="1585" dirty="0" err="1">
                  <a:solidFill>
                    <a:srgbClr val="FFFFFF"/>
                  </a:solidFill>
                  <a:latin typeface="Calibri (MS)"/>
                </a:rPr>
                <a:t>materiál</a:t>
              </a:r>
              <a:endParaRPr lang="en-US" sz="1585" dirty="0">
                <a:solidFill>
                  <a:srgbClr val="FFFFFF"/>
                </a:solidFill>
                <a:latin typeface="Calibri (MS)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14060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B79AC6-84EC-7093-85BA-9D3665914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1BE0B0C-A9AD-96C1-69CD-6E33F42625EE}"/>
              </a:ext>
            </a:extLst>
          </p:cNvPr>
          <p:cNvGrpSpPr/>
          <p:nvPr/>
        </p:nvGrpSpPr>
        <p:grpSpPr>
          <a:xfrm>
            <a:off x="2706485" y="677049"/>
            <a:ext cx="6749218" cy="327243"/>
            <a:chOff x="0" y="0"/>
            <a:chExt cx="13498436" cy="65448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1817632-E206-0CE3-CA27-E40DF92B12C4}"/>
                </a:ext>
              </a:extLst>
            </p:cNvPr>
            <p:cNvSpPr/>
            <p:nvPr/>
          </p:nvSpPr>
          <p:spPr>
            <a:xfrm>
              <a:off x="0" y="0"/>
              <a:ext cx="13498449" cy="654431"/>
            </a:xfrm>
            <a:custGeom>
              <a:avLst/>
              <a:gdLst/>
              <a:ahLst/>
              <a:cxnLst/>
              <a:rect l="l" t="t" r="r" b="b"/>
              <a:pathLst>
                <a:path w="13498449" h="654431">
                  <a:moveTo>
                    <a:pt x="0" y="0"/>
                  </a:moveTo>
                  <a:lnTo>
                    <a:pt x="13498449" y="0"/>
                  </a:lnTo>
                  <a:lnTo>
                    <a:pt x="13498449" y="654431"/>
                  </a:lnTo>
                  <a:lnTo>
                    <a:pt x="0" y="654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A4D98700-2FDB-2834-D065-06B6B2A6C6C3}"/>
              </a:ext>
            </a:extLst>
          </p:cNvPr>
          <p:cNvSpPr txBox="1"/>
          <p:nvPr/>
        </p:nvSpPr>
        <p:spPr>
          <a:xfrm>
            <a:off x="559521" y="677050"/>
            <a:ext cx="10516818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000" b="1" spc="-71" dirty="0">
                <a:solidFill>
                  <a:srgbClr val="002060"/>
                </a:solidFill>
                <a:latin typeface="Calibri (MS) Bold"/>
              </a:rPr>
              <a:t>POSKYTNUTIE ŠPECIÁLNYCH EDUKAČNÝCH PUBLIKÁCIÍ </a:t>
            </a:r>
          </a:p>
          <a:p>
            <a:pPr algn="ctr"/>
            <a:r>
              <a:rPr lang="en-US" sz="3000" b="1" spc="-71" dirty="0">
                <a:solidFill>
                  <a:srgbClr val="002060"/>
                </a:solidFill>
                <a:latin typeface="Calibri (MS) Bold"/>
              </a:rPr>
              <a:t>A KOMPENZAČNÝCH POMÔCOK 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B24E5E88-4CCF-98A5-65E6-DE697FD058B8}"/>
              </a:ext>
            </a:extLst>
          </p:cNvPr>
          <p:cNvSpPr txBox="1"/>
          <p:nvPr/>
        </p:nvSpPr>
        <p:spPr>
          <a:xfrm>
            <a:off x="872378" y="2070505"/>
            <a:ext cx="9167461" cy="21540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17181" lvl="1" indent="-108591">
              <a:buFont typeface="Arial"/>
              <a:buChar char="•"/>
            </a:pPr>
            <a:r>
              <a:rPr lang="en-US" sz="2333" b="1" spc="-47" dirty="0" err="1">
                <a:solidFill>
                  <a:srgbClr val="002060"/>
                </a:solidFill>
                <a:latin typeface="Calibri (MS) Bold"/>
              </a:rPr>
              <a:t>Kto</a:t>
            </a:r>
            <a:r>
              <a:rPr lang="en-US" sz="2333" b="1" spc="-47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47" dirty="0" err="1">
                <a:solidFill>
                  <a:srgbClr val="002060"/>
                </a:solidFill>
                <a:latin typeface="Calibri (MS) Bold"/>
              </a:rPr>
              <a:t>sa</a:t>
            </a:r>
            <a:r>
              <a:rPr lang="en-US" sz="2333" b="1" spc="-47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47" dirty="0" err="1">
                <a:solidFill>
                  <a:srgbClr val="002060"/>
                </a:solidFill>
                <a:latin typeface="Calibri (MS) Bold"/>
              </a:rPr>
              <a:t>vyjadruje</a:t>
            </a:r>
            <a:r>
              <a:rPr lang="en-US" sz="2333" b="1" spc="-47" dirty="0">
                <a:solidFill>
                  <a:srgbClr val="002060"/>
                </a:solidFill>
                <a:latin typeface="Calibri (MS) Bold"/>
              </a:rPr>
              <a:t>: </a:t>
            </a:r>
            <a:r>
              <a:rPr lang="en-US" sz="2333" spc="-47" dirty="0" err="1">
                <a:solidFill>
                  <a:srgbClr val="002060"/>
                </a:solidFill>
                <a:latin typeface="Calibri (MS) Bold"/>
              </a:rPr>
              <a:t>zariadenie</a:t>
            </a:r>
            <a:r>
              <a:rPr lang="en-US" sz="2333" spc="-47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spc="-47" dirty="0" err="1">
                <a:solidFill>
                  <a:srgbClr val="002060"/>
                </a:solidFill>
                <a:latin typeface="Calibri (MS) Bold"/>
              </a:rPr>
              <a:t>poradenstva</a:t>
            </a:r>
            <a:r>
              <a:rPr lang="en-US" sz="2333" spc="-47" dirty="0">
                <a:solidFill>
                  <a:srgbClr val="002060"/>
                </a:solidFill>
                <a:latin typeface="Calibri (MS) Bold"/>
              </a:rPr>
              <a:t> a </a:t>
            </a:r>
            <a:r>
              <a:rPr lang="en-US" sz="2333" spc="-47" dirty="0" err="1">
                <a:solidFill>
                  <a:srgbClr val="002060"/>
                </a:solidFill>
                <a:latin typeface="Calibri (MS) Bold"/>
              </a:rPr>
              <a:t>prevencie</a:t>
            </a:r>
            <a:r>
              <a:rPr lang="en-US" sz="2333" spc="-47" dirty="0">
                <a:solidFill>
                  <a:srgbClr val="002060"/>
                </a:solidFill>
                <a:latin typeface="Calibri (MS) Bold"/>
              </a:rPr>
              <a:t>.</a:t>
            </a:r>
          </a:p>
          <a:p>
            <a:pPr marL="217181" lvl="1" indent="-108591">
              <a:buFont typeface="Arial"/>
              <a:buChar char="•"/>
            </a:pPr>
            <a:r>
              <a:rPr lang="en-US" sz="2333" b="1" spc="-47" dirty="0" err="1">
                <a:solidFill>
                  <a:srgbClr val="002060"/>
                </a:solidFill>
                <a:latin typeface="Calibri (MS) Bold"/>
              </a:rPr>
              <a:t>Kto</a:t>
            </a:r>
            <a:r>
              <a:rPr lang="en-US" sz="2333" b="1" spc="-47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47" dirty="0" err="1">
                <a:solidFill>
                  <a:srgbClr val="002060"/>
                </a:solidFill>
                <a:latin typeface="Calibri (MS) Bold"/>
              </a:rPr>
              <a:t>zabezpečuje</a:t>
            </a:r>
            <a:r>
              <a:rPr lang="en-US" sz="2333" b="1" spc="-47" dirty="0">
                <a:solidFill>
                  <a:srgbClr val="002060"/>
                </a:solidFill>
                <a:latin typeface="Calibri (MS) Bold"/>
              </a:rPr>
              <a:t>: </a:t>
            </a:r>
            <a:r>
              <a:rPr lang="en-US" sz="2333" spc="-47" dirty="0" err="1">
                <a:solidFill>
                  <a:srgbClr val="002060"/>
                </a:solidFill>
                <a:latin typeface="Calibri (MS) Bold"/>
              </a:rPr>
              <a:t>materská</a:t>
            </a:r>
            <a:r>
              <a:rPr lang="en-US" sz="2333" spc="-47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spc="-47" dirty="0" err="1">
                <a:solidFill>
                  <a:srgbClr val="002060"/>
                </a:solidFill>
                <a:latin typeface="Calibri (MS) Bold"/>
              </a:rPr>
              <a:t>škola</a:t>
            </a:r>
            <a:r>
              <a:rPr lang="en-US" sz="2333" spc="-47" dirty="0">
                <a:solidFill>
                  <a:srgbClr val="002060"/>
                </a:solidFill>
                <a:latin typeface="Calibri (MS) Bold"/>
              </a:rPr>
              <a:t>, </a:t>
            </a:r>
            <a:r>
              <a:rPr lang="en-US" sz="2333" spc="-47" dirty="0" err="1">
                <a:solidFill>
                  <a:srgbClr val="002060"/>
                </a:solidFill>
                <a:latin typeface="Calibri (MS) Bold"/>
              </a:rPr>
              <a:t>materská</a:t>
            </a:r>
            <a:r>
              <a:rPr lang="en-US" sz="2333" spc="-47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spc="-47" dirty="0" err="1">
                <a:solidFill>
                  <a:srgbClr val="002060"/>
                </a:solidFill>
                <a:latin typeface="Calibri (MS) Bold"/>
              </a:rPr>
              <a:t>škola</a:t>
            </a:r>
            <a:r>
              <a:rPr lang="en-US" sz="2333" spc="-47" dirty="0">
                <a:solidFill>
                  <a:srgbClr val="002060"/>
                </a:solidFill>
                <a:latin typeface="Calibri (MS) Bold"/>
              </a:rPr>
              <a:t> pre </a:t>
            </a:r>
            <a:r>
              <a:rPr lang="en-US" sz="2333" spc="-47" dirty="0" err="1">
                <a:solidFill>
                  <a:srgbClr val="002060"/>
                </a:solidFill>
                <a:latin typeface="Calibri (MS) Bold"/>
              </a:rPr>
              <a:t>deti</a:t>
            </a:r>
            <a:r>
              <a:rPr lang="en-US" sz="2333" spc="-47" dirty="0">
                <a:solidFill>
                  <a:srgbClr val="002060"/>
                </a:solidFill>
                <a:latin typeface="Calibri (MS) Bold"/>
              </a:rPr>
              <a:t> so ŠVVP, </a:t>
            </a:r>
            <a:r>
              <a:rPr lang="en-US" sz="2333" spc="-47" dirty="0" err="1">
                <a:solidFill>
                  <a:srgbClr val="002060"/>
                </a:solidFill>
                <a:latin typeface="Calibri (MS) Bold"/>
              </a:rPr>
              <a:t>základná</a:t>
            </a:r>
            <a:r>
              <a:rPr lang="en-US" sz="2333" spc="-47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spc="-47" dirty="0" err="1">
                <a:solidFill>
                  <a:srgbClr val="002060"/>
                </a:solidFill>
                <a:latin typeface="Calibri (MS) Bold"/>
              </a:rPr>
              <a:t>škola</a:t>
            </a:r>
            <a:r>
              <a:rPr lang="en-US" sz="2333" spc="-47" dirty="0">
                <a:solidFill>
                  <a:srgbClr val="002060"/>
                </a:solidFill>
                <a:latin typeface="Calibri (MS) Bold"/>
              </a:rPr>
              <a:t>, </a:t>
            </a:r>
            <a:r>
              <a:rPr lang="en-US" sz="2333" spc="-47" dirty="0" err="1">
                <a:solidFill>
                  <a:srgbClr val="002060"/>
                </a:solidFill>
                <a:latin typeface="Calibri (MS) Bold"/>
              </a:rPr>
              <a:t>základná</a:t>
            </a:r>
            <a:r>
              <a:rPr lang="en-US" sz="2333" spc="-47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spc="-47" dirty="0" err="1">
                <a:solidFill>
                  <a:srgbClr val="002060"/>
                </a:solidFill>
                <a:latin typeface="Calibri (MS) Bold"/>
              </a:rPr>
              <a:t>škola</a:t>
            </a:r>
            <a:r>
              <a:rPr lang="en-US" sz="2333" spc="-47" dirty="0">
                <a:solidFill>
                  <a:srgbClr val="002060"/>
                </a:solidFill>
                <a:latin typeface="Calibri (MS) Bold"/>
              </a:rPr>
              <a:t> pre </a:t>
            </a:r>
            <a:r>
              <a:rPr lang="en-US" sz="2333" spc="-47" dirty="0" err="1">
                <a:solidFill>
                  <a:srgbClr val="002060"/>
                </a:solidFill>
                <a:latin typeface="Calibri (MS) Bold"/>
              </a:rPr>
              <a:t>žiakov</a:t>
            </a:r>
            <a:r>
              <a:rPr lang="en-US" sz="2333" spc="-47" dirty="0">
                <a:solidFill>
                  <a:srgbClr val="002060"/>
                </a:solidFill>
                <a:latin typeface="Calibri (MS) Bold"/>
              </a:rPr>
              <a:t> so ŠVVP, </a:t>
            </a:r>
            <a:r>
              <a:rPr lang="en-US" sz="2333" spc="-47" dirty="0" err="1">
                <a:solidFill>
                  <a:srgbClr val="002060"/>
                </a:solidFill>
                <a:latin typeface="Calibri (MS) Bold"/>
              </a:rPr>
              <a:t>stredná</a:t>
            </a:r>
            <a:r>
              <a:rPr lang="en-US" sz="2333" spc="-47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spc="-47" dirty="0" err="1">
                <a:solidFill>
                  <a:srgbClr val="002060"/>
                </a:solidFill>
                <a:latin typeface="Calibri (MS) Bold"/>
              </a:rPr>
              <a:t>škola</a:t>
            </a:r>
            <a:r>
              <a:rPr lang="en-US" sz="2333" spc="-47" dirty="0">
                <a:solidFill>
                  <a:srgbClr val="002060"/>
                </a:solidFill>
                <a:latin typeface="Calibri (MS) Bold"/>
              </a:rPr>
              <a:t>, </a:t>
            </a:r>
            <a:r>
              <a:rPr lang="en-US" sz="2333" spc="-47" dirty="0" err="1">
                <a:solidFill>
                  <a:srgbClr val="002060"/>
                </a:solidFill>
                <a:latin typeface="Calibri (MS) Bold"/>
              </a:rPr>
              <a:t>stredná</a:t>
            </a:r>
            <a:r>
              <a:rPr lang="en-US" sz="2333" spc="-47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spc="-47" dirty="0" err="1">
                <a:solidFill>
                  <a:srgbClr val="002060"/>
                </a:solidFill>
                <a:latin typeface="Calibri (MS) Bold"/>
              </a:rPr>
              <a:t>škola</a:t>
            </a:r>
            <a:r>
              <a:rPr lang="en-US" sz="2333" spc="-47" dirty="0">
                <a:solidFill>
                  <a:srgbClr val="002060"/>
                </a:solidFill>
                <a:latin typeface="Calibri (MS) Bold"/>
              </a:rPr>
              <a:t> pre </a:t>
            </a:r>
            <a:r>
              <a:rPr lang="en-US" sz="2333" spc="-47" dirty="0" err="1">
                <a:solidFill>
                  <a:srgbClr val="002060"/>
                </a:solidFill>
                <a:latin typeface="Calibri (MS) Bold"/>
              </a:rPr>
              <a:t>žiakov</a:t>
            </a:r>
            <a:r>
              <a:rPr lang="en-US" sz="2333" spc="-47" dirty="0">
                <a:solidFill>
                  <a:srgbClr val="002060"/>
                </a:solidFill>
                <a:latin typeface="Calibri (MS) Bold"/>
              </a:rPr>
              <a:t> so ŠVVP, </a:t>
            </a:r>
            <a:r>
              <a:rPr lang="en-US" sz="2333" spc="-47" dirty="0" err="1">
                <a:solidFill>
                  <a:srgbClr val="002060"/>
                </a:solidFill>
                <a:latin typeface="Calibri (MS) Bold"/>
              </a:rPr>
              <a:t>špeciálne</a:t>
            </a:r>
            <a:r>
              <a:rPr lang="en-US" sz="2333" spc="-47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spc="-47" dirty="0" err="1">
                <a:solidFill>
                  <a:srgbClr val="002060"/>
                </a:solidFill>
                <a:latin typeface="Calibri (MS) Bold"/>
              </a:rPr>
              <a:t>výchovné</a:t>
            </a:r>
            <a:r>
              <a:rPr lang="en-US" sz="2333" spc="-47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spc="-47" dirty="0" err="1">
                <a:solidFill>
                  <a:srgbClr val="002060"/>
                </a:solidFill>
                <a:latin typeface="Calibri (MS) Bold"/>
              </a:rPr>
              <a:t>zariadenie</a:t>
            </a:r>
            <a:r>
              <a:rPr lang="en-US" sz="2333" spc="-47" dirty="0">
                <a:solidFill>
                  <a:srgbClr val="002060"/>
                </a:solidFill>
                <a:latin typeface="Calibri (MS) Bold"/>
              </a:rPr>
              <a:t>.</a:t>
            </a:r>
          </a:p>
          <a:p>
            <a:pPr marL="217181" lvl="1" indent="-108591">
              <a:buFont typeface="Arial"/>
              <a:buChar char="•"/>
            </a:pPr>
            <a:r>
              <a:rPr lang="en-US" sz="2333" b="1" spc="-47" dirty="0" err="1">
                <a:solidFill>
                  <a:srgbClr val="002060"/>
                </a:solidFill>
                <a:latin typeface="Calibri (MS) Bold"/>
              </a:rPr>
              <a:t>Kto</a:t>
            </a:r>
            <a:r>
              <a:rPr lang="en-US" sz="2333" b="1" spc="-47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47" dirty="0" err="1">
                <a:solidFill>
                  <a:srgbClr val="002060"/>
                </a:solidFill>
                <a:latin typeface="Calibri (MS) Bold"/>
              </a:rPr>
              <a:t>poskytuje</a:t>
            </a:r>
            <a:r>
              <a:rPr lang="en-US" sz="2333" b="1" spc="-47" dirty="0">
                <a:solidFill>
                  <a:srgbClr val="002060"/>
                </a:solidFill>
                <a:latin typeface="Calibri (MS) Bold"/>
              </a:rPr>
              <a:t>: </a:t>
            </a:r>
            <a:r>
              <a:rPr lang="en-US" sz="2333" spc="-47" dirty="0" err="1">
                <a:solidFill>
                  <a:srgbClr val="002060"/>
                </a:solidFill>
                <a:latin typeface="Calibri (MS) Bold"/>
              </a:rPr>
              <a:t>učiteľ</a:t>
            </a:r>
            <a:r>
              <a:rPr lang="en-US" sz="2333" spc="-47" dirty="0">
                <a:solidFill>
                  <a:srgbClr val="002060"/>
                </a:solidFill>
                <a:latin typeface="Calibri (MS) Bold"/>
              </a:rPr>
              <a:t>, </a:t>
            </a:r>
            <a:r>
              <a:rPr lang="en-US" sz="2333" spc="-47" dirty="0" err="1">
                <a:solidFill>
                  <a:srgbClr val="002060"/>
                </a:solidFill>
                <a:latin typeface="Calibri (MS) Bold"/>
              </a:rPr>
              <a:t>pedagogický</a:t>
            </a:r>
            <a:r>
              <a:rPr lang="en-US" sz="2333" spc="-47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spc="-47" dirty="0" err="1">
                <a:solidFill>
                  <a:srgbClr val="002060"/>
                </a:solidFill>
                <a:latin typeface="Calibri (MS) Bold"/>
              </a:rPr>
              <a:t>asistent</a:t>
            </a:r>
            <a:r>
              <a:rPr lang="en-US" sz="2333" spc="-47" dirty="0">
                <a:solidFill>
                  <a:srgbClr val="002060"/>
                </a:solidFill>
                <a:latin typeface="Calibri (MS) Bold"/>
              </a:rPr>
              <a:t>, </a:t>
            </a:r>
            <a:r>
              <a:rPr lang="en-US" sz="2333" spc="-47" dirty="0" err="1">
                <a:solidFill>
                  <a:srgbClr val="002060"/>
                </a:solidFill>
                <a:latin typeface="Calibri (MS) Bold"/>
              </a:rPr>
              <a:t>školský</a:t>
            </a:r>
            <a:r>
              <a:rPr lang="en-US" sz="2333" spc="-47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spc="-47" dirty="0" err="1">
                <a:solidFill>
                  <a:srgbClr val="002060"/>
                </a:solidFill>
                <a:latin typeface="Calibri (MS) Bold"/>
              </a:rPr>
              <a:t>špeciálny</a:t>
            </a:r>
            <a:r>
              <a:rPr lang="en-US" sz="2333" spc="-47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spc="-47" dirty="0" err="1">
                <a:solidFill>
                  <a:srgbClr val="002060"/>
                </a:solidFill>
                <a:latin typeface="Calibri (MS) Bold"/>
              </a:rPr>
              <a:t>pedagóg</a:t>
            </a:r>
            <a:r>
              <a:rPr lang="en-US" sz="2333" spc="-47" dirty="0">
                <a:solidFill>
                  <a:srgbClr val="002060"/>
                </a:solidFill>
                <a:latin typeface="Calibri (MS) Bold"/>
              </a:rPr>
              <a:t>, </a:t>
            </a:r>
            <a:r>
              <a:rPr lang="en-US" sz="2333" spc="-47" dirty="0" err="1">
                <a:solidFill>
                  <a:srgbClr val="002060"/>
                </a:solidFill>
                <a:latin typeface="Calibri (MS) Bold"/>
              </a:rPr>
              <a:t>odborný</a:t>
            </a:r>
            <a:r>
              <a:rPr lang="en-US" sz="2333" spc="-47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spc="-47" dirty="0" err="1">
                <a:solidFill>
                  <a:srgbClr val="002060"/>
                </a:solidFill>
                <a:latin typeface="Calibri (MS) Bold"/>
              </a:rPr>
              <a:t>zamestnanec</a:t>
            </a:r>
            <a:r>
              <a:rPr lang="en-US" sz="2333" spc="-47" dirty="0">
                <a:solidFill>
                  <a:srgbClr val="002060"/>
                </a:solidFill>
                <a:latin typeface="Calibri (MS) Bold"/>
              </a:rPr>
              <a:t>, </a:t>
            </a:r>
            <a:r>
              <a:rPr lang="en-US" sz="2333" spc="-47" dirty="0" err="1">
                <a:solidFill>
                  <a:srgbClr val="002060"/>
                </a:solidFill>
                <a:latin typeface="Calibri (MS) Bold"/>
              </a:rPr>
              <a:t>školský</a:t>
            </a:r>
            <a:r>
              <a:rPr lang="en-US" sz="2333" spc="-47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spc="-47" dirty="0" err="1">
                <a:solidFill>
                  <a:srgbClr val="002060"/>
                </a:solidFill>
                <a:latin typeface="Calibri (MS) Bold"/>
              </a:rPr>
              <a:t>podporný</a:t>
            </a:r>
            <a:r>
              <a:rPr lang="en-US" sz="2333" spc="-47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spc="-47" dirty="0" err="1">
                <a:solidFill>
                  <a:srgbClr val="002060"/>
                </a:solidFill>
                <a:latin typeface="Calibri (MS) Bold"/>
              </a:rPr>
              <a:t>tím</a:t>
            </a:r>
            <a:r>
              <a:rPr lang="en-US" sz="2333" spc="-47" dirty="0">
                <a:solidFill>
                  <a:srgbClr val="002060"/>
                </a:solidFill>
                <a:latin typeface="Calibri (MS) Bold"/>
              </a:rPr>
              <a:t>. </a:t>
            </a: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C3262852-EC30-3E18-BD2C-40EE18315602}"/>
              </a:ext>
            </a:extLst>
          </p:cNvPr>
          <p:cNvGrpSpPr/>
          <p:nvPr/>
        </p:nvGrpSpPr>
        <p:grpSpPr>
          <a:xfrm>
            <a:off x="7513523" y="4238764"/>
            <a:ext cx="1942187" cy="1942187"/>
            <a:chOff x="-3884361" y="1504697"/>
            <a:chExt cx="3884373" cy="3884373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F7210E1D-33F5-0950-901E-8BA581AE1AEA}"/>
                </a:ext>
              </a:extLst>
            </p:cNvPr>
            <p:cNvSpPr/>
            <p:nvPr/>
          </p:nvSpPr>
          <p:spPr>
            <a:xfrm>
              <a:off x="-3884361" y="1504697"/>
              <a:ext cx="3884373" cy="3884373"/>
            </a:xfrm>
            <a:custGeom>
              <a:avLst/>
              <a:gdLst/>
              <a:ahLst/>
              <a:cxnLst/>
              <a:rect l="l" t="t" r="r" b="b"/>
              <a:pathLst>
                <a:path w="3884373" h="3884373">
                  <a:moveTo>
                    <a:pt x="0" y="0"/>
                  </a:moveTo>
                  <a:lnTo>
                    <a:pt x="3884373" y="0"/>
                  </a:lnTo>
                  <a:lnTo>
                    <a:pt x="3884373" y="3884373"/>
                  </a:lnTo>
                  <a:lnTo>
                    <a:pt x="0" y="3884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 sz="1200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6EA6F13D-4F45-73E0-63CC-8FCF906315CE}"/>
                </a:ext>
              </a:extLst>
            </p:cNvPr>
            <p:cNvSpPr txBox="1"/>
            <p:nvPr/>
          </p:nvSpPr>
          <p:spPr>
            <a:xfrm>
              <a:off x="-3450173" y="2249613"/>
              <a:ext cx="3027381" cy="24365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03"/>
                </a:lnSpc>
              </a:pPr>
              <a:r>
                <a:rPr lang="en-US" sz="1585" dirty="0">
                  <a:solidFill>
                    <a:srgbClr val="FFFFFF"/>
                  </a:solidFill>
                  <a:latin typeface="Calibri (MS)"/>
                </a:rPr>
                <a:t>K </a:t>
              </a:r>
              <a:r>
                <a:rPr lang="en-US" sz="1585" dirty="0" err="1">
                  <a:solidFill>
                    <a:srgbClr val="FFFFFF"/>
                  </a:solidFill>
                  <a:latin typeface="Calibri (MS)"/>
                </a:rPr>
                <a:t>podpornému</a:t>
              </a:r>
              <a:r>
                <a:rPr lang="en-US" sz="1585" dirty="0">
                  <a:solidFill>
                    <a:srgbClr val="FFFFFF"/>
                  </a:solidFill>
                  <a:latin typeface="Calibri (MS)"/>
                </a:rPr>
                <a:t> </a:t>
              </a:r>
            </a:p>
            <a:p>
              <a:pPr algn="ctr">
                <a:lnSpc>
                  <a:spcPts val="1903"/>
                </a:lnSpc>
              </a:pPr>
              <a:r>
                <a:rPr lang="en-US" sz="1585" dirty="0" err="1">
                  <a:solidFill>
                    <a:srgbClr val="FFFFFF"/>
                  </a:solidFill>
                  <a:latin typeface="Calibri (MS)"/>
                </a:rPr>
                <a:t>opatreniu</a:t>
              </a:r>
              <a:endParaRPr lang="en-US" sz="1585" dirty="0">
                <a:solidFill>
                  <a:srgbClr val="FFFFFF"/>
                </a:solidFill>
                <a:latin typeface="Calibri (MS)"/>
              </a:endParaRPr>
            </a:p>
            <a:p>
              <a:pPr algn="ctr">
                <a:lnSpc>
                  <a:spcPts val="1903"/>
                </a:lnSpc>
              </a:pPr>
              <a:r>
                <a:rPr lang="en-US" sz="1585" dirty="0">
                  <a:solidFill>
                    <a:srgbClr val="FFFFFF"/>
                  </a:solidFill>
                  <a:latin typeface="Calibri (MS)"/>
                </a:rPr>
                <a:t> je </a:t>
              </a:r>
              <a:r>
                <a:rPr lang="en-US" sz="1585" dirty="0" err="1">
                  <a:solidFill>
                    <a:srgbClr val="FFFFFF"/>
                  </a:solidFill>
                  <a:latin typeface="Calibri (MS)"/>
                </a:rPr>
                <a:t>dostupný</a:t>
              </a:r>
              <a:r>
                <a:rPr lang="en-US" sz="1585" dirty="0">
                  <a:solidFill>
                    <a:srgbClr val="FFFFFF"/>
                  </a:solidFill>
                  <a:latin typeface="Calibri (MS)"/>
                </a:rPr>
                <a:t> </a:t>
              </a:r>
              <a:r>
                <a:rPr lang="en-US" sz="1585" dirty="0" err="1">
                  <a:solidFill>
                    <a:srgbClr val="FFFFFF"/>
                  </a:solidFill>
                  <a:latin typeface="Calibri (MS)"/>
                </a:rPr>
                <a:t>sprievodný</a:t>
              </a:r>
              <a:r>
                <a:rPr lang="en-US" sz="1585" dirty="0">
                  <a:solidFill>
                    <a:srgbClr val="FFFFFF"/>
                  </a:solidFill>
                  <a:latin typeface="Calibri (MS)"/>
                </a:rPr>
                <a:t> </a:t>
              </a:r>
              <a:r>
                <a:rPr lang="en-US" sz="1585" dirty="0" err="1">
                  <a:solidFill>
                    <a:srgbClr val="FFFFFF"/>
                  </a:solidFill>
                  <a:latin typeface="Calibri (MS)"/>
                </a:rPr>
                <a:t>materiál</a:t>
              </a:r>
              <a:endParaRPr lang="en-US" sz="1585" dirty="0">
                <a:solidFill>
                  <a:srgbClr val="FFFFFF"/>
                </a:solidFill>
                <a:latin typeface="Calibri (MS)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614258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06485" y="677049"/>
            <a:ext cx="6749218" cy="327243"/>
            <a:chOff x="0" y="0"/>
            <a:chExt cx="13498436" cy="654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498449" cy="654431"/>
            </a:xfrm>
            <a:custGeom>
              <a:avLst/>
              <a:gdLst/>
              <a:ahLst/>
              <a:cxnLst/>
              <a:rect l="l" t="t" r="r" b="b"/>
              <a:pathLst>
                <a:path w="13498449" h="654431">
                  <a:moveTo>
                    <a:pt x="0" y="0"/>
                  </a:moveTo>
                  <a:lnTo>
                    <a:pt x="13498449" y="0"/>
                  </a:lnTo>
                  <a:lnTo>
                    <a:pt x="13498449" y="654431"/>
                  </a:lnTo>
                  <a:lnTo>
                    <a:pt x="0" y="654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626139" y="677049"/>
            <a:ext cx="10516818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000" b="1" spc="-79" dirty="0">
                <a:solidFill>
                  <a:srgbClr val="002060"/>
                </a:solidFill>
                <a:latin typeface="Calibri (MS) Bold"/>
              </a:rPr>
              <a:t>ÚPRAVY PRIESTOROV ŠKOLY URČENÝCH </a:t>
            </a:r>
            <a:endParaRPr lang="sk-SK" sz="3000" b="1" spc="-79" dirty="0">
              <a:solidFill>
                <a:srgbClr val="002060"/>
              </a:solidFill>
              <a:latin typeface="Calibri (MS) Bold"/>
            </a:endParaRPr>
          </a:p>
          <a:p>
            <a:pPr algn="ctr"/>
            <a:r>
              <a:rPr lang="en-US" sz="3000" b="1" spc="-79" dirty="0">
                <a:solidFill>
                  <a:srgbClr val="002060"/>
                </a:solidFill>
                <a:latin typeface="Calibri (MS) Bold"/>
              </a:rPr>
              <a:t>NA PODPORU VNÍMANIA A NADOBÚDANIE ZRUČNOSTÍ 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26139" y="1806218"/>
            <a:ext cx="10909916" cy="32310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O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čom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je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podporné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opatrenie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?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 </a:t>
            </a:r>
          </a:p>
          <a:p>
            <a:pPr marL="287881" lvl="1" indent="-143941">
              <a:buFont typeface="Arial"/>
              <a:buChar char="•"/>
            </a:pP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Cieľom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opatrenia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je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vytvoriť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v 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školách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priestor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podmienky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pre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rozvoj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rôznych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oblastí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vývinu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oddych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a 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relaxáciu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stimuláciu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zmyslového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vnímania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na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nácvik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využívania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kompenzačných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a 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špeciálno-edukačných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pomôcok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.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Škola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môže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zriadiť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niekoľko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typov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miestností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.</a:t>
            </a:r>
            <a:br>
              <a:rPr lang="sk-SK" sz="2333" spc="-53" dirty="0">
                <a:latin typeface="Calibri (MS)"/>
              </a:rPr>
            </a:b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Napríklad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multisenzorickú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miestnosť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(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zabezpečuje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rôzne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formy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zmyslových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zážitkov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),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bezpodnetovú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miestnosť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(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miestnosť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s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nízkym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množstvom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zmyslových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podnetov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),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relaxačný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kútik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/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zónu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miestnosť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na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nácvik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využívania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kompenzačných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špeciálno-edukačných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pomôcok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miestnosť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pre: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špeciálneho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pedagóga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odborného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zamestnanca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zdravotnú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sestru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.</a:t>
            </a:r>
            <a:endParaRPr lang="en-US" sz="2333" spc="-53" dirty="0">
              <a:solidFill>
                <a:srgbClr val="261E6A"/>
              </a:solidFill>
              <a:latin typeface="Calibri (MS)"/>
              <a:cs typeface="Calibri (MS)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4ADA7-3C0B-EC57-9E5A-12C1EF9C9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AB5EE09-A0EB-2758-BDB2-5E3D847EDFF0}"/>
              </a:ext>
            </a:extLst>
          </p:cNvPr>
          <p:cNvGrpSpPr/>
          <p:nvPr/>
        </p:nvGrpSpPr>
        <p:grpSpPr>
          <a:xfrm>
            <a:off x="2706485" y="677049"/>
            <a:ext cx="6749218" cy="327243"/>
            <a:chOff x="0" y="0"/>
            <a:chExt cx="13498436" cy="65448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3F483F0-4F07-2D13-3FF7-3B1C6ACF9264}"/>
                </a:ext>
              </a:extLst>
            </p:cNvPr>
            <p:cNvSpPr/>
            <p:nvPr/>
          </p:nvSpPr>
          <p:spPr>
            <a:xfrm>
              <a:off x="0" y="0"/>
              <a:ext cx="13498449" cy="654431"/>
            </a:xfrm>
            <a:custGeom>
              <a:avLst/>
              <a:gdLst/>
              <a:ahLst/>
              <a:cxnLst/>
              <a:rect l="l" t="t" r="r" b="b"/>
              <a:pathLst>
                <a:path w="13498449" h="654431">
                  <a:moveTo>
                    <a:pt x="0" y="0"/>
                  </a:moveTo>
                  <a:lnTo>
                    <a:pt x="13498449" y="0"/>
                  </a:lnTo>
                  <a:lnTo>
                    <a:pt x="13498449" y="654431"/>
                  </a:lnTo>
                  <a:lnTo>
                    <a:pt x="0" y="654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AF391190-68E0-90E0-C184-8164C212C26B}"/>
              </a:ext>
            </a:extLst>
          </p:cNvPr>
          <p:cNvSpPr txBox="1"/>
          <p:nvPr/>
        </p:nvSpPr>
        <p:spPr>
          <a:xfrm>
            <a:off x="595568" y="1790485"/>
            <a:ext cx="10773957" cy="32310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Pre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koho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je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podporné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opatrenie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určené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?</a:t>
            </a:r>
          </a:p>
          <a:p>
            <a:pPr marL="241312" lvl="1" indent="-120656">
              <a:buFont typeface="Arial"/>
              <a:buChar char="•"/>
            </a:pP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Deti a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žiaci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pre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ktorých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je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využitie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miestnosti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nástrojom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na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dosiahnutie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výchovno-vzdelávacích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cieľov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.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Najmä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deti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žiačky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žiaci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so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zdravotným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znevýhodnením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zmyslovou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depriváciou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alebo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naopak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presýtenosťou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;</a:t>
            </a:r>
          </a:p>
          <a:p>
            <a:pPr marL="241312" lvl="1" indent="-120656">
              <a:buFont typeface="Arial"/>
              <a:buChar char="•"/>
            </a:pP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deti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žiaci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u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ktorých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je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potrebné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navodiť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pocit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bezpečia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uvoľnenia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relaxácie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uvoľnenia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napätia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agresivity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emocionálnej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nestability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;</a:t>
            </a:r>
          </a:p>
          <a:p>
            <a:pPr marL="241312" lvl="1" indent="-120656">
              <a:buFont typeface="Arial"/>
              <a:buChar char="•"/>
            </a:pP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deti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žiaci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nacvičujúci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priestorovú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orientáciu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echolokáciu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alebo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takí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ktorí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potrebujú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nácvik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využívania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kompenzačných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špeciálno-edukačných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pomôcok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. </a:t>
            </a:r>
          </a:p>
          <a:p>
            <a:pPr marL="241312" lvl="1" indent="-120656"/>
            <a:endParaRPr lang="en-US" sz="2333" spc="-53" dirty="0">
              <a:solidFill>
                <a:srgbClr val="002060"/>
              </a:solidFill>
              <a:latin typeface="Calibri (MS)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E9F095ED-FB37-756B-8145-7D58A27C103E}"/>
              </a:ext>
            </a:extLst>
          </p:cNvPr>
          <p:cNvSpPr txBox="1"/>
          <p:nvPr/>
        </p:nvSpPr>
        <p:spPr>
          <a:xfrm>
            <a:off x="595568" y="4949845"/>
            <a:ext cx="10415937" cy="1436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7882" lvl="1" indent="-143941">
              <a:buFont typeface="Arial"/>
              <a:buChar char="•"/>
            </a:pP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Kto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sa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vyjadruje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: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učiteľ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;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školský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špeciálny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pedagóg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;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odborný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zamestnanec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škol</a:t>
            </a:r>
            <a:r>
              <a:rPr lang="sk-SK" sz="2333" spc="-53" dirty="0">
                <a:solidFill>
                  <a:srgbClr val="261E6A"/>
                </a:solidFill>
                <a:latin typeface="Calibri (MS)"/>
              </a:rPr>
              <a:t>y alebo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zariadenie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poradenstva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prevencie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.</a:t>
            </a:r>
          </a:p>
          <a:p>
            <a:pPr marL="287882" lvl="1" indent="-143941">
              <a:buFont typeface="Arial"/>
              <a:buChar char="•"/>
            </a:pP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Kto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zabezpečuje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: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škola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;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špeciálne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výchovne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zariadenie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.</a:t>
            </a:r>
          </a:p>
          <a:p>
            <a:pPr marL="287882" lvl="1" indent="-143941">
              <a:buFont typeface="Arial"/>
              <a:buChar char="•"/>
            </a:pP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Kto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poskytuje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: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pedagogický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zamestnanec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;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odborný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zamestnanec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;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školský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podporný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tím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.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26427EC3-5341-C7C9-3875-B55F4D2E4F07}"/>
              </a:ext>
            </a:extLst>
          </p:cNvPr>
          <p:cNvSpPr txBox="1"/>
          <p:nvPr/>
        </p:nvSpPr>
        <p:spPr>
          <a:xfrm>
            <a:off x="595568" y="542600"/>
            <a:ext cx="10516818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000" b="1" spc="-79" dirty="0">
                <a:solidFill>
                  <a:srgbClr val="002060"/>
                </a:solidFill>
                <a:latin typeface="Calibri (MS) Bold"/>
              </a:rPr>
              <a:t>ÚPRAVY PRIESTOROV ŠKOLY URČENÝCH </a:t>
            </a:r>
            <a:endParaRPr lang="sk-SK" sz="3000" b="1" spc="-79" dirty="0">
              <a:solidFill>
                <a:srgbClr val="002060"/>
              </a:solidFill>
              <a:latin typeface="Calibri (MS) Bold"/>
            </a:endParaRPr>
          </a:p>
          <a:p>
            <a:pPr algn="ctr"/>
            <a:r>
              <a:rPr lang="en-US" sz="3000" b="1" spc="-79" dirty="0">
                <a:solidFill>
                  <a:srgbClr val="002060"/>
                </a:solidFill>
                <a:latin typeface="Calibri (MS) Bold"/>
              </a:rPr>
              <a:t>NA PODPORU VNÍMANIA A NADOBÚDANIE ZRUČNOSTÍ  </a:t>
            </a:r>
          </a:p>
        </p:txBody>
      </p:sp>
    </p:spTree>
    <p:extLst>
      <p:ext uri="{BB962C8B-B14F-4D97-AF65-F5344CB8AC3E}">
        <p14:creationId xmlns:p14="http://schemas.microsoft.com/office/powerpoint/2010/main" val="32017913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06485" y="677049"/>
            <a:ext cx="6749218" cy="327243"/>
            <a:chOff x="0" y="0"/>
            <a:chExt cx="13498436" cy="654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498449" cy="654431"/>
            </a:xfrm>
            <a:custGeom>
              <a:avLst/>
              <a:gdLst/>
              <a:ahLst/>
              <a:cxnLst/>
              <a:rect l="l" t="t" r="r" b="b"/>
              <a:pathLst>
                <a:path w="13498449" h="654431">
                  <a:moveTo>
                    <a:pt x="0" y="0"/>
                  </a:moveTo>
                  <a:lnTo>
                    <a:pt x="13498449" y="0"/>
                  </a:lnTo>
                  <a:lnTo>
                    <a:pt x="13498449" y="654431"/>
                  </a:lnTo>
                  <a:lnTo>
                    <a:pt x="0" y="654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505333" y="411202"/>
            <a:ext cx="10516818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000" b="1" spc="-79" dirty="0">
                <a:solidFill>
                  <a:srgbClr val="002060"/>
                </a:solidFill>
                <a:latin typeface="Calibri (MS) Bold"/>
              </a:rPr>
              <a:t>ODSTRAŇOVANIE FYZICKÝCH BARIÉR V PRIESTOROCH ŠKOLY </a:t>
            </a:r>
            <a:endParaRPr lang="sk-SK" sz="3000" b="1" spc="-79" dirty="0">
              <a:solidFill>
                <a:srgbClr val="002060"/>
              </a:solidFill>
              <a:latin typeface="Calibri (MS) Bold"/>
            </a:endParaRPr>
          </a:p>
          <a:p>
            <a:pPr algn="ctr"/>
            <a:r>
              <a:rPr lang="en-US" sz="3000" b="1" spc="-79" dirty="0">
                <a:solidFill>
                  <a:srgbClr val="002060"/>
                </a:solidFill>
                <a:latin typeface="Calibri (MS) Bold"/>
              </a:rPr>
              <a:t>ALEBO ŠKOLSKÉHO ZARIADENIA A ORGANIZAČNÝCH BARIÉR </a:t>
            </a:r>
            <a:endParaRPr lang="sk-SK" sz="3000" b="1" spc="-79" dirty="0">
              <a:solidFill>
                <a:srgbClr val="002060"/>
              </a:solidFill>
              <a:latin typeface="Calibri (MS) Bold"/>
            </a:endParaRPr>
          </a:p>
          <a:p>
            <a:pPr algn="ctr"/>
            <a:r>
              <a:rPr lang="en-US" sz="3000" b="1" spc="-79" dirty="0">
                <a:solidFill>
                  <a:srgbClr val="002060"/>
                </a:solidFill>
                <a:latin typeface="Calibri (MS) Bold"/>
              </a:rPr>
              <a:t>PRI VÝCHOVE A VZDELÁVANÍ 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95881" y="1867517"/>
            <a:ext cx="10335723" cy="3590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O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čom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je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podporné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opatrenie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?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 </a:t>
            </a:r>
          </a:p>
          <a:p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Podporné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opatrenie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sa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zameriava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na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odstraňovanie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bariér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,</a:t>
            </a:r>
            <a:r>
              <a:rPr lang="sk-SK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sprístupnenie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vzdelávania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školského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prostredia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pre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deti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žiakov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so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zdravotným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znevýhodnením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ostatných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aktérov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vzdelávania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tak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, aby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zodpovedali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ich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výchovno-vzdelávacím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potrebám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. </a:t>
            </a:r>
            <a:endParaRPr lang="sk-SK" sz="2333" spc="-53" dirty="0">
              <a:solidFill>
                <a:srgbClr val="261E6A"/>
              </a:solidFill>
              <a:latin typeface="Calibri (MS)"/>
              <a:cs typeface="Calibri (MS)"/>
            </a:endParaRPr>
          </a:p>
          <a:p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Riešenia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úprav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školského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prostredia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upravuje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Manuál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debarierizácie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škôl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školských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zariadení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ktorý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jasne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vymedzuje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štandardy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debarierizácie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školského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prostredia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tak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, aby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zodpovedali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skutočným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potrebám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detí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žiakov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nielen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so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zdravotným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znevýhodnením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rešpektovali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princípy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univerzálneho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dizajnu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. </a:t>
            </a:r>
            <a:endParaRPr lang="sk-SK" sz="2333" b="1" spc="-53" dirty="0">
              <a:solidFill>
                <a:srgbClr val="261E6A"/>
              </a:solidFill>
              <a:latin typeface="Calibri (MS)"/>
              <a:cs typeface="Calibri (MS)"/>
            </a:endParaRPr>
          </a:p>
          <a:p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Okrem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priestorových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štandardov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definuje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manuál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aj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štandardy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postupu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pri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debarierizácii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budov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škôl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školských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zariadení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. </a:t>
            </a:r>
            <a:endParaRPr lang="en-US" sz="2333" spc="-53" dirty="0">
              <a:solidFill>
                <a:srgbClr val="261E6A"/>
              </a:solidFill>
              <a:latin typeface="Calibri (MS)"/>
              <a:cs typeface="Calibri (MS)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A45040-6988-39F2-CA3E-8678CC6DC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4912AC5-10AC-81BB-DD70-4D80193C8A14}"/>
              </a:ext>
            </a:extLst>
          </p:cNvPr>
          <p:cNvGrpSpPr/>
          <p:nvPr/>
        </p:nvGrpSpPr>
        <p:grpSpPr>
          <a:xfrm>
            <a:off x="2706485" y="677049"/>
            <a:ext cx="6749218" cy="327243"/>
            <a:chOff x="0" y="0"/>
            <a:chExt cx="13498436" cy="65448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006BC79-28DA-3B3F-AC0F-E6F8741E0A28}"/>
                </a:ext>
              </a:extLst>
            </p:cNvPr>
            <p:cNvSpPr/>
            <p:nvPr/>
          </p:nvSpPr>
          <p:spPr>
            <a:xfrm>
              <a:off x="0" y="0"/>
              <a:ext cx="13498449" cy="654431"/>
            </a:xfrm>
            <a:custGeom>
              <a:avLst/>
              <a:gdLst/>
              <a:ahLst/>
              <a:cxnLst/>
              <a:rect l="l" t="t" r="r" b="b"/>
              <a:pathLst>
                <a:path w="13498449" h="654431">
                  <a:moveTo>
                    <a:pt x="0" y="0"/>
                  </a:moveTo>
                  <a:lnTo>
                    <a:pt x="13498449" y="0"/>
                  </a:lnTo>
                  <a:lnTo>
                    <a:pt x="13498449" y="654431"/>
                  </a:lnTo>
                  <a:lnTo>
                    <a:pt x="0" y="654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D70C2258-30BC-14AD-35E5-6424B15DC27C}"/>
              </a:ext>
            </a:extLst>
          </p:cNvPr>
          <p:cNvSpPr txBox="1"/>
          <p:nvPr/>
        </p:nvSpPr>
        <p:spPr>
          <a:xfrm>
            <a:off x="576430" y="1795442"/>
            <a:ext cx="11009333" cy="21540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Pre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koho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je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podporné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opatrenie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určené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?</a:t>
            </a:r>
          </a:p>
          <a:p>
            <a:pPr marL="241312" lvl="1" indent="-120656">
              <a:buFont typeface="Arial"/>
              <a:buChar char="•"/>
            </a:pP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Deti a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žiaci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so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zdravotným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znevýhodnením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; </a:t>
            </a:r>
          </a:p>
          <a:p>
            <a:pPr marL="241312" lvl="1" indent="-120656">
              <a:buFont typeface="Arial"/>
              <a:buChar char="•"/>
            </a:pP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deti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žiaci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ktorým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vznikne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potreba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eliminácie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rôznych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druhov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bariér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: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psychických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fyzických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technologických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informačných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komunikačných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a pod.;</a:t>
            </a:r>
          </a:p>
          <a:p>
            <a:pPr marL="241312" lvl="1" indent="-120656">
              <a:buFont typeface="Arial"/>
              <a:buChar char="•"/>
            </a:pP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rozsah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podporného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opatrenia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je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nutné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prispôsobiť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individuálnym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potrebám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dieťaťa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žiaka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podmienkam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školy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stavebnému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charakteru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budovy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. 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8559534C-055B-7E90-B804-E5C1EF83F4C4}"/>
              </a:ext>
            </a:extLst>
          </p:cNvPr>
          <p:cNvSpPr txBox="1"/>
          <p:nvPr/>
        </p:nvSpPr>
        <p:spPr>
          <a:xfrm>
            <a:off x="505334" y="4450120"/>
            <a:ext cx="11181569" cy="1436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7882" lvl="1" indent="-143941">
              <a:buFont typeface="Arial"/>
              <a:buChar char="•"/>
            </a:pP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Kto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sa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vyjadruje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: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učiteľ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;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školský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špeciálny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pedagóg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;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odborný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zamestnanec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školy</a:t>
            </a:r>
            <a:r>
              <a:rPr lang="sk-SK" sz="2333" spc="-53" dirty="0">
                <a:solidFill>
                  <a:srgbClr val="261E6A"/>
                </a:solidFill>
                <a:latin typeface="Calibri (MS)"/>
              </a:rPr>
              <a:t> alebo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zariadenie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poradenstva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prevencie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.</a:t>
            </a:r>
          </a:p>
          <a:p>
            <a:pPr marL="287882" lvl="1" indent="-143941">
              <a:buFont typeface="Arial"/>
              <a:buChar char="•"/>
            </a:pP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Kto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zabezpečuje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: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škola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;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školské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zariadenie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.</a:t>
            </a:r>
          </a:p>
          <a:p>
            <a:pPr marL="287882" lvl="1" indent="-143941">
              <a:buFont typeface="Arial"/>
              <a:buChar char="•"/>
            </a:pP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Kto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poskytuje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: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riaditeľ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školy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;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riaditeľ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školského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zariadenia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. 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70224B5B-DBC2-180F-34BD-0939D2E389C6}"/>
              </a:ext>
            </a:extLst>
          </p:cNvPr>
          <p:cNvSpPr txBox="1"/>
          <p:nvPr/>
        </p:nvSpPr>
        <p:spPr>
          <a:xfrm>
            <a:off x="505334" y="311767"/>
            <a:ext cx="10516818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000" b="1" spc="-79" dirty="0">
                <a:solidFill>
                  <a:srgbClr val="002060"/>
                </a:solidFill>
                <a:latin typeface="Calibri (MS) Bold"/>
              </a:rPr>
              <a:t>ODSTRAŇOVANIE FYZICKÝCH BARIÉR V PRIESTOROCH ŠKOLY </a:t>
            </a:r>
            <a:endParaRPr lang="sk-SK" sz="3000" b="1" spc="-79" dirty="0">
              <a:solidFill>
                <a:srgbClr val="002060"/>
              </a:solidFill>
              <a:latin typeface="Calibri (MS) Bold"/>
            </a:endParaRPr>
          </a:p>
          <a:p>
            <a:pPr algn="ctr"/>
            <a:r>
              <a:rPr lang="en-US" sz="3000" b="1" spc="-79" dirty="0">
                <a:solidFill>
                  <a:srgbClr val="002060"/>
                </a:solidFill>
                <a:latin typeface="Calibri (MS) Bold"/>
              </a:rPr>
              <a:t>ALEBO ŠKOLSKÉHO ZARIADENIA A ORGANIZAČNÝCH BARIÉR </a:t>
            </a:r>
            <a:endParaRPr lang="sk-SK" sz="3000" b="1" spc="-79" dirty="0">
              <a:solidFill>
                <a:srgbClr val="002060"/>
              </a:solidFill>
              <a:latin typeface="Calibri (MS) Bold"/>
            </a:endParaRPr>
          </a:p>
          <a:p>
            <a:pPr algn="ctr"/>
            <a:r>
              <a:rPr lang="en-US" sz="3000" b="1" spc="-79" dirty="0">
                <a:solidFill>
                  <a:srgbClr val="002060"/>
                </a:solidFill>
                <a:latin typeface="Calibri (MS) Bold"/>
              </a:rPr>
              <a:t>PRI VÝCHOVE A VZDELÁVANÍ  </a:t>
            </a:r>
          </a:p>
        </p:txBody>
      </p:sp>
    </p:spTree>
    <p:extLst>
      <p:ext uri="{BB962C8B-B14F-4D97-AF65-F5344CB8AC3E}">
        <p14:creationId xmlns:p14="http://schemas.microsoft.com/office/powerpoint/2010/main" val="41807593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21391" y="910181"/>
            <a:ext cx="6749218" cy="327243"/>
            <a:chOff x="0" y="0"/>
            <a:chExt cx="13498436" cy="654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498449" cy="654431"/>
            </a:xfrm>
            <a:custGeom>
              <a:avLst/>
              <a:gdLst/>
              <a:ahLst/>
              <a:cxnLst/>
              <a:rect l="l" t="t" r="r" b="b"/>
              <a:pathLst>
                <a:path w="13498449" h="654431">
                  <a:moveTo>
                    <a:pt x="0" y="0"/>
                  </a:moveTo>
                  <a:lnTo>
                    <a:pt x="13498449" y="0"/>
                  </a:lnTo>
                  <a:lnTo>
                    <a:pt x="13498449" y="654431"/>
                  </a:lnTo>
                  <a:lnTo>
                    <a:pt x="0" y="654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514043" y="625816"/>
            <a:ext cx="10516818" cy="332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</a:pPr>
            <a:r>
              <a:rPr lang="en-US" sz="3000" b="1" spc="-79" dirty="0">
                <a:solidFill>
                  <a:srgbClr val="002060"/>
                </a:solidFill>
                <a:latin typeface="Calibri (MS) Bold"/>
              </a:rPr>
              <a:t>ZABEZPEČENIE DIÉTNEHO STRAVOVANIA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20481" y="1363993"/>
            <a:ext cx="10011953" cy="3949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O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čom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je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podporné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opatrenie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?</a:t>
            </a:r>
          </a:p>
          <a:p>
            <a:pPr marL="287458" lvl="1" indent="-143517">
              <a:buFont typeface="Arial"/>
              <a:buChar char="•"/>
            </a:pPr>
            <a:r>
              <a:rPr lang="en-US" sz="2333" spc="-51" dirty="0" err="1">
                <a:solidFill>
                  <a:srgbClr val="261E6A"/>
                </a:solidFill>
                <a:latin typeface="Calibri (MS)"/>
              </a:rPr>
              <a:t>Podporné</a:t>
            </a:r>
            <a:r>
              <a:rPr lang="en-US" sz="2333" spc="-51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1" dirty="0" err="1">
                <a:solidFill>
                  <a:srgbClr val="261E6A"/>
                </a:solidFill>
                <a:latin typeface="Calibri (MS)"/>
              </a:rPr>
              <a:t>opatrenie</a:t>
            </a:r>
            <a:r>
              <a:rPr lang="en-US" sz="2333" spc="-51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1" dirty="0" err="1">
                <a:solidFill>
                  <a:srgbClr val="261E6A"/>
                </a:solidFill>
                <a:latin typeface="Calibri (MS)"/>
              </a:rPr>
              <a:t>poskytuje</a:t>
            </a:r>
            <a:r>
              <a:rPr lang="en-US" sz="2333" spc="-51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1" dirty="0" err="1">
                <a:solidFill>
                  <a:srgbClr val="261E6A"/>
                </a:solidFill>
                <a:latin typeface="Calibri (MS)"/>
              </a:rPr>
              <a:t>priestor</a:t>
            </a:r>
            <a:r>
              <a:rPr lang="en-US" sz="2333" spc="-51" dirty="0">
                <a:solidFill>
                  <a:srgbClr val="261E6A"/>
                </a:solidFill>
                <a:latin typeface="Calibri (MS)"/>
              </a:rPr>
              <a:t> v </a:t>
            </a:r>
            <a:r>
              <a:rPr lang="en-US" sz="2333" spc="-51" dirty="0" err="1">
                <a:solidFill>
                  <a:srgbClr val="261E6A"/>
                </a:solidFill>
                <a:latin typeface="Calibri (MS)"/>
              </a:rPr>
              <a:t>zariadeniach</a:t>
            </a:r>
            <a:r>
              <a:rPr lang="en-US" sz="2333" spc="-51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1" dirty="0" err="1">
                <a:solidFill>
                  <a:srgbClr val="261E6A"/>
                </a:solidFill>
                <a:latin typeface="Calibri (MS)"/>
              </a:rPr>
              <a:t>školského</a:t>
            </a:r>
            <a:r>
              <a:rPr lang="en-US" sz="2333" spc="-51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1" dirty="0" err="1">
                <a:solidFill>
                  <a:srgbClr val="261E6A"/>
                </a:solidFill>
                <a:latin typeface="Calibri (MS)"/>
              </a:rPr>
              <a:t>stravovania</a:t>
            </a:r>
            <a:r>
              <a:rPr lang="en-US" sz="2333" spc="-51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1" dirty="0" err="1">
                <a:solidFill>
                  <a:srgbClr val="261E6A"/>
                </a:solidFill>
                <a:latin typeface="Calibri (MS)"/>
              </a:rPr>
              <a:t>aj</a:t>
            </a:r>
            <a:r>
              <a:rPr lang="en-US" sz="2333" spc="-51" dirty="0">
                <a:solidFill>
                  <a:srgbClr val="261E6A"/>
                </a:solidFill>
                <a:latin typeface="Calibri (MS)"/>
              </a:rPr>
              <a:t> pre </a:t>
            </a:r>
            <a:r>
              <a:rPr lang="en-US" sz="2333" b="1" spc="-51" dirty="0" err="1">
                <a:solidFill>
                  <a:srgbClr val="261E6A"/>
                </a:solidFill>
                <a:latin typeface="Calibri (MS)"/>
              </a:rPr>
              <a:t>stravovanie</a:t>
            </a:r>
            <a:r>
              <a:rPr lang="en-US" sz="2333" b="1" spc="-51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1" dirty="0" err="1">
                <a:solidFill>
                  <a:srgbClr val="261E6A"/>
                </a:solidFill>
                <a:latin typeface="Calibri (MS)"/>
              </a:rPr>
              <a:t>detí</a:t>
            </a:r>
            <a:r>
              <a:rPr lang="en-US" sz="2333" b="1" spc="-51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b="1" spc="-51" dirty="0" err="1">
                <a:solidFill>
                  <a:srgbClr val="261E6A"/>
                </a:solidFill>
                <a:latin typeface="Calibri (MS)"/>
              </a:rPr>
              <a:t>žiakov</a:t>
            </a:r>
            <a:r>
              <a:rPr lang="en-US" sz="2333" b="1" spc="-51" dirty="0">
                <a:solidFill>
                  <a:srgbClr val="261E6A"/>
                </a:solidFill>
                <a:latin typeface="Calibri (MS)"/>
              </a:rPr>
              <a:t> so </a:t>
            </a:r>
            <a:r>
              <a:rPr lang="en-US" sz="2333" b="1" spc="-51" dirty="0" err="1">
                <a:solidFill>
                  <a:srgbClr val="261E6A"/>
                </a:solidFill>
                <a:latin typeface="Calibri (MS)"/>
              </a:rPr>
              <a:t>zdravotnými</a:t>
            </a:r>
            <a:r>
              <a:rPr lang="en-US" sz="2333" b="1" spc="-51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1" dirty="0" err="1">
                <a:solidFill>
                  <a:srgbClr val="261E6A"/>
                </a:solidFill>
                <a:latin typeface="Calibri (MS)"/>
              </a:rPr>
              <a:t>obmedzeniami</a:t>
            </a:r>
            <a:r>
              <a:rPr lang="en-US" sz="2333" b="1" spc="-51" dirty="0">
                <a:solidFill>
                  <a:srgbClr val="261E6A"/>
                </a:solidFill>
                <a:latin typeface="Calibri (MS)"/>
              </a:rPr>
              <a:t>.</a:t>
            </a:r>
            <a:r>
              <a:rPr lang="en-US" sz="2333" spc="-51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1" dirty="0" err="1">
                <a:solidFill>
                  <a:srgbClr val="261E6A"/>
                </a:solidFill>
                <a:latin typeface="Calibri (MS)"/>
              </a:rPr>
              <a:t>Cieľom</a:t>
            </a:r>
            <a:r>
              <a:rPr lang="en-US" sz="2333" spc="-51" dirty="0">
                <a:solidFill>
                  <a:srgbClr val="261E6A"/>
                </a:solidFill>
                <a:latin typeface="Calibri (MS)"/>
              </a:rPr>
              <a:t> je, aby ich </a:t>
            </a:r>
            <a:r>
              <a:rPr lang="en-US" sz="2333" spc="-51" dirty="0" err="1">
                <a:solidFill>
                  <a:srgbClr val="261E6A"/>
                </a:solidFill>
                <a:latin typeface="Calibri (MS)"/>
              </a:rPr>
              <a:t>pobyt</a:t>
            </a:r>
            <a:r>
              <a:rPr lang="en-US" sz="2333" spc="-51" dirty="0">
                <a:solidFill>
                  <a:srgbClr val="261E6A"/>
                </a:solidFill>
                <a:latin typeface="Calibri (MS)"/>
              </a:rPr>
              <a:t> v </a:t>
            </a:r>
            <a:r>
              <a:rPr lang="en-US" sz="2333" spc="-51" dirty="0" err="1">
                <a:solidFill>
                  <a:srgbClr val="261E6A"/>
                </a:solidFill>
                <a:latin typeface="Calibri (MS)"/>
              </a:rPr>
              <a:t>školách</a:t>
            </a:r>
            <a:r>
              <a:rPr lang="en-US" sz="2333" spc="-51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spc="-51" dirty="0" err="1">
                <a:solidFill>
                  <a:srgbClr val="261E6A"/>
                </a:solidFill>
                <a:latin typeface="Calibri (MS)"/>
              </a:rPr>
              <a:t>školských</a:t>
            </a:r>
            <a:r>
              <a:rPr lang="en-US" sz="2333" spc="-51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1" dirty="0" err="1">
                <a:solidFill>
                  <a:srgbClr val="261E6A"/>
                </a:solidFill>
                <a:latin typeface="Calibri (MS)"/>
              </a:rPr>
              <a:t>zariadeniach</a:t>
            </a:r>
            <a:r>
              <a:rPr lang="en-US" sz="2333" spc="-51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1" dirty="0" err="1">
                <a:solidFill>
                  <a:srgbClr val="261E6A"/>
                </a:solidFill>
                <a:latin typeface="Calibri (MS)"/>
              </a:rPr>
              <a:t>počas</a:t>
            </a:r>
            <a:r>
              <a:rPr lang="en-US" sz="2333" spc="-51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1" dirty="0" err="1">
                <a:solidFill>
                  <a:srgbClr val="261E6A"/>
                </a:solidFill>
                <a:latin typeface="Calibri (MS)"/>
              </a:rPr>
              <a:t>výchovno-vzdelávacieho</a:t>
            </a:r>
            <a:r>
              <a:rPr lang="en-US" sz="2333" spc="-51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1" dirty="0" err="1">
                <a:solidFill>
                  <a:srgbClr val="261E6A"/>
                </a:solidFill>
                <a:latin typeface="Calibri (MS)"/>
              </a:rPr>
              <a:t>procesu</a:t>
            </a:r>
            <a:r>
              <a:rPr lang="en-US" sz="2333" spc="-51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1" dirty="0" err="1">
                <a:solidFill>
                  <a:srgbClr val="261E6A"/>
                </a:solidFill>
                <a:latin typeface="Calibri (MS)"/>
              </a:rPr>
              <a:t>bol</a:t>
            </a:r>
            <a:r>
              <a:rPr lang="en-US" sz="2333" spc="-51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1" dirty="0" err="1">
                <a:solidFill>
                  <a:srgbClr val="261E6A"/>
                </a:solidFill>
                <a:latin typeface="Calibri (MS)"/>
              </a:rPr>
              <a:t>rovnocenný</a:t>
            </a:r>
            <a:r>
              <a:rPr lang="en-US" sz="2333" spc="-51" dirty="0">
                <a:solidFill>
                  <a:srgbClr val="261E6A"/>
                </a:solidFill>
                <a:latin typeface="Calibri (MS)"/>
              </a:rPr>
              <a:t> s </a:t>
            </a:r>
            <a:r>
              <a:rPr lang="en-US" sz="2333" spc="-51" dirty="0" err="1">
                <a:solidFill>
                  <a:srgbClr val="261E6A"/>
                </a:solidFill>
                <a:latin typeface="Calibri (MS)"/>
              </a:rPr>
              <a:t>ostatnými</a:t>
            </a:r>
            <a:r>
              <a:rPr lang="en-US" sz="2333" spc="-51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1" dirty="0" err="1">
                <a:solidFill>
                  <a:srgbClr val="261E6A"/>
                </a:solidFill>
                <a:latin typeface="Calibri (MS)"/>
              </a:rPr>
              <a:t>deťmi</a:t>
            </a:r>
            <a:r>
              <a:rPr lang="en-US" sz="2333" spc="-51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1" dirty="0" err="1">
                <a:solidFill>
                  <a:srgbClr val="261E6A"/>
                </a:solidFill>
                <a:latin typeface="Calibri (MS)"/>
              </a:rPr>
              <a:t>alebo</a:t>
            </a:r>
            <a:r>
              <a:rPr lang="en-US" sz="2333" spc="-51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1" dirty="0" err="1">
                <a:solidFill>
                  <a:srgbClr val="261E6A"/>
                </a:solidFill>
                <a:latin typeface="Calibri (MS)"/>
              </a:rPr>
              <a:t>žiakmi</a:t>
            </a:r>
            <a:r>
              <a:rPr lang="en-US" sz="2333" spc="-51" dirty="0">
                <a:solidFill>
                  <a:srgbClr val="261E6A"/>
                </a:solidFill>
                <a:latin typeface="Calibri (MS)"/>
              </a:rPr>
              <a:t>. </a:t>
            </a:r>
            <a:endParaRPr lang="en-US" sz="2333" spc="-51" dirty="0">
              <a:solidFill>
                <a:srgbClr val="261E6A"/>
              </a:solidFill>
              <a:latin typeface="Calibri (MS)"/>
              <a:cs typeface="Calibri (MS)"/>
            </a:endParaRPr>
          </a:p>
          <a:p>
            <a:pPr algn="l"/>
            <a:endParaRPr lang="en-US" sz="2333" spc="-51" dirty="0">
              <a:solidFill>
                <a:srgbClr val="261E6A"/>
              </a:solidFill>
              <a:latin typeface="Calibri (MS)"/>
            </a:endParaRPr>
          </a:p>
          <a:p>
            <a:pPr marL="287458" lvl="1" indent="-143517">
              <a:buFont typeface="Arial"/>
              <a:buChar char="•"/>
            </a:pP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Diétna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strava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v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zariadení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školského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stravovania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je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nevyhnutná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pre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deti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žiakov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s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vybranými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diagnózami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(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napr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. diabetes mellitus 1.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typu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potravinové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alergie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a pod.).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Počas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zabezpečovania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diétneho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stravovania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v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zariadení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školského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stravovania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je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potrebné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upozorniť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že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sa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jedná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o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deti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žiakov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ktorí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sú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rizikovou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skupinou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261E6A"/>
                </a:solidFill>
                <a:latin typeface="Calibri (MS)"/>
              </a:rPr>
              <a:t>stravníkov</a:t>
            </a:r>
            <a:r>
              <a:rPr lang="en-US" sz="2333" spc="-53" dirty="0">
                <a:solidFill>
                  <a:srgbClr val="261E6A"/>
                </a:solidFill>
                <a:latin typeface="Calibri (MS)"/>
              </a:rPr>
              <a:t> a ich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stravovanie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vyžaduje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osobitný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prístup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s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posúdením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ošetrujúceho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261E6A"/>
                </a:solidFill>
                <a:latin typeface="Calibri (MS)"/>
              </a:rPr>
              <a:t>lekára</a:t>
            </a:r>
            <a:r>
              <a:rPr lang="en-US" sz="2333" b="1" spc="-53" dirty="0">
                <a:solidFill>
                  <a:srgbClr val="261E6A"/>
                </a:solidFill>
                <a:latin typeface="Calibri (MS)"/>
              </a:rPr>
              <a:t>.   </a:t>
            </a:r>
            <a:endParaRPr lang="en-US" sz="2333" b="1" spc="-53" dirty="0">
              <a:solidFill>
                <a:srgbClr val="261E6A"/>
              </a:solidFill>
              <a:latin typeface="Calibri (MS)"/>
              <a:cs typeface="Calibri (MS)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A3D86-33A4-CB1F-6B4B-DD5983697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C9AC035-5A4E-9545-2DA6-753E24E5572F}"/>
              </a:ext>
            </a:extLst>
          </p:cNvPr>
          <p:cNvGrpSpPr/>
          <p:nvPr/>
        </p:nvGrpSpPr>
        <p:grpSpPr>
          <a:xfrm>
            <a:off x="2706485" y="677049"/>
            <a:ext cx="6749218" cy="327243"/>
            <a:chOff x="0" y="0"/>
            <a:chExt cx="13498436" cy="65448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EC27648-F197-13E5-DF66-61E51A4E4450}"/>
                </a:ext>
              </a:extLst>
            </p:cNvPr>
            <p:cNvSpPr/>
            <p:nvPr/>
          </p:nvSpPr>
          <p:spPr>
            <a:xfrm>
              <a:off x="0" y="0"/>
              <a:ext cx="13498449" cy="654431"/>
            </a:xfrm>
            <a:custGeom>
              <a:avLst/>
              <a:gdLst/>
              <a:ahLst/>
              <a:cxnLst/>
              <a:rect l="l" t="t" r="r" b="b"/>
              <a:pathLst>
                <a:path w="13498449" h="654431">
                  <a:moveTo>
                    <a:pt x="0" y="0"/>
                  </a:moveTo>
                  <a:lnTo>
                    <a:pt x="13498449" y="0"/>
                  </a:lnTo>
                  <a:lnTo>
                    <a:pt x="13498449" y="654431"/>
                  </a:lnTo>
                  <a:lnTo>
                    <a:pt x="0" y="654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1240532C-671E-5AD0-AF5C-304E601F6B50}"/>
              </a:ext>
            </a:extLst>
          </p:cNvPr>
          <p:cNvSpPr txBox="1"/>
          <p:nvPr/>
        </p:nvSpPr>
        <p:spPr>
          <a:xfrm>
            <a:off x="514043" y="880125"/>
            <a:ext cx="10516818" cy="332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</a:pPr>
            <a:r>
              <a:rPr lang="en-US" sz="3000" b="1" spc="-79" dirty="0">
                <a:solidFill>
                  <a:srgbClr val="002060"/>
                </a:solidFill>
                <a:latin typeface="Calibri (MS) Bold"/>
              </a:rPr>
              <a:t>ZABEZPEČENIE DIÉTNEHO STRAVOVANIA 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A4B195D3-BE9C-413E-92D9-7ED726FCABF1}"/>
              </a:ext>
            </a:extLst>
          </p:cNvPr>
          <p:cNvSpPr txBox="1"/>
          <p:nvPr/>
        </p:nvSpPr>
        <p:spPr>
          <a:xfrm>
            <a:off x="759817" y="1797700"/>
            <a:ext cx="11242871" cy="718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Pre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koho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je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podporné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opatrenie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určené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?</a:t>
            </a:r>
          </a:p>
          <a:p>
            <a:pPr marL="287880" lvl="1" indent="-143940">
              <a:buFont typeface="Arial"/>
              <a:buChar char="•"/>
            </a:pP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Deti a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žiaci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s 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potravinovou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intoleranciou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a 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diagnózou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vyžadujúcou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diétnu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stravu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.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8526C2B5-B6AE-F43B-FDD5-F2930BD81829}"/>
              </a:ext>
            </a:extLst>
          </p:cNvPr>
          <p:cNvSpPr txBox="1"/>
          <p:nvPr/>
        </p:nvSpPr>
        <p:spPr>
          <a:xfrm>
            <a:off x="759817" y="3101021"/>
            <a:ext cx="10486819" cy="1887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7880" lvl="1" indent="-143940">
              <a:buFont typeface="Arial"/>
              <a:buChar char="•"/>
            </a:pP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Kto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sa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vyjadruje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: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učiteľ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;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školský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špeciálny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pedagóg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;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odborný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zamestnanec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škol</a:t>
            </a:r>
            <a:r>
              <a:rPr lang="sk-SK" sz="2333" spc="-53" dirty="0">
                <a:solidFill>
                  <a:srgbClr val="002060"/>
                </a:solidFill>
                <a:latin typeface="Calibri (MS)"/>
              </a:rPr>
              <a:t>y alebo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zariadenie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poradenstva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prevencie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.</a:t>
            </a:r>
          </a:p>
          <a:p>
            <a:pPr marL="287880" lvl="1" indent="-143940">
              <a:buFont typeface="Arial"/>
              <a:buChar char="•"/>
            </a:pP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Kto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zabezpečuje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: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zariadenie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školského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stravovania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(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podľa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§ 145a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ods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. 2.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písm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. s)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školského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zákona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).</a:t>
            </a:r>
          </a:p>
          <a:p>
            <a:pPr marL="287880" lvl="1" indent="-143940">
              <a:buFont typeface="Arial"/>
              <a:buChar char="•"/>
            </a:pPr>
            <a:r>
              <a:rPr lang="en-US" sz="2333" spc="-53" dirty="0" err="1">
                <a:solidFill>
                  <a:srgbClr val="002060"/>
                </a:solidFill>
                <a:latin typeface="Calibri (MS) Bold"/>
              </a:rPr>
              <a:t>Kto</a:t>
            </a:r>
            <a:r>
              <a:rPr lang="en-US" sz="2333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 Bold"/>
              </a:rPr>
              <a:t>poskytuje</a:t>
            </a:r>
            <a:r>
              <a:rPr lang="en-US" sz="2333" spc="-53" dirty="0">
                <a:solidFill>
                  <a:srgbClr val="002060"/>
                </a:solidFill>
                <a:latin typeface="Calibri (MS) Bold"/>
              </a:rPr>
              <a:t>: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kuchár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(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špecialista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) pre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diétne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stravovanie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759629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06485" y="677049"/>
            <a:ext cx="6749218" cy="327243"/>
            <a:chOff x="0" y="0"/>
            <a:chExt cx="13498436" cy="654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498449" cy="654431"/>
            </a:xfrm>
            <a:custGeom>
              <a:avLst/>
              <a:gdLst/>
              <a:ahLst/>
              <a:cxnLst/>
              <a:rect l="l" t="t" r="r" b="b"/>
              <a:pathLst>
                <a:path w="13498449" h="654431">
                  <a:moveTo>
                    <a:pt x="0" y="0"/>
                  </a:moveTo>
                  <a:lnTo>
                    <a:pt x="13498449" y="0"/>
                  </a:lnTo>
                  <a:lnTo>
                    <a:pt x="13498449" y="654431"/>
                  </a:lnTo>
                  <a:lnTo>
                    <a:pt x="0" y="654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505334" y="378992"/>
            <a:ext cx="10516818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000" b="1" spc="-79" dirty="0">
                <a:solidFill>
                  <a:srgbClr val="002060"/>
                </a:solidFill>
                <a:latin typeface="Calibri (MS) Bold"/>
              </a:rPr>
              <a:t>PREVENCIA NA PODPORU FYZICKÉHO ZDRAVIA, DUŠEVNÉHO ZDRAVIA A PREVENCIA VÝSKYTU RIZIKOVÉHO SPRÁVANIA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09826" y="1312050"/>
            <a:ext cx="11549945" cy="50261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O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čom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je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podporné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opatrenie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?</a:t>
            </a:r>
            <a:endParaRPr lang="en-US" sz="2333" b="1" spc="-53" dirty="0">
              <a:solidFill>
                <a:srgbClr val="002060"/>
              </a:solidFill>
              <a:latin typeface="Calibri (MS) Bold"/>
              <a:cs typeface="Calibri (MS) Bold"/>
            </a:endParaRPr>
          </a:p>
          <a:p>
            <a:pPr marL="241312" lvl="1" indent="-120656">
              <a:buFont typeface="Arial"/>
              <a:buChar char="•"/>
            </a:pP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Opatrenie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má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slúžiť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na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systematické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"/>
              </a:rPr>
              <a:t>posilňovanie</a:t>
            </a:r>
            <a:r>
              <a:rPr lang="en-US" sz="2333" b="1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"/>
              </a:rPr>
              <a:t>tých</a:t>
            </a:r>
            <a:r>
              <a:rPr lang="en-US" sz="2333" b="1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"/>
              </a:rPr>
              <a:t>schopností</a:t>
            </a:r>
            <a:r>
              <a:rPr lang="en-US" sz="2333" b="1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"/>
              </a:rPr>
              <a:t>detí</a:t>
            </a:r>
            <a:r>
              <a:rPr lang="en-US" sz="2333" b="1" spc="-53" dirty="0">
                <a:solidFill>
                  <a:srgbClr val="002060"/>
                </a:solidFill>
                <a:latin typeface="Calibri (MS)"/>
              </a:rPr>
              <a:t> a </a:t>
            </a:r>
            <a:r>
              <a:rPr lang="en-US" sz="2333" b="1" spc="-53" dirty="0" err="1">
                <a:solidFill>
                  <a:srgbClr val="002060"/>
                </a:solidFill>
                <a:latin typeface="Calibri (MS)"/>
              </a:rPr>
              <a:t>žiakov</a:t>
            </a:r>
            <a:r>
              <a:rPr lang="en-US" sz="2333" b="1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b="1" spc="-53" dirty="0" err="1">
                <a:solidFill>
                  <a:srgbClr val="002060"/>
                </a:solidFill>
                <a:latin typeface="Calibri (MS)"/>
              </a:rPr>
              <a:t>ktoré</a:t>
            </a:r>
            <a:r>
              <a:rPr lang="en-US" sz="2333" b="1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"/>
              </a:rPr>
              <a:t>majú</a:t>
            </a:r>
            <a:r>
              <a:rPr lang="en-US" sz="2333" b="1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"/>
              </a:rPr>
              <a:t>priamy</a:t>
            </a:r>
            <a:r>
              <a:rPr lang="en-US" sz="2333" b="1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"/>
              </a:rPr>
              <a:t>vplyv</a:t>
            </a:r>
            <a:r>
              <a:rPr lang="en-US" sz="2333" b="1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"/>
              </a:rPr>
              <a:t>na</a:t>
            </a:r>
            <a:r>
              <a:rPr lang="en-US" sz="2333" b="1" spc="-53" dirty="0">
                <a:solidFill>
                  <a:srgbClr val="002060"/>
                </a:solidFill>
                <a:latin typeface="Calibri (MS)"/>
              </a:rPr>
              <a:t> ich </a:t>
            </a:r>
            <a:r>
              <a:rPr lang="en-US" sz="2333" b="1" spc="-53" dirty="0" err="1">
                <a:solidFill>
                  <a:srgbClr val="002060"/>
                </a:solidFill>
                <a:latin typeface="Calibri (MS)"/>
              </a:rPr>
              <a:t>optimálny</a:t>
            </a:r>
            <a:r>
              <a:rPr lang="en-US" sz="2333" b="1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"/>
              </a:rPr>
              <a:t>zdravý</a:t>
            </a:r>
            <a:r>
              <a:rPr lang="en-US" sz="2333" b="1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"/>
              </a:rPr>
              <a:t>vývin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a</a:t>
            </a:r>
            <a:r>
              <a:rPr lang="en-US" sz="2333" b="1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"/>
              </a:rPr>
              <a:t>formovanie</a:t>
            </a:r>
            <a:r>
              <a:rPr lang="en-US" sz="2333" b="1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"/>
              </a:rPr>
              <a:t>primeraných</a:t>
            </a:r>
            <a:r>
              <a:rPr lang="en-US" sz="2333" b="1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"/>
              </a:rPr>
              <a:t>postojov</a:t>
            </a:r>
            <a:r>
              <a:rPr lang="en-US" sz="2333" b="1" spc="-53" dirty="0">
                <a:solidFill>
                  <a:srgbClr val="002060"/>
                </a:solidFill>
                <a:latin typeface="Calibri (MS)"/>
              </a:rPr>
              <a:t> v </a:t>
            </a:r>
            <a:r>
              <a:rPr lang="en-US" sz="2333" b="1" spc="-53" dirty="0" err="1">
                <a:solidFill>
                  <a:srgbClr val="002060"/>
                </a:solidFill>
                <a:latin typeface="Calibri (MS)"/>
              </a:rPr>
              <a:t>oblasti</a:t>
            </a:r>
            <a:r>
              <a:rPr lang="en-US" sz="2333" b="1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"/>
              </a:rPr>
              <a:t>fyzického</a:t>
            </a:r>
            <a:r>
              <a:rPr lang="en-US" sz="2333" b="1" spc="-53" dirty="0">
                <a:solidFill>
                  <a:srgbClr val="002060"/>
                </a:solidFill>
                <a:latin typeface="Calibri (MS)"/>
              </a:rPr>
              <a:t> a </a:t>
            </a:r>
            <a:r>
              <a:rPr lang="en-US" sz="2333" b="1" spc="-53" dirty="0" err="1">
                <a:solidFill>
                  <a:srgbClr val="002060"/>
                </a:solidFill>
                <a:latin typeface="Calibri (MS)"/>
              </a:rPr>
              <a:t>duševného</a:t>
            </a:r>
            <a:r>
              <a:rPr lang="en-US" sz="2333" b="1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"/>
              </a:rPr>
              <a:t>zdravia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smerujú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k</a:t>
            </a:r>
            <a:r>
              <a:rPr lang="en-US" sz="2333" b="1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"/>
              </a:rPr>
              <a:t>znižovaniu</a:t>
            </a:r>
            <a:r>
              <a:rPr lang="en-US" sz="2333" b="1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"/>
              </a:rPr>
              <a:t>prejavov</a:t>
            </a:r>
            <a:r>
              <a:rPr lang="en-US" sz="2333" b="1" spc="-53" dirty="0">
                <a:solidFill>
                  <a:srgbClr val="002060"/>
                </a:solidFill>
                <a:latin typeface="Calibri (MS)"/>
              </a:rPr>
              <a:t> a </a:t>
            </a:r>
            <a:r>
              <a:rPr lang="en-US" sz="2333" b="1" spc="-53" dirty="0" err="1">
                <a:solidFill>
                  <a:srgbClr val="002060"/>
                </a:solidFill>
                <a:latin typeface="Calibri (MS)"/>
              </a:rPr>
              <a:t>výskytu</a:t>
            </a:r>
            <a:r>
              <a:rPr lang="en-US" sz="2333" b="1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"/>
              </a:rPr>
              <a:t>rizikového</a:t>
            </a:r>
            <a:r>
              <a:rPr lang="en-US" sz="2333" b="1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"/>
              </a:rPr>
              <a:t>správania</a:t>
            </a:r>
            <a:r>
              <a:rPr lang="en-US" sz="2333" b="1" spc="-53" dirty="0">
                <a:solidFill>
                  <a:srgbClr val="002060"/>
                </a:solidFill>
                <a:latin typeface="Calibri (MS)"/>
              </a:rPr>
              <a:t>. </a:t>
            </a:r>
            <a:endParaRPr lang="sk-SK" sz="2333" b="1" spc="-53" dirty="0">
              <a:solidFill>
                <a:srgbClr val="002060"/>
              </a:solidFill>
              <a:latin typeface="Calibri (MS)"/>
              <a:cs typeface="Calibri (MS)"/>
            </a:endParaRPr>
          </a:p>
          <a:p>
            <a:pPr marL="120656" lvl="1"/>
            <a:endParaRPr lang="en-US" sz="2333" spc="-53" dirty="0">
              <a:solidFill>
                <a:srgbClr val="002060"/>
              </a:solidFill>
              <a:latin typeface="Calibri (MS)"/>
              <a:cs typeface="Calibri (MS)"/>
            </a:endParaRPr>
          </a:p>
          <a:p>
            <a:pPr marL="241312" lvl="1" indent="-120656">
              <a:buFont typeface="Arial"/>
              <a:buChar char="•"/>
            </a:pP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Programy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aktivity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na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podporu</a:t>
            </a:r>
            <a:r>
              <a:rPr lang="en-US" sz="2333" b="1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"/>
              </a:rPr>
              <a:t>fyzického</a:t>
            </a:r>
            <a:r>
              <a:rPr lang="en-US" sz="2333" b="1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"/>
              </a:rPr>
              <a:t>zdravia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sa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zameriavajú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na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podporu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primeranej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fyzickej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kondície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dieťaťa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žiaka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zdravého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životného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štýlu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starostlivosti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o 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fyzické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zdravie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bezpečnosť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. </a:t>
            </a:r>
            <a:endParaRPr lang="sk-SK" sz="2333" spc="-53" dirty="0">
              <a:solidFill>
                <a:srgbClr val="002060"/>
              </a:solidFill>
              <a:latin typeface="Calibri (MS)"/>
              <a:cs typeface="Calibri (MS)"/>
            </a:endParaRPr>
          </a:p>
          <a:p>
            <a:pPr marL="241312" lvl="1" indent="-120656">
              <a:buFont typeface="Arial"/>
              <a:buChar char="•"/>
            </a:pPr>
            <a:endParaRPr lang="sk-SK" sz="2333" spc="-53" dirty="0">
              <a:solidFill>
                <a:srgbClr val="002060"/>
              </a:solidFill>
              <a:latin typeface="Calibri (MS)"/>
              <a:cs typeface="Calibri (MS)"/>
            </a:endParaRPr>
          </a:p>
          <a:p>
            <a:pPr marL="241312" lvl="1" indent="-120656">
              <a:buFont typeface="Arial"/>
              <a:buChar char="•"/>
            </a:pP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Programy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na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podporu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"/>
              </a:rPr>
              <a:t>duševného</a:t>
            </a:r>
            <a:r>
              <a:rPr lang="en-US" sz="2333" b="1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"/>
              </a:rPr>
              <a:t>zdravia</a:t>
            </a:r>
            <a:r>
              <a:rPr lang="en-US" sz="2333" b="1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sa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 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zameriavajú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najmä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na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posilnenie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úspešnej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adaptácie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dieťaťa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žiaka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na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 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školu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/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školské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zariadenie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posilnenie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schopnosti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sebapoznania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sebahodnotenia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schopnosti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kritického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myslenia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schopnosti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úspešne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aplikovať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stratégie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zvládania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schopnosti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asertivity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rozvíjanie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pozitívnych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vzťahov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so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spolužiakmi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ostatnými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účastníkmi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výchovno-vzdelávacieho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procesu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posilnenie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schopnosti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zvládať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psychicky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náročné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situácie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(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napríklad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rovesnícky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konflikt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medzigeneračný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konflikt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vyrovnanie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sa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 s 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úspechom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/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neúspechom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podobne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).</a:t>
            </a:r>
            <a:r>
              <a:rPr lang="en-US" sz="2333" spc="-53" dirty="0">
                <a:solidFill>
                  <a:srgbClr val="002060"/>
                </a:solidFill>
                <a:cs typeface="Calibri (MS)"/>
              </a:rPr>
              <a:t>  </a:t>
            </a:r>
            <a:endParaRPr lang="sk-SK" sz="2333" spc="-53" dirty="0">
              <a:solidFill>
                <a:srgbClr val="002060"/>
              </a:solidFill>
              <a:cs typeface="Calibri (MS)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06485" y="677049"/>
            <a:ext cx="6749218" cy="327243"/>
            <a:chOff x="0" y="0"/>
            <a:chExt cx="13498436" cy="654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498449" cy="654431"/>
            </a:xfrm>
            <a:custGeom>
              <a:avLst/>
              <a:gdLst/>
              <a:ahLst/>
              <a:cxnLst/>
              <a:rect l="l" t="t" r="r" b="b"/>
              <a:pathLst>
                <a:path w="13498449" h="654431">
                  <a:moveTo>
                    <a:pt x="0" y="0"/>
                  </a:moveTo>
                  <a:lnTo>
                    <a:pt x="13498449" y="0"/>
                  </a:lnTo>
                  <a:lnTo>
                    <a:pt x="13498449" y="654431"/>
                  </a:lnTo>
                  <a:lnTo>
                    <a:pt x="0" y="654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505334" y="408933"/>
            <a:ext cx="10516818" cy="640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</a:pPr>
            <a:r>
              <a:rPr lang="en-US" sz="3000" b="1" spc="-79" dirty="0">
                <a:solidFill>
                  <a:srgbClr val="002060"/>
                </a:solidFill>
                <a:latin typeface="Calibri (MS) Bold"/>
              </a:rPr>
              <a:t>PREVENCIA NA PODPORU FYZICKÉHO ZDRAVIA, DUŠEVNÉHO ZDRAVIA A PREVENCIA VÝSKYTU RIZIKOVÉHO SPRÁVANIA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09826" y="1312049"/>
            <a:ext cx="11549945" cy="46158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2333" b="1" spc="-53" dirty="0">
                <a:solidFill>
                  <a:srgbClr val="002060"/>
                </a:solidFill>
                <a:ea typeface="+mn-lt"/>
                <a:cs typeface="+mn-lt"/>
              </a:rPr>
              <a:t>O </a:t>
            </a:r>
            <a:r>
              <a:rPr lang="en-US" sz="2333" b="1" spc="-53" dirty="0" err="1">
                <a:solidFill>
                  <a:srgbClr val="002060"/>
                </a:solidFill>
                <a:ea typeface="+mn-lt"/>
                <a:cs typeface="+mn-lt"/>
              </a:rPr>
              <a:t>čom</a:t>
            </a:r>
            <a:r>
              <a:rPr lang="en-US" sz="2333" b="1" spc="-53" dirty="0">
                <a:solidFill>
                  <a:srgbClr val="002060"/>
                </a:solidFill>
                <a:ea typeface="+mn-lt"/>
                <a:cs typeface="+mn-lt"/>
              </a:rPr>
              <a:t> je </a:t>
            </a:r>
            <a:r>
              <a:rPr lang="en-US" sz="2333" b="1" spc="-53" dirty="0" err="1">
                <a:solidFill>
                  <a:srgbClr val="002060"/>
                </a:solidFill>
                <a:ea typeface="+mn-lt"/>
                <a:cs typeface="+mn-lt"/>
              </a:rPr>
              <a:t>podporné</a:t>
            </a:r>
            <a:r>
              <a:rPr lang="en-US" sz="2333" b="1" spc="-53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ea typeface="+mn-lt"/>
                <a:cs typeface="+mn-lt"/>
              </a:rPr>
              <a:t>opatrenie</a:t>
            </a:r>
            <a:r>
              <a:rPr lang="en-US" sz="2333" b="1" spc="-53" dirty="0">
                <a:solidFill>
                  <a:srgbClr val="002060"/>
                </a:solidFill>
                <a:ea typeface="+mn-lt"/>
                <a:cs typeface="+mn-lt"/>
              </a:rPr>
              <a:t>?</a:t>
            </a:r>
            <a:endParaRPr lang="sk-SK" sz="2333" b="1" dirty="0">
              <a:ea typeface="+mn-lt"/>
              <a:cs typeface="+mn-lt"/>
            </a:endParaRPr>
          </a:p>
          <a:p>
            <a:r>
              <a:rPr lang="en-US" sz="2333" spc="-53" dirty="0">
                <a:solidFill>
                  <a:srgbClr val="002060"/>
                </a:solidFill>
                <a:latin typeface="Arial"/>
                <a:cs typeface="Arial"/>
              </a:rPr>
              <a:t>•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Programy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 a 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aktivity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na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prevenciu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rizikového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správania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sa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zameriavajú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na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formovanie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primeraného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postoja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dieťaťa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alebo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žiaka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 k 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rizikovému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správaniu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, v 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prípade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výskytu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rizikového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správania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aj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na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eliminovanie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/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odstránenie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jeho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prejavov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. 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Významný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priestor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sa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venuje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najmä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programom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zameraným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na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prevenciu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šikany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kyberšikany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verbálneho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 a 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fyzického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násilia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extrémistických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postojov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 a 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prejavov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na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verejnosti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užívania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omamných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 a 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návykových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látok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 a 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podobne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. </a:t>
            </a:r>
            <a:endParaRPr lang="en-US" sz="1200" dirty="0"/>
          </a:p>
          <a:p>
            <a:endParaRPr lang="en-US" sz="2333" spc="-53" dirty="0">
              <a:solidFill>
                <a:srgbClr val="002060"/>
              </a:solidFill>
              <a:latin typeface="Calibri"/>
              <a:cs typeface="Calibri"/>
            </a:endParaRPr>
          </a:p>
          <a:p>
            <a:r>
              <a:rPr lang="en-US" sz="2333" spc="-53" dirty="0">
                <a:solidFill>
                  <a:srgbClr val="002060"/>
                </a:solidFill>
                <a:latin typeface="Arial"/>
                <a:cs typeface="Arial"/>
              </a:rPr>
              <a:t>•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V 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rámci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výskumov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 v 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oblasti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efektívnosti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preventívnych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intervencií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sa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ukázalo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že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mnohé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aj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často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používané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aktivity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nie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sú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efektívne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 a 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niekedy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môžu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mať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dokonca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opačný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účinok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. 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Zásady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efektívnej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preventívnej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činnosti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možno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nájsť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rozpracované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napr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. v 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Štandardoch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odborných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činností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 - 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Prevencia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rizikového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správania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 (</a:t>
            </a:r>
            <a:r>
              <a:rPr lang="en-US" sz="2333" spc="-53" dirty="0" err="1">
                <a:solidFill>
                  <a:srgbClr val="002060"/>
                </a:solidFill>
                <a:ea typeface="+mn-lt"/>
                <a:cs typeface="+mn-lt"/>
              </a:rPr>
              <a:t>VÚDPaP</a:t>
            </a:r>
            <a:r>
              <a:rPr lang="en-US" sz="2333" spc="-53" dirty="0">
                <a:solidFill>
                  <a:srgbClr val="002060"/>
                </a:solidFill>
                <a:ea typeface="+mn-lt"/>
                <a:cs typeface="+mn-lt"/>
              </a:rPr>
              <a:t>, 2022). </a:t>
            </a:r>
            <a:endParaRPr lang="en-US" sz="1200" dirty="0"/>
          </a:p>
          <a:p>
            <a:endParaRPr lang="en-US" sz="2000" spc="-53" dirty="0">
              <a:solidFill>
                <a:srgbClr val="002060"/>
              </a:solidFill>
              <a:latin typeface="Calibri (MS) Bold"/>
              <a:cs typeface="Calibri (MS) Bold"/>
            </a:endParaRPr>
          </a:p>
        </p:txBody>
      </p:sp>
    </p:spTree>
    <p:extLst>
      <p:ext uri="{BB962C8B-B14F-4D97-AF65-F5344CB8AC3E}">
        <p14:creationId xmlns:p14="http://schemas.microsoft.com/office/powerpoint/2010/main" val="178955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">
            <a:extLst>
              <a:ext uri="{FF2B5EF4-FFF2-40B4-BE49-F238E27FC236}">
                <a16:creationId xmlns:a16="http://schemas.microsoft.com/office/drawing/2014/main" id="{359848F4-C96C-4216-F4DA-7FB42DB4DAB9}"/>
              </a:ext>
            </a:extLst>
          </p:cNvPr>
          <p:cNvSpPr/>
          <p:nvPr/>
        </p:nvSpPr>
        <p:spPr>
          <a:xfrm>
            <a:off x="0" y="-83900"/>
            <a:ext cx="2138289" cy="6941900"/>
          </a:xfrm>
          <a:custGeom>
            <a:avLst/>
            <a:gdLst/>
            <a:ahLst/>
            <a:cxnLst/>
            <a:rect l="l" t="t" r="r" b="b"/>
            <a:pathLst>
              <a:path w="4276691" h="10412850">
                <a:moveTo>
                  <a:pt x="0" y="0"/>
                </a:moveTo>
                <a:lnTo>
                  <a:pt x="4276690" y="0"/>
                </a:lnTo>
                <a:lnTo>
                  <a:pt x="4276690" y="10412850"/>
                </a:lnTo>
                <a:lnTo>
                  <a:pt x="0" y="104128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sz="1200"/>
          </a:p>
        </p:txBody>
      </p:sp>
      <p:grpSp>
        <p:nvGrpSpPr>
          <p:cNvPr id="2" name="Group 2"/>
          <p:cNvGrpSpPr/>
          <p:nvPr/>
        </p:nvGrpSpPr>
        <p:grpSpPr>
          <a:xfrm>
            <a:off x="2721391" y="694345"/>
            <a:ext cx="6749218" cy="327243"/>
            <a:chOff x="0" y="0"/>
            <a:chExt cx="13498436" cy="654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498449" cy="654431"/>
            </a:xfrm>
            <a:custGeom>
              <a:avLst/>
              <a:gdLst/>
              <a:ahLst/>
              <a:cxnLst/>
              <a:rect l="l" t="t" r="r" b="b"/>
              <a:pathLst>
                <a:path w="13498449" h="654431">
                  <a:moveTo>
                    <a:pt x="0" y="0"/>
                  </a:moveTo>
                  <a:lnTo>
                    <a:pt x="13498449" y="0"/>
                  </a:lnTo>
                  <a:lnTo>
                    <a:pt x="13498449" y="654431"/>
                  </a:lnTo>
                  <a:lnTo>
                    <a:pt x="0" y="654431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578519" y="551330"/>
            <a:ext cx="833801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60"/>
              </a:lnSpc>
            </a:pPr>
            <a:r>
              <a:rPr lang="sk-SK" sz="4000" b="1" dirty="0">
                <a:solidFill>
                  <a:srgbClr val="002060"/>
                </a:solidFill>
                <a:latin typeface="Calibri (MS) Bold"/>
              </a:rPr>
              <a:t>Novelizácia zákona 245/2008 Z. z.</a:t>
            </a:r>
            <a:endParaRPr lang="en-US" sz="4000" b="1" dirty="0">
              <a:solidFill>
                <a:srgbClr val="002060"/>
              </a:solidFill>
              <a:latin typeface="Calibri (MS)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578519" y="1675102"/>
            <a:ext cx="8951117" cy="2100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4815" indent="-304815">
              <a:lnSpc>
                <a:spcPts val="3267"/>
              </a:lnSpc>
              <a:buFont typeface="Arial" panose="020B0604020202020204" pitchFamily="34" charset="0"/>
              <a:buChar char="•"/>
            </a:pPr>
            <a:r>
              <a:rPr lang="en-US" sz="2333" dirty="0">
                <a:solidFill>
                  <a:srgbClr val="002060"/>
                </a:solidFill>
                <a:latin typeface="Calibri (MS)"/>
              </a:rPr>
              <a:t>Od 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1.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septembra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2023</a:t>
            </a:r>
            <a:r>
              <a:rPr lang="en-US" sz="233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"/>
              </a:rPr>
              <a:t>sa</a:t>
            </a:r>
            <a:r>
              <a:rPr lang="en-US" sz="233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sk-SK" sz="2333" dirty="0">
                <a:solidFill>
                  <a:srgbClr val="002060"/>
                </a:solidFill>
                <a:latin typeface="Calibri (MS)"/>
              </a:rPr>
              <a:t>vypustila</a:t>
            </a:r>
            <a:r>
              <a:rPr lang="en-US" sz="2333" dirty="0">
                <a:solidFill>
                  <a:srgbClr val="002060"/>
                </a:solidFill>
                <a:latin typeface="Calibri (MS)"/>
              </a:rPr>
              <a:t> zo </a:t>
            </a:r>
            <a:r>
              <a:rPr lang="en-US" sz="2333" dirty="0" err="1">
                <a:solidFill>
                  <a:srgbClr val="002060"/>
                </a:solidFill>
                <a:latin typeface="Calibri (MS)"/>
              </a:rPr>
              <a:t>zákona</a:t>
            </a:r>
            <a:r>
              <a:rPr lang="en-US" sz="233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"/>
              </a:rPr>
              <a:t>školská</a:t>
            </a:r>
            <a:r>
              <a:rPr lang="en-US" sz="233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"/>
              </a:rPr>
              <a:t>integrácia</a:t>
            </a:r>
            <a:r>
              <a:rPr lang="en-US" sz="233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dirty="0" err="1">
                <a:solidFill>
                  <a:srgbClr val="002060"/>
                </a:solidFill>
                <a:latin typeface="Calibri (MS)"/>
              </a:rPr>
              <a:t>hovoríme</a:t>
            </a:r>
            <a:r>
              <a:rPr lang="en-US" sz="2333" dirty="0">
                <a:solidFill>
                  <a:srgbClr val="002060"/>
                </a:solidFill>
                <a:latin typeface="Calibri (MS)"/>
              </a:rPr>
              <a:t> o </a:t>
            </a:r>
            <a:r>
              <a:rPr lang="en-US" sz="2333" dirty="0" err="1">
                <a:solidFill>
                  <a:srgbClr val="002060"/>
                </a:solidFill>
                <a:latin typeface="Calibri (MS)"/>
              </a:rPr>
              <a:t>inkluzívnom</a:t>
            </a:r>
            <a:r>
              <a:rPr lang="en-US" sz="233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"/>
              </a:rPr>
              <a:t>vzdelávaní</a:t>
            </a:r>
            <a:r>
              <a:rPr lang="en-US" sz="2333" dirty="0">
                <a:solidFill>
                  <a:srgbClr val="002060"/>
                </a:solidFill>
                <a:latin typeface="Calibri (MS)"/>
              </a:rPr>
              <a:t>.</a:t>
            </a:r>
            <a:endParaRPr lang="sk-SK" sz="2333" dirty="0">
              <a:solidFill>
                <a:srgbClr val="002060"/>
              </a:solidFill>
              <a:latin typeface="Calibri (MS)"/>
            </a:endParaRPr>
          </a:p>
          <a:p>
            <a:pPr>
              <a:lnSpc>
                <a:spcPts val="3267"/>
              </a:lnSpc>
            </a:pPr>
            <a:endParaRPr lang="sk-SK" sz="2333" dirty="0">
              <a:solidFill>
                <a:srgbClr val="002060"/>
              </a:solidFill>
              <a:latin typeface="Calibri (MS)"/>
            </a:endParaRPr>
          </a:p>
          <a:p>
            <a:pPr marL="304815" indent="-304815">
              <a:lnSpc>
                <a:spcPts val="3267"/>
              </a:lnSpc>
              <a:buFont typeface="Arial" panose="020B0604020202020204" pitchFamily="34" charset="0"/>
              <a:buChar char="•"/>
            </a:pPr>
            <a:r>
              <a:rPr lang="sk-SK" sz="2333" dirty="0">
                <a:solidFill>
                  <a:srgbClr val="002060"/>
                </a:solidFill>
                <a:latin typeface="Calibri (MS)"/>
              </a:rPr>
              <a:t>Zaviedol sa </a:t>
            </a:r>
            <a:r>
              <a:rPr lang="sk-SK" sz="2333" b="1" dirty="0">
                <a:solidFill>
                  <a:srgbClr val="002060"/>
                </a:solidFill>
                <a:latin typeface="Calibri (MS)"/>
              </a:rPr>
              <a:t>systém podporných opatrení </a:t>
            </a:r>
            <a:r>
              <a:rPr lang="sk-SK" sz="2333" dirty="0">
                <a:solidFill>
                  <a:srgbClr val="002060"/>
                </a:solidFill>
                <a:latin typeface="Calibri (MS)"/>
              </a:rPr>
              <a:t>v </a:t>
            </a:r>
            <a:r>
              <a:rPr lang="en-US" sz="2333" dirty="0">
                <a:solidFill>
                  <a:srgbClr val="002060"/>
                </a:solidFill>
                <a:ea typeface="Calibri (MS)"/>
              </a:rPr>
              <a:t>§</a:t>
            </a:r>
            <a:r>
              <a:rPr lang="sk-SK" sz="2333" dirty="0">
                <a:solidFill>
                  <a:srgbClr val="002060"/>
                </a:solidFill>
                <a:ea typeface="Calibri (MS)"/>
              </a:rPr>
              <a:t>145</a:t>
            </a:r>
            <a:r>
              <a:rPr lang="en-US" sz="2333" dirty="0">
                <a:solidFill>
                  <a:srgbClr val="002060"/>
                </a:solidFill>
                <a:ea typeface="Calibri (MS)"/>
              </a:rPr>
              <a:t>a </a:t>
            </a:r>
            <a:r>
              <a:rPr lang="sk-SK" sz="2333" dirty="0">
                <a:solidFill>
                  <a:srgbClr val="002060"/>
                </a:solidFill>
                <a:ea typeface="Calibri (MS)"/>
              </a:rPr>
              <a:t>a </a:t>
            </a:r>
            <a:r>
              <a:rPr lang="en-US" sz="2333" dirty="0">
                <a:solidFill>
                  <a:srgbClr val="002060"/>
                </a:solidFill>
                <a:ea typeface="Calibri (MS)"/>
              </a:rPr>
              <a:t>§</a:t>
            </a:r>
            <a:r>
              <a:rPr lang="sk-SK" sz="2333" dirty="0">
                <a:solidFill>
                  <a:srgbClr val="002060"/>
                </a:solidFill>
                <a:ea typeface="Calibri (MS)"/>
              </a:rPr>
              <a:t>145b</a:t>
            </a:r>
            <a:r>
              <a:rPr lang="en-US" sz="2333" dirty="0">
                <a:solidFill>
                  <a:srgbClr val="002060"/>
                </a:solidFill>
                <a:ea typeface="Calibri (MS)"/>
              </a:rPr>
              <a:t> </a:t>
            </a:r>
            <a:endParaRPr lang="en-US" sz="2333" dirty="0">
              <a:solidFill>
                <a:srgbClr val="002060"/>
              </a:solidFill>
              <a:latin typeface="Calibri (MS)"/>
            </a:endParaRPr>
          </a:p>
          <a:p>
            <a:pPr>
              <a:lnSpc>
                <a:spcPts val="3267"/>
              </a:lnSpc>
            </a:pPr>
            <a:endParaRPr lang="en-US" sz="2667" dirty="0">
              <a:solidFill>
                <a:srgbClr val="002060"/>
              </a:solidFill>
              <a:latin typeface="Calibri (MS)"/>
            </a:endParaRPr>
          </a:p>
        </p:txBody>
      </p:sp>
      <p:pic>
        <p:nvPicPr>
          <p:cNvPr id="11" name="Grafický objekt 10" descr="Sieťový diagram obrys">
            <a:extLst>
              <a:ext uri="{FF2B5EF4-FFF2-40B4-BE49-F238E27FC236}">
                <a16:creationId xmlns:a16="http://schemas.microsoft.com/office/drawing/2014/main" id="{0171B544-F008-A5C6-11C2-85D8F61F80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2345" y="4923503"/>
            <a:ext cx="1593600" cy="159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20706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18E9D-7B2E-CB35-4B97-408500A15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D82E368-5FF8-0013-BBD5-5842BEF4E217}"/>
              </a:ext>
            </a:extLst>
          </p:cNvPr>
          <p:cNvGrpSpPr/>
          <p:nvPr/>
        </p:nvGrpSpPr>
        <p:grpSpPr>
          <a:xfrm>
            <a:off x="2706485" y="677049"/>
            <a:ext cx="6749218" cy="327243"/>
            <a:chOff x="0" y="0"/>
            <a:chExt cx="13498436" cy="65448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80152A6-7CB4-C680-BABD-DC92CA70E1F3}"/>
                </a:ext>
              </a:extLst>
            </p:cNvPr>
            <p:cNvSpPr/>
            <p:nvPr/>
          </p:nvSpPr>
          <p:spPr>
            <a:xfrm>
              <a:off x="0" y="0"/>
              <a:ext cx="13498449" cy="654431"/>
            </a:xfrm>
            <a:custGeom>
              <a:avLst/>
              <a:gdLst/>
              <a:ahLst/>
              <a:cxnLst/>
              <a:rect l="l" t="t" r="r" b="b"/>
              <a:pathLst>
                <a:path w="13498449" h="654431">
                  <a:moveTo>
                    <a:pt x="0" y="0"/>
                  </a:moveTo>
                  <a:lnTo>
                    <a:pt x="13498449" y="0"/>
                  </a:lnTo>
                  <a:lnTo>
                    <a:pt x="13498449" y="654431"/>
                  </a:lnTo>
                  <a:lnTo>
                    <a:pt x="0" y="654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DE82F207-6804-F700-4FA7-9AA23942CAD3}"/>
              </a:ext>
            </a:extLst>
          </p:cNvPr>
          <p:cNvSpPr txBox="1"/>
          <p:nvPr/>
        </p:nvSpPr>
        <p:spPr>
          <a:xfrm>
            <a:off x="505334" y="408933"/>
            <a:ext cx="10516818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000" b="1" spc="-79" dirty="0">
                <a:solidFill>
                  <a:srgbClr val="002060"/>
                </a:solidFill>
                <a:latin typeface="Calibri (MS) Bold"/>
              </a:rPr>
              <a:t>PREVENCIA NA PODPORU FYZICKÉHO ZDRAVIA, DUŠEVNÉHO ZDRAVIA A PREVENCIA VÝSKYTU RIZIKOVÉHO SPRÁVANIA 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059FAC30-40B7-7B51-8DD1-4933C8084CA0}"/>
              </a:ext>
            </a:extLst>
          </p:cNvPr>
          <p:cNvSpPr txBox="1"/>
          <p:nvPr/>
        </p:nvSpPr>
        <p:spPr>
          <a:xfrm>
            <a:off x="707969" y="1764724"/>
            <a:ext cx="11242871" cy="707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2300" b="1" spc="-53" dirty="0">
                <a:solidFill>
                  <a:srgbClr val="002060"/>
                </a:solidFill>
                <a:latin typeface="Calibri (MS) Bold"/>
              </a:rPr>
              <a:t>Pre </a:t>
            </a:r>
            <a:r>
              <a:rPr lang="en-US" sz="2300" b="1" spc="-53" dirty="0" err="1">
                <a:solidFill>
                  <a:srgbClr val="002060"/>
                </a:solidFill>
                <a:latin typeface="Calibri (MS) Bold"/>
              </a:rPr>
              <a:t>koho</a:t>
            </a:r>
            <a:r>
              <a:rPr lang="en-US" sz="2300" b="1" spc="-53" dirty="0">
                <a:solidFill>
                  <a:srgbClr val="002060"/>
                </a:solidFill>
                <a:latin typeface="Calibri (MS) Bold"/>
              </a:rPr>
              <a:t> je </a:t>
            </a:r>
            <a:r>
              <a:rPr lang="en-US" sz="2300" b="1" spc="-53" dirty="0" err="1">
                <a:solidFill>
                  <a:srgbClr val="002060"/>
                </a:solidFill>
                <a:latin typeface="Calibri (MS) Bold"/>
              </a:rPr>
              <a:t>podporné</a:t>
            </a:r>
            <a:r>
              <a:rPr lang="en-US" sz="2300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00" b="1" spc="-53" dirty="0" err="1">
                <a:solidFill>
                  <a:srgbClr val="002060"/>
                </a:solidFill>
                <a:latin typeface="Calibri (MS) Bold"/>
              </a:rPr>
              <a:t>opatrenie</a:t>
            </a:r>
            <a:r>
              <a:rPr lang="en-US" sz="2300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00" b="1" spc="-53" dirty="0" err="1">
                <a:solidFill>
                  <a:srgbClr val="002060"/>
                </a:solidFill>
                <a:latin typeface="Calibri (MS) Bold"/>
              </a:rPr>
              <a:t>určené</a:t>
            </a:r>
            <a:r>
              <a:rPr lang="en-US" sz="2300" b="1" spc="-53" dirty="0">
                <a:solidFill>
                  <a:srgbClr val="002060"/>
                </a:solidFill>
                <a:latin typeface="Calibri (MS) Bold"/>
              </a:rPr>
              <a:t>? </a:t>
            </a:r>
          </a:p>
          <a:p>
            <a:pPr marL="287882" lvl="1" indent="-143941">
              <a:buFont typeface="Arial"/>
              <a:buChar char="•"/>
            </a:pPr>
            <a:r>
              <a:rPr lang="en-US" sz="2300" spc="-53" dirty="0" err="1">
                <a:solidFill>
                  <a:srgbClr val="002060"/>
                </a:solidFill>
                <a:latin typeface="Calibri (MS) Bold"/>
              </a:rPr>
              <a:t>Všetky</a:t>
            </a:r>
            <a:r>
              <a:rPr lang="en-US" sz="2300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00" spc="-53" dirty="0" err="1">
                <a:solidFill>
                  <a:srgbClr val="002060"/>
                </a:solidFill>
                <a:latin typeface="Calibri (MS) Bold"/>
              </a:rPr>
              <a:t>deti</a:t>
            </a:r>
            <a:r>
              <a:rPr lang="en-US" sz="2300" spc="-53" dirty="0">
                <a:solidFill>
                  <a:srgbClr val="002060"/>
                </a:solidFill>
                <a:latin typeface="Calibri (MS) Bold"/>
              </a:rPr>
              <a:t> a </a:t>
            </a:r>
            <a:r>
              <a:rPr lang="en-US" sz="2300" spc="-53" dirty="0" err="1">
                <a:solidFill>
                  <a:srgbClr val="002060"/>
                </a:solidFill>
                <a:latin typeface="Calibri (MS) Bold"/>
              </a:rPr>
              <a:t>všetci</a:t>
            </a:r>
            <a:r>
              <a:rPr lang="en-US" sz="2300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00" spc="-53" dirty="0" err="1">
                <a:solidFill>
                  <a:srgbClr val="002060"/>
                </a:solidFill>
                <a:latin typeface="Calibri (MS) Bold"/>
              </a:rPr>
              <a:t>žiaci</a:t>
            </a:r>
            <a:r>
              <a:rPr lang="en-US" sz="2300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00" spc="-53" dirty="0" err="1">
                <a:solidFill>
                  <a:srgbClr val="002060"/>
                </a:solidFill>
                <a:latin typeface="Calibri (MS) Bold"/>
              </a:rPr>
              <a:t>školy</a:t>
            </a:r>
            <a:r>
              <a:rPr lang="en-US" sz="2300" spc="-53" dirty="0">
                <a:solidFill>
                  <a:srgbClr val="002060"/>
                </a:solidFill>
                <a:latin typeface="Calibri (MS) Bold"/>
              </a:rPr>
              <a:t> a </a:t>
            </a:r>
            <a:r>
              <a:rPr lang="en-US" sz="2300" spc="-53" dirty="0" err="1">
                <a:solidFill>
                  <a:srgbClr val="002060"/>
                </a:solidFill>
                <a:latin typeface="Calibri (MS) Bold"/>
              </a:rPr>
              <a:t>školského</a:t>
            </a:r>
            <a:r>
              <a:rPr lang="en-US" sz="2300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00" spc="-53" dirty="0" err="1">
                <a:solidFill>
                  <a:srgbClr val="002060"/>
                </a:solidFill>
                <a:latin typeface="Calibri (MS) Bold"/>
              </a:rPr>
              <a:t>zariadenia</a:t>
            </a:r>
            <a:r>
              <a:rPr lang="en-US" sz="2300" spc="-53" dirty="0">
                <a:solidFill>
                  <a:srgbClr val="002060"/>
                </a:solidFill>
                <a:latin typeface="Calibri (MS) Bold"/>
              </a:rPr>
              <a:t>. 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AD4DDFD9-0144-EBDA-0A89-59659BD1FA04}"/>
              </a:ext>
            </a:extLst>
          </p:cNvPr>
          <p:cNvSpPr txBox="1"/>
          <p:nvPr/>
        </p:nvSpPr>
        <p:spPr>
          <a:xfrm>
            <a:off x="707970" y="2581073"/>
            <a:ext cx="10865722" cy="1415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41312" lvl="1" indent="-120656">
              <a:buFont typeface="Arial"/>
              <a:buChar char="•"/>
            </a:pPr>
            <a:r>
              <a:rPr lang="en-US" sz="2300" b="1" spc="-53" dirty="0" err="1">
                <a:solidFill>
                  <a:srgbClr val="002060"/>
                </a:solidFill>
                <a:latin typeface="Calibri (MS) Bold"/>
              </a:rPr>
              <a:t>Kto</a:t>
            </a:r>
            <a:r>
              <a:rPr lang="en-US" sz="2300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00" b="1" spc="-53" dirty="0" err="1">
                <a:solidFill>
                  <a:srgbClr val="002060"/>
                </a:solidFill>
                <a:latin typeface="Calibri (MS) Bold"/>
              </a:rPr>
              <a:t>sa</a:t>
            </a:r>
            <a:r>
              <a:rPr lang="en-US" sz="2300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00" b="1" spc="-53" dirty="0" err="1">
                <a:solidFill>
                  <a:srgbClr val="002060"/>
                </a:solidFill>
                <a:latin typeface="Calibri (MS) Bold"/>
              </a:rPr>
              <a:t>vyjadruje</a:t>
            </a:r>
            <a:r>
              <a:rPr lang="en-US" sz="2300" b="1" spc="-53" dirty="0">
                <a:solidFill>
                  <a:srgbClr val="002060"/>
                </a:solidFill>
                <a:latin typeface="Calibri (MS) Bold"/>
              </a:rPr>
              <a:t>: </a:t>
            </a:r>
            <a:r>
              <a:rPr lang="en-US" sz="2300" spc="-53" dirty="0">
                <a:solidFill>
                  <a:srgbClr val="002060"/>
                </a:solidFill>
                <a:latin typeface="Calibri (MS) Bold"/>
              </a:rPr>
              <a:t>bez </a:t>
            </a:r>
            <a:r>
              <a:rPr lang="en-US" sz="2300" spc="-53" dirty="0" err="1">
                <a:solidFill>
                  <a:srgbClr val="002060"/>
                </a:solidFill>
                <a:latin typeface="Calibri (MS) Bold"/>
              </a:rPr>
              <a:t>vyjadrenia</a:t>
            </a:r>
            <a:r>
              <a:rPr lang="en-US" sz="2300" spc="-53" dirty="0">
                <a:solidFill>
                  <a:srgbClr val="002060"/>
                </a:solidFill>
                <a:latin typeface="Calibri (MS) Bold"/>
              </a:rPr>
              <a:t>.</a:t>
            </a:r>
          </a:p>
          <a:p>
            <a:pPr marL="241312" lvl="1" indent="-120656">
              <a:buFont typeface="Arial"/>
              <a:buChar char="•"/>
            </a:pPr>
            <a:r>
              <a:rPr lang="en-US" sz="2300" b="1" spc="-53" dirty="0" err="1">
                <a:solidFill>
                  <a:srgbClr val="002060"/>
                </a:solidFill>
                <a:latin typeface="Calibri (MS) Bold"/>
              </a:rPr>
              <a:t>Kto</a:t>
            </a:r>
            <a:r>
              <a:rPr lang="en-US" sz="2300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00" b="1" spc="-53" dirty="0" err="1">
                <a:solidFill>
                  <a:srgbClr val="002060"/>
                </a:solidFill>
                <a:latin typeface="Calibri (MS) Bold"/>
              </a:rPr>
              <a:t>zabezpečuje</a:t>
            </a:r>
            <a:r>
              <a:rPr lang="en-US" sz="2300" b="1" spc="-53" dirty="0">
                <a:solidFill>
                  <a:srgbClr val="002060"/>
                </a:solidFill>
                <a:latin typeface="Calibri (MS) Bold"/>
              </a:rPr>
              <a:t>: </a:t>
            </a:r>
            <a:r>
              <a:rPr lang="en-US" sz="2300" spc="-53" dirty="0" err="1">
                <a:solidFill>
                  <a:srgbClr val="002060"/>
                </a:solidFill>
                <a:latin typeface="Calibri (MS) Bold"/>
              </a:rPr>
              <a:t>škola</a:t>
            </a:r>
            <a:r>
              <a:rPr lang="en-US" sz="2300" spc="-53" dirty="0">
                <a:solidFill>
                  <a:srgbClr val="002060"/>
                </a:solidFill>
                <a:latin typeface="Calibri (MS) Bold"/>
              </a:rPr>
              <a:t>, </a:t>
            </a:r>
            <a:r>
              <a:rPr lang="en-US" sz="2300" spc="-53" dirty="0" err="1">
                <a:solidFill>
                  <a:srgbClr val="002060"/>
                </a:solidFill>
                <a:latin typeface="Calibri (MS) Bold"/>
              </a:rPr>
              <a:t>školské</a:t>
            </a:r>
            <a:r>
              <a:rPr lang="en-US" sz="2300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00" spc="-53" dirty="0" err="1">
                <a:solidFill>
                  <a:srgbClr val="002060"/>
                </a:solidFill>
                <a:latin typeface="Calibri (MS) Bold"/>
              </a:rPr>
              <a:t>zariadenie</a:t>
            </a:r>
            <a:r>
              <a:rPr lang="en-US" sz="2300" spc="-53" dirty="0">
                <a:solidFill>
                  <a:srgbClr val="002060"/>
                </a:solidFill>
                <a:latin typeface="Calibri (MS) Bold"/>
              </a:rPr>
              <a:t>.</a:t>
            </a:r>
          </a:p>
          <a:p>
            <a:pPr marL="241312" lvl="1" indent="-120656">
              <a:buFont typeface="Arial"/>
              <a:buChar char="•"/>
            </a:pPr>
            <a:r>
              <a:rPr lang="en-US" sz="2300" b="1" spc="-53" dirty="0" err="1">
                <a:solidFill>
                  <a:srgbClr val="002060"/>
                </a:solidFill>
                <a:latin typeface="Calibri (MS) Bold"/>
              </a:rPr>
              <a:t>Kto</a:t>
            </a:r>
            <a:r>
              <a:rPr lang="en-US" sz="2300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00" b="1" spc="-53" dirty="0" err="1">
                <a:solidFill>
                  <a:srgbClr val="002060"/>
                </a:solidFill>
                <a:latin typeface="Calibri (MS) Bold"/>
              </a:rPr>
              <a:t>poskytuje</a:t>
            </a:r>
            <a:r>
              <a:rPr lang="en-US" sz="2300" b="1" spc="-53" dirty="0">
                <a:solidFill>
                  <a:srgbClr val="002060"/>
                </a:solidFill>
                <a:latin typeface="Calibri (MS) Bold"/>
              </a:rPr>
              <a:t>: </a:t>
            </a:r>
            <a:r>
              <a:rPr lang="en-US" sz="2300" spc="-53" dirty="0" err="1">
                <a:solidFill>
                  <a:srgbClr val="002060"/>
                </a:solidFill>
                <a:latin typeface="Calibri (MS) Bold"/>
              </a:rPr>
              <a:t>školský</a:t>
            </a:r>
            <a:r>
              <a:rPr lang="en-US" sz="2300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00" spc="-53" dirty="0" err="1">
                <a:solidFill>
                  <a:srgbClr val="002060"/>
                </a:solidFill>
                <a:latin typeface="Calibri (MS) Bold"/>
              </a:rPr>
              <a:t>podporný</a:t>
            </a:r>
            <a:r>
              <a:rPr lang="en-US" sz="2300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00" spc="-53" dirty="0" err="1">
                <a:solidFill>
                  <a:srgbClr val="002060"/>
                </a:solidFill>
                <a:latin typeface="Calibri (MS) Bold"/>
              </a:rPr>
              <a:t>tím</a:t>
            </a:r>
            <a:r>
              <a:rPr lang="en-US" sz="2300" spc="-53" dirty="0">
                <a:solidFill>
                  <a:srgbClr val="002060"/>
                </a:solidFill>
                <a:latin typeface="Calibri (MS) Bold"/>
              </a:rPr>
              <a:t>, </a:t>
            </a:r>
            <a:r>
              <a:rPr lang="en-US" sz="2300" spc="-53" dirty="0" err="1">
                <a:solidFill>
                  <a:srgbClr val="002060"/>
                </a:solidFill>
                <a:latin typeface="Calibri (MS) Bold"/>
              </a:rPr>
              <a:t>odborný</a:t>
            </a:r>
            <a:r>
              <a:rPr lang="en-US" sz="2300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00" spc="-53" dirty="0" err="1">
                <a:solidFill>
                  <a:srgbClr val="002060"/>
                </a:solidFill>
                <a:latin typeface="Calibri (MS) Bold"/>
              </a:rPr>
              <a:t>zamestnanec</a:t>
            </a:r>
            <a:r>
              <a:rPr lang="en-US" sz="2300" spc="-53" dirty="0">
                <a:solidFill>
                  <a:srgbClr val="002060"/>
                </a:solidFill>
                <a:latin typeface="Calibri (MS) Bold"/>
              </a:rPr>
              <a:t>, </a:t>
            </a:r>
            <a:r>
              <a:rPr lang="en-US" sz="2300" spc="-53" dirty="0" err="1">
                <a:solidFill>
                  <a:srgbClr val="002060"/>
                </a:solidFill>
                <a:latin typeface="Calibri (MS) Bold"/>
              </a:rPr>
              <a:t>pedagogický</a:t>
            </a:r>
            <a:r>
              <a:rPr lang="en-US" sz="2300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00" spc="-53" dirty="0" err="1">
                <a:solidFill>
                  <a:srgbClr val="002060"/>
                </a:solidFill>
                <a:latin typeface="Calibri (MS) Bold"/>
              </a:rPr>
              <a:t>zamestnanec</a:t>
            </a:r>
            <a:r>
              <a:rPr lang="en-US" sz="2300" spc="-53" dirty="0">
                <a:solidFill>
                  <a:srgbClr val="002060"/>
                </a:solidFill>
                <a:latin typeface="Calibri (MS) Bold"/>
              </a:rPr>
              <a:t>, </a:t>
            </a:r>
            <a:r>
              <a:rPr lang="en-US" sz="2300" spc="-53" dirty="0" err="1">
                <a:solidFill>
                  <a:srgbClr val="002060"/>
                </a:solidFill>
                <a:latin typeface="Calibri (MS) Bold"/>
              </a:rPr>
              <a:t>externý</a:t>
            </a:r>
            <a:r>
              <a:rPr lang="en-US" sz="2300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00" spc="-53" dirty="0" err="1">
                <a:solidFill>
                  <a:srgbClr val="002060"/>
                </a:solidFill>
                <a:latin typeface="Calibri (MS) Bold"/>
              </a:rPr>
              <a:t>subjekt</a:t>
            </a:r>
            <a:r>
              <a:rPr lang="en-US" sz="2300" spc="-53" dirty="0">
                <a:solidFill>
                  <a:srgbClr val="002060"/>
                </a:solidFill>
                <a:latin typeface="Calibri (MS) Bold"/>
              </a:rPr>
              <a:t>. </a:t>
            </a: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11D87576-E7DB-7C6A-7597-C3103153853B}"/>
              </a:ext>
            </a:extLst>
          </p:cNvPr>
          <p:cNvGrpSpPr/>
          <p:nvPr/>
        </p:nvGrpSpPr>
        <p:grpSpPr>
          <a:xfrm>
            <a:off x="8842627" y="3975834"/>
            <a:ext cx="1942187" cy="1942187"/>
            <a:chOff x="716037" y="-754744"/>
            <a:chExt cx="3884373" cy="3884373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B6091C85-36F0-FCE3-DF95-2635329B6557}"/>
                </a:ext>
              </a:extLst>
            </p:cNvPr>
            <p:cNvSpPr/>
            <p:nvPr/>
          </p:nvSpPr>
          <p:spPr>
            <a:xfrm>
              <a:off x="716037" y="-754744"/>
              <a:ext cx="3884373" cy="3884373"/>
            </a:xfrm>
            <a:custGeom>
              <a:avLst/>
              <a:gdLst/>
              <a:ahLst/>
              <a:cxnLst/>
              <a:rect l="l" t="t" r="r" b="b"/>
              <a:pathLst>
                <a:path w="3884373" h="3884373">
                  <a:moveTo>
                    <a:pt x="0" y="0"/>
                  </a:moveTo>
                  <a:lnTo>
                    <a:pt x="3884373" y="0"/>
                  </a:lnTo>
                  <a:lnTo>
                    <a:pt x="3884373" y="3884373"/>
                  </a:lnTo>
                  <a:lnTo>
                    <a:pt x="0" y="3884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 sz="1200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14C14042-CA3A-39C9-7E06-D95DE7B768E9}"/>
                </a:ext>
              </a:extLst>
            </p:cNvPr>
            <p:cNvSpPr txBox="1"/>
            <p:nvPr/>
          </p:nvSpPr>
          <p:spPr>
            <a:xfrm>
              <a:off x="1150225" y="-9828"/>
              <a:ext cx="3027385" cy="24365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03"/>
                </a:lnSpc>
              </a:pPr>
              <a:r>
                <a:rPr lang="en-US" sz="1585">
                  <a:solidFill>
                    <a:srgbClr val="FFFFFF"/>
                  </a:solidFill>
                  <a:latin typeface="Calibri (MS)"/>
                </a:rPr>
                <a:t>K </a:t>
              </a:r>
              <a:r>
                <a:rPr lang="en-US" sz="1585" err="1">
                  <a:solidFill>
                    <a:srgbClr val="FFFFFF"/>
                  </a:solidFill>
                  <a:latin typeface="Calibri (MS)"/>
                </a:rPr>
                <a:t>podpornému</a:t>
              </a:r>
              <a:r>
                <a:rPr lang="en-US" sz="1585">
                  <a:solidFill>
                    <a:srgbClr val="FFFFFF"/>
                  </a:solidFill>
                  <a:latin typeface="Calibri (MS)"/>
                </a:rPr>
                <a:t> </a:t>
              </a:r>
            </a:p>
            <a:p>
              <a:pPr algn="ctr">
                <a:lnSpc>
                  <a:spcPts val="1903"/>
                </a:lnSpc>
              </a:pPr>
              <a:r>
                <a:rPr lang="en-US" sz="1585" err="1">
                  <a:solidFill>
                    <a:srgbClr val="FFFFFF"/>
                  </a:solidFill>
                  <a:latin typeface="Calibri (MS)"/>
                </a:rPr>
                <a:t>opatreniu</a:t>
              </a:r>
              <a:endParaRPr lang="en-US" sz="1585">
                <a:solidFill>
                  <a:srgbClr val="FFFFFF"/>
                </a:solidFill>
                <a:latin typeface="Calibri (MS)"/>
              </a:endParaRPr>
            </a:p>
            <a:p>
              <a:pPr algn="ctr">
                <a:lnSpc>
                  <a:spcPts val="1903"/>
                </a:lnSpc>
              </a:pPr>
              <a:r>
                <a:rPr lang="en-US" sz="1585">
                  <a:solidFill>
                    <a:srgbClr val="FFFFFF"/>
                  </a:solidFill>
                  <a:latin typeface="Calibri (MS)"/>
                </a:rPr>
                <a:t> je </a:t>
              </a:r>
              <a:r>
                <a:rPr lang="en-US" sz="1585" err="1">
                  <a:solidFill>
                    <a:srgbClr val="FFFFFF"/>
                  </a:solidFill>
                  <a:latin typeface="Calibri (MS)"/>
                </a:rPr>
                <a:t>dostupný</a:t>
              </a:r>
              <a:r>
                <a:rPr lang="en-US" sz="1585">
                  <a:solidFill>
                    <a:srgbClr val="FFFFFF"/>
                  </a:solidFill>
                  <a:latin typeface="Calibri (MS)"/>
                </a:rPr>
                <a:t> </a:t>
              </a:r>
              <a:r>
                <a:rPr lang="en-US" sz="1585" err="1">
                  <a:solidFill>
                    <a:srgbClr val="FFFFFF"/>
                  </a:solidFill>
                  <a:latin typeface="Calibri (MS)"/>
                </a:rPr>
                <a:t>sprievodný</a:t>
              </a:r>
              <a:r>
                <a:rPr lang="en-US" sz="1585">
                  <a:solidFill>
                    <a:srgbClr val="FFFFFF"/>
                  </a:solidFill>
                  <a:latin typeface="Calibri (MS)"/>
                </a:rPr>
                <a:t> </a:t>
              </a:r>
              <a:r>
                <a:rPr lang="en-US" sz="1585" err="1">
                  <a:solidFill>
                    <a:srgbClr val="FFFFFF"/>
                  </a:solidFill>
                  <a:latin typeface="Calibri (MS)"/>
                </a:rPr>
                <a:t>materiál</a:t>
              </a:r>
              <a:endParaRPr lang="en-US" sz="1585">
                <a:solidFill>
                  <a:srgbClr val="FFFFFF"/>
                </a:solidFill>
                <a:latin typeface="Calibri (MS)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232278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06485" y="677049"/>
            <a:ext cx="6749218" cy="327243"/>
            <a:chOff x="0" y="0"/>
            <a:chExt cx="13498436" cy="654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498449" cy="654431"/>
            </a:xfrm>
            <a:custGeom>
              <a:avLst/>
              <a:gdLst/>
              <a:ahLst/>
              <a:cxnLst/>
              <a:rect l="l" t="t" r="r" b="b"/>
              <a:pathLst>
                <a:path w="13498449" h="654431">
                  <a:moveTo>
                    <a:pt x="0" y="0"/>
                  </a:moveTo>
                  <a:lnTo>
                    <a:pt x="13498449" y="0"/>
                  </a:lnTo>
                  <a:lnTo>
                    <a:pt x="13498449" y="654431"/>
                  </a:lnTo>
                  <a:lnTo>
                    <a:pt x="0" y="654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504197" y="322646"/>
            <a:ext cx="10516818" cy="332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</a:pPr>
            <a:r>
              <a:rPr lang="en-US" sz="3000" b="1" spc="-79" dirty="0">
                <a:solidFill>
                  <a:srgbClr val="002060"/>
                </a:solidFill>
                <a:latin typeface="Calibri (MS) Bold"/>
              </a:rPr>
              <a:t>KRÍZOVÁ INTERVENCIA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31108" y="992530"/>
            <a:ext cx="11329784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2000" b="1" spc="-53" dirty="0">
                <a:solidFill>
                  <a:srgbClr val="002060"/>
                </a:solidFill>
                <a:latin typeface="Calibri (MS) Bold"/>
              </a:rPr>
              <a:t>O </a:t>
            </a:r>
            <a:r>
              <a:rPr lang="en-US" sz="2000" b="1" spc="-53" dirty="0" err="1">
                <a:solidFill>
                  <a:srgbClr val="002060"/>
                </a:solidFill>
                <a:latin typeface="Calibri (MS) Bold"/>
              </a:rPr>
              <a:t>čom</a:t>
            </a:r>
            <a:r>
              <a:rPr lang="en-US" sz="2000" b="1" spc="-53" dirty="0">
                <a:solidFill>
                  <a:srgbClr val="002060"/>
                </a:solidFill>
                <a:latin typeface="Calibri (MS) Bold"/>
              </a:rPr>
              <a:t> je </a:t>
            </a:r>
            <a:r>
              <a:rPr lang="en-US" sz="2000" b="1" spc="-53" dirty="0" err="1">
                <a:solidFill>
                  <a:srgbClr val="002060"/>
                </a:solidFill>
                <a:latin typeface="Calibri (MS) Bold"/>
              </a:rPr>
              <a:t>podporné</a:t>
            </a:r>
            <a:r>
              <a:rPr lang="en-US" sz="2000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000" b="1" spc="-53" dirty="0" err="1">
                <a:solidFill>
                  <a:srgbClr val="002060"/>
                </a:solidFill>
                <a:latin typeface="Calibri (MS) Bold"/>
              </a:rPr>
              <a:t>opatrenie</a:t>
            </a:r>
            <a:r>
              <a:rPr lang="en-US" sz="2000" b="1" spc="-53" dirty="0">
                <a:solidFill>
                  <a:srgbClr val="002060"/>
                </a:solidFill>
                <a:latin typeface="Calibri (MS) Bold"/>
              </a:rPr>
              <a:t>?</a:t>
            </a:r>
          </a:p>
          <a:p>
            <a:pPr marL="241312" lvl="1" indent="-120656">
              <a:buFont typeface="Arial"/>
              <a:buChar char="•"/>
            </a:pPr>
            <a:r>
              <a:rPr lang="en-US" sz="2000" b="1" spc="-53" dirty="0" err="1">
                <a:solidFill>
                  <a:srgbClr val="261E6A"/>
                </a:solidFill>
                <a:latin typeface="Calibri (MS) Bold"/>
              </a:rPr>
              <a:t>Krízová</a:t>
            </a:r>
            <a:r>
              <a:rPr lang="en-US" sz="2000" b="1" spc="-53" dirty="0">
                <a:solidFill>
                  <a:srgbClr val="261E6A"/>
                </a:solidFill>
                <a:latin typeface="Calibri (MS) Bold"/>
              </a:rPr>
              <a:t> </a:t>
            </a:r>
            <a:r>
              <a:rPr lang="en-US" sz="2000" b="1" spc="-53" dirty="0" err="1">
                <a:solidFill>
                  <a:srgbClr val="261E6A"/>
                </a:solidFill>
                <a:latin typeface="Calibri (MS) Bold"/>
              </a:rPr>
              <a:t>intervencia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 </a:t>
            </a: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predstavuje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 </a:t>
            </a: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podpornú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 </a:t>
            </a: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sieť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 </a:t>
            </a: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opatrení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 </a:t>
            </a: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zameraných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 </a:t>
            </a: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na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 </a:t>
            </a: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stabilizáciu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 </a:t>
            </a: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jednotlivca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, </a:t>
            </a: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skupiny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, </a:t>
            </a: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prinavrátenie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 </a:t>
            </a: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pocitu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 </a:t>
            </a: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bezpečia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 a </a:t>
            </a: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posilnenie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 </a:t>
            </a: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vlastných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 </a:t>
            </a: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kompetencií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 v </a:t>
            </a: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práci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 s </a:t>
            </a: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emóciami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, </a:t>
            </a: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zvládacími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 </a:t>
            </a: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stratégiami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, </a:t>
            </a: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redukciu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 </a:t>
            </a: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stresu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 a </a:t>
            </a: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nastavenie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 </a:t>
            </a: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ďalších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 </a:t>
            </a: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opatrení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 po </a:t>
            </a: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krízovej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 </a:t>
            </a: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udalosti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. </a:t>
            </a:r>
            <a:endParaRPr lang="sk-SK" sz="2000" spc="-53" dirty="0">
              <a:solidFill>
                <a:srgbClr val="261E6A"/>
              </a:solidFill>
              <a:latin typeface="Calibri (MS) Bold"/>
            </a:endParaRPr>
          </a:p>
          <a:p>
            <a:pPr marL="120656" lvl="1"/>
            <a:endParaRPr lang="en-US" sz="2000" spc="-53" dirty="0">
              <a:solidFill>
                <a:srgbClr val="261E6A"/>
              </a:solidFill>
              <a:latin typeface="Calibri (MS) Bold"/>
            </a:endParaRPr>
          </a:p>
          <a:p>
            <a:pPr marL="241312" lvl="1" indent="-120656">
              <a:buFont typeface="Arial"/>
              <a:buChar char="•"/>
            </a:pP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Každý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 </a:t>
            </a: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poskytovateľ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 </a:t>
            </a: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krízovej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 </a:t>
            </a: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intervencie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 by mal </a:t>
            </a: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mať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 </a:t>
            </a: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vypracovaný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 </a:t>
            </a:r>
            <a:r>
              <a:rPr lang="en-US" sz="2000" b="1" spc="-53" dirty="0" err="1">
                <a:solidFill>
                  <a:srgbClr val="261E6A"/>
                </a:solidFill>
                <a:latin typeface="Calibri (MS) Bold"/>
              </a:rPr>
              <a:t>krízový</a:t>
            </a:r>
            <a:r>
              <a:rPr lang="en-US" sz="2000" b="1" spc="-53" dirty="0">
                <a:solidFill>
                  <a:srgbClr val="261E6A"/>
                </a:solidFill>
                <a:latin typeface="Calibri (MS) Bold"/>
              </a:rPr>
              <a:t> </a:t>
            </a:r>
            <a:r>
              <a:rPr lang="en-US" sz="2000" b="1" spc="-53" dirty="0" err="1">
                <a:solidFill>
                  <a:srgbClr val="261E6A"/>
                </a:solidFill>
                <a:latin typeface="Calibri (MS) Bold"/>
              </a:rPr>
              <a:t>plán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 (v </a:t>
            </a: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súlade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 so </a:t>
            </a: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štandardom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 </a:t>
            </a: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odbornej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 </a:t>
            </a: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činnosti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 </a:t>
            </a: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Krízová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 </a:t>
            </a: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intervencia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, </a:t>
            </a: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VÚDPaP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). </a:t>
            </a:r>
            <a:endParaRPr lang="sk-SK" sz="2000" spc="-53" dirty="0">
              <a:solidFill>
                <a:srgbClr val="261E6A"/>
              </a:solidFill>
              <a:latin typeface="Calibri (MS) Bold"/>
            </a:endParaRPr>
          </a:p>
          <a:p>
            <a:pPr marL="120656" lvl="1"/>
            <a:endParaRPr lang="en-US" sz="2000" spc="-53" dirty="0">
              <a:solidFill>
                <a:srgbClr val="261E6A"/>
              </a:solidFill>
              <a:latin typeface="Calibri (MS) Bold"/>
            </a:endParaRPr>
          </a:p>
          <a:p>
            <a:pPr marL="241312" lvl="1" indent="-120656">
              <a:buFont typeface="Arial"/>
              <a:buChar char="•"/>
            </a:pP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Krízová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 </a:t>
            </a: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udalosť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 je </a:t>
            </a: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akákoľvek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 </a:t>
            </a: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udalosť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, </a:t>
            </a: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alebo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 </a:t>
            </a: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sekvencia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 </a:t>
            </a: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udalostí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, </a:t>
            </a: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ktorá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 </a:t>
            </a: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prekoná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 </a:t>
            </a: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bežné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 </a:t>
            </a: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zvládacie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 </a:t>
            </a: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mechanizmy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 </a:t>
            </a: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jednotlivca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. </a:t>
            </a: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Niektoré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 </a:t>
            </a: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majú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 </a:t>
            </a: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charakter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 </a:t>
            </a:r>
            <a:r>
              <a:rPr lang="en-US" sz="2000" b="1" spc="-53" dirty="0" err="1">
                <a:solidFill>
                  <a:srgbClr val="261E6A"/>
                </a:solidFill>
                <a:latin typeface="Calibri (MS) Bold"/>
              </a:rPr>
              <a:t>špecifickej</a:t>
            </a:r>
            <a:r>
              <a:rPr lang="en-US" sz="2000" b="1" spc="-53" dirty="0">
                <a:solidFill>
                  <a:srgbClr val="261E6A"/>
                </a:solidFill>
                <a:latin typeface="Calibri (MS) Bold"/>
              </a:rPr>
              <a:t> </a:t>
            </a:r>
            <a:r>
              <a:rPr lang="en-US" sz="2000" b="1" spc="-53" dirty="0" err="1">
                <a:solidFill>
                  <a:srgbClr val="261E6A"/>
                </a:solidFill>
                <a:latin typeface="Calibri (MS) Bold"/>
              </a:rPr>
              <a:t>krízovej</a:t>
            </a:r>
            <a:r>
              <a:rPr lang="en-US" sz="2000" b="1" spc="-53" dirty="0">
                <a:solidFill>
                  <a:srgbClr val="261E6A"/>
                </a:solidFill>
                <a:latin typeface="Calibri (MS) Bold"/>
              </a:rPr>
              <a:t> </a:t>
            </a:r>
            <a:r>
              <a:rPr lang="en-US" sz="2000" b="1" spc="-53" dirty="0" err="1">
                <a:solidFill>
                  <a:srgbClr val="261E6A"/>
                </a:solidFill>
                <a:latin typeface="Calibri (MS) Bold"/>
              </a:rPr>
              <a:t>situácie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. </a:t>
            </a: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Sú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 to </a:t>
            </a: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udalosti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, </a:t>
            </a: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ako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 </a:t>
            </a: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napríklad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: </a:t>
            </a:r>
          </a:p>
          <a:p>
            <a:pPr marL="241312" lvl="1" indent="-120656">
              <a:buFont typeface="Arial"/>
              <a:buChar char="•"/>
            </a:pP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s </a:t>
            </a: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obzvlášť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 </a:t>
            </a: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závažným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 </a:t>
            </a: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dopadom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 </a:t>
            </a: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na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 </a:t>
            </a: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školskú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 </a:t>
            </a: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komunitu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 a </a:t>
            </a: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spoločnosť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, </a:t>
            </a:r>
            <a:endParaRPr lang="en-US" sz="2000" spc="-53" dirty="0">
              <a:solidFill>
                <a:srgbClr val="261E6A"/>
              </a:solidFill>
              <a:latin typeface="Calibri (MS) Bold"/>
              <a:cs typeface="Calibri (MS)"/>
            </a:endParaRPr>
          </a:p>
          <a:p>
            <a:pPr marL="749337" lvl="2" indent="-249779">
              <a:buFont typeface="Arial"/>
              <a:buChar char="⚬"/>
            </a:pP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s </a:t>
            </a: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potenciálom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 </a:t>
            </a: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polarizovať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 </a:t>
            </a: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spoločnosť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, </a:t>
            </a:r>
            <a:endParaRPr lang="en-US" sz="2000" spc="-53" dirty="0">
              <a:solidFill>
                <a:srgbClr val="261E6A"/>
              </a:solidFill>
              <a:latin typeface="Calibri (MS) Bold"/>
              <a:cs typeface="Calibri (MS)"/>
            </a:endParaRPr>
          </a:p>
          <a:p>
            <a:pPr marL="749337" lvl="2" indent="-249779">
              <a:buFont typeface="Arial"/>
              <a:buChar char="⚬"/>
            </a:pP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s </a:t>
            </a: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väčším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 </a:t>
            </a: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počtom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 </a:t>
            </a: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mŕtvych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 a </a:t>
            </a: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zranených</a:t>
            </a:r>
            <a:endParaRPr lang="en-US" sz="2000" spc="-53" dirty="0">
              <a:solidFill>
                <a:srgbClr val="261E6A"/>
              </a:solidFill>
              <a:latin typeface="Calibri (MS) Bold"/>
            </a:endParaRPr>
          </a:p>
          <a:p>
            <a:pPr marL="499558" lvl="2"/>
            <a:endParaRPr lang="en-US" sz="2000" spc="-53" dirty="0">
              <a:solidFill>
                <a:srgbClr val="261E6A"/>
              </a:solidFill>
              <a:latin typeface="Calibri (MS) Bold"/>
              <a:cs typeface="Calibri (MS)"/>
            </a:endParaRPr>
          </a:p>
          <a:p>
            <a:pPr marL="241312" lvl="1" indent="-120656">
              <a:buFont typeface="Arial"/>
              <a:buChar char="•"/>
            </a:pP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Krízová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 </a:t>
            </a: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intervencia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 </a:t>
            </a: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sa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 </a:t>
            </a: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realizuje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 s </a:t>
            </a: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celými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 </a:t>
            </a: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triedami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 </a:t>
            </a: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alebo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 s </a:t>
            </a: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menšími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 </a:t>
            </a: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skupinami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 </a:t>
            </a: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zvlášť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 </a:t>
            </a: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zraniteľných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 </a:t>
            </a: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detí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 a </a:t>
            </a: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žiakov</a:t>
            </a:r>
            <a:r>
              <a:rPr lang="sk-SK" sz="2000" spc="-53" dirty="0">
                <a:solidFill>
                  <a:srgbClr val="261E6A"/>
                </a:solidFill>
                <a:latin typeface="Calibri (MS) Bold"/>
              </a:rPr>
              <a:t> a 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bez </a:t>
            </a: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prítomnosti</a:t>
            </a:r>
            <a:r>
              <a:rPr lang="en-US" sz="2000" spc="-53" dirty="0">
                <a:solidFill>
                  <a:srgbClr val="261E6A"/>
                </a:solidFill>
                <a:latin typeface="Calibri (MS) Bold"/>
              </a:rPr>
              <a:t> </a:t>
            </a:r>
            <a:r>
              <a:rPr lang="en-US" sz="2000" spc="-53" dirty="0" err="1">
                <a:solidFill>
                  <a:srgbClr val="261E6A"/>
                </a:solidFill>
                <a:latin typeface="Calibri (MS) Bold"/>
              </a:rPr>
              <a:t>pedagógov</a:t>
            </a:r>
            <a:r>
              <a:rPr lang="sk-SK" sz="2000" spc="-53" dirty="0">
                <a:solidFill>
                  <a:srgbClr val="261E6A"/>
                </a:solidFill>
                <a:latin typeface="Calibri (MS) Bold"/>
              </a:rPr>
              <a:t>.</a:t>
            </a:r>
            <a:endParaRPr lang="en-US" sz="2000" spc="-53" dirty="0">
              <a:solidFill>
                <a:srgbClr val="261E6A"/>
              </a:solidFill>
              <a:latin typeface="Calibri (MS) Bold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394A3-770E-895A-1A40-5B95C5283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7FFAF67-D351-66EA-04CD-BF4D99916210}"/>
              </a:ext>
            </a:extLst>
          </p:cNvPr>
          <p:cNvGrpSpPr/>
          <p:nvPr/>
        </p:nvGrpSpPr>
        <p:grpSpPr>
          <a:xfrm>
            <a:off x="2706485" y="677049"/>
            <a:ext cx="6749218" cy="327243"/>
            <a:chOff x="0" y="0"/>
            <a:chExt cx="13498436" cy="65448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1DC4D99-DF0C-E80E-BA76-3B8012FA41CD}"/>
                </a:ext>
              </a:extLst>
            </p:cNvPr>
            <p:cNvSpPr/>
            <p:nvPr/>
          </p:nvSpPr>
          <p:spPr>
            <a:xfrm>
              <a:off x="0" y="0"/>
              <a:ext cx="13498449" cy="654431"/>
            </a:xfrm>
            <a:custGeom>
              <a:avLst/>
              <a:gdLst/>
              <a:ahLst/>
              <a:cxnLst/>
              <a:rect l="l" t="t" r="r" b="b"/>
              <a:pathLst>
                <a:path w="13498449" h="654431">
                  <a:moveTo>
                    <a:pt x="0" y="0"/>
                  </a:moveTo>
                  <a:lnTo>
                    <a:pt x="13498449" y="0"/>
                  </a:lnTo>
                  <a:lnTo>
                    <a:pt x="13498449" y="654431"/>
                  </a:lnTo>
                  <a:lnTo>
                    <a:pt x="0" y="654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3765D355-2385-05FF-06F4-EC8C4F2D874D}"/>
              </a:ext>
            </a:extLst>
          </p:cNvPr>
          <p:cNvSpPr txBox="1"/>
          <p:nvPr/>
        </p:nvSpPr>
        <p:spPr>
          <a:xfrm>
            <a:off x="595790" y="442277"/>
            <a:ext cx="10516818" cy="332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9"/>
              </a:lnSpc>
            </a:pPr>
            <a:r>
              <a:rPr lang="en-US" sz="3000" b="1" spc="-79" dirty="0">
                <a:solidFill>
                  <a:srgbClr val="002060"/>
                </a:solidFill>
                <a:latin typeface="Calibri (MS) Bold"/>
              </a:rPr>
              <a:t>KRÍZOVÁ INTERVENCIA 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02F3BE0E-C679-C6A1-2C34-05EA3DF3A676}"/>
              </a:ext>
            </a:extLst>
          </p:cNvPr>
          <p:cNvSpPr txBox="1"/>
          <p:nvPr/>
        </p:nvSpPr>
        <p:spPr>
          <a:xfrm>
            <a:off x="949129" y="1210792"/>
            <a:ext cx="11242871" cy="718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Pre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koho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je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podporné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opatrenie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určené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? </a:t>
            </a:r>
          </a:p>
          <a:p>
            <a:pPr marL="287882" lvl="1" indent="-143941">
              <a:buFont typeface="Arial"/>
              <a:buChar char="•"/>
            </a:pP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Deti a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žiaci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zasiahnutí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krízovou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udalosťou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v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škole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. 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2CC149FE-CCAA-41D3-140F-1CECE7A23D15}"/>
              </a:ext>
            </a:extLst>
          </p:cNvPr>
          <p:cNvSpPr txBox="1"/>
          <p:nvPr/>
        </p:nvSpPr>
        <p:spPr>
          <a:xfrm>
            <a:off x="949129" y="2181885"/>
            <a:ext cx="9596951" cy="39490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41312" lvl="1" indent="-120656">
              <a:buFont typeface="Arial"/>
              <a:buChar char="•"/>
            </a:pP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Kto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sa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vyjadruje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: 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bez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vyjadrenia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.</a:t>
            </a:r>
            <a:br>
              <a:rPr lang="sk-SK" sz="2333" spc="-53" dirty="0">
                <a:solidFill>
                  <a:srgbClr val="002060"/>
                </a:solidFill>
                <a:latin typeface="Calibri (MS)"/>
              </a:rPr>
            </a:br>
            <a:endParaRPr lang="en-US" sz="2333" spc="-53" dirty="0">
              <a:solidFill>
                <a:srgbClr val="002060"/>
              </a:solidFill>
              <a:latin typeface="Calibri (MS)"/>
            </a:endParaRPr>
          </a:p>
          <a:p>
            <a:pPr marL="241312" lvl="1" indent="-120656">
              <a:buFont typeface="Arial"/>
              <a:buChar char="•"/>
            </a:pP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Kto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zabezpečuje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: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materská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škola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materská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škola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pre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deti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so ŠVVP,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základná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škola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základná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škola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pre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žiakov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so ŠVVP,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stredná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škola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stredná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škola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pre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žiakov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so ŠVVP,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špeciálne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výchovné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zariadenia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centrum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poradenstva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prevencie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.</a:t>
            </a:r>
            <a:br>
              <a:rPr lang="sk-SK" sz="2333" spc="-53" dirty="0">
                <a:solidFill>
                  <a:srgbClr val="002060"/>
                </a:solidFill>
                <a:latin typeface="Calibri (MS)"/>
              </a:rPr>
            </a:br>
            <a:endParaRPr lang="en-US" sz="2333" spc="-53" dirty="0">
              <a:solidFill>
                <a:srgbClr val="002060"/>
              </a:solidFill>
              <a:latin typeface="Calibri (MS)"/>
            </a:endParaRPr>
          </a:p>
          <a:p>
            <a:pPr marL="241312" lvl="1" indent="-120656">
              <a:buFont typeface="Arial"/>
              <a:buChar char="•"/>
            </a:pP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Kto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spc="-53" dirty="0" err="1">
                <a:solidFill>
                  <a:srgbClr val="002060"/>
                </a:solidFill>
                <a:latin typeface="Calibri (MS) Bold"/>
              </a:rPr>
              <a:t>poskytuje</a:t>
            </a:r>
            <a:r>
              <a:rPr lang="en-US" sz="2333" b="1" spc="-53" dirty="0">
                <a:solidFill>
                  <a:srgbClr val="002060"/>
                </a:solidFill>
                <a:latin typeface="Calibri (MS) Bold"/>
              </a:rPr>
              <a:t>: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školský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špeciálny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pedagóg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odborný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zamestnanec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školy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odborný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zamestnanec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centra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poradenstva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prevencie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. </a:t>
            </a:r>
            <a:br>
              <a:rPr lang="sk-SK" sz="2333" spc="-53" dirty="0">
                <a:solidFill>
                  <a:srgbClr val="002060"/>
                </a:solidFill>
                <a:latin typeface="Calibri (MS)"/>
              </a:rPr>
            </a:b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Podmienkou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na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realizáciu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krízovej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intervencie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v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školskom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prostredí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je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absolvovanie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akreditovaného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vzdelávania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v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krízovej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intervencii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a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nadobudnutie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potrebných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kompetencií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pre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prácu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s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detskou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spc="-53" dirty="0" err="1">
                <a:solidFill>
                  <a:srgbClr val="002060"/>
                </a:solidFill>
                <a:latin typeface="Calibri (MS)"/>
              </a:rPr>
              <a:t>skupinou</a:t>
            </a:r>
            <a:r>
              <a:rPr lang="en-US" sz="2333" spc="-53" dirty="0">
                <a:solidFill>
                  <a:srgbClr val="002060"/>
                </a:solidFill>
                <a:latin typeface="Calibri (MS)"/>
              </a:rPr>
              <a:t>.</a:t>
            </a:r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185FB76F-78DB-C872-DF96-3B1E081AF8ED}"/>
              </a:ext>
            </a:extLst>
          </p:cNvPr>
          <p:cNvGrpSpPr/>
          <p:nvPr/>
        </p:nvGrpSpPr>
        <p:grpSpPr>
          <a:xfrm>
            <a:off x="9170421" y="692331"/>
            <a:ext cx="1942187" cy="1942187"/>
            <a:chOff x="-1150391" y="-2558105"/>
            <a:chExt cx="3884373" cy="3884373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E476713C-C79F-3109-7F32-A33925431A41}"/>
                </a:ext>
              </a:extLst>
            </p:cNvPr>
            <p:cNvSpPr/>
            <p:nvPr/>
          </p:nvSpPr>
          <p:spPr>
            <a:xfrm>
              <a:off x="-1150391" y="-2558105"/>
              <a:ext cx="3884373" cy="3884373"/>
            </a:xfrm>
            <a:custGeom>
              <a:avLst/>
              <a:gdLst/>
              <a:ahLst/>
              <a:cxnLst/>
              <a:rect l="l" t="t" r="r" b="b"/>
              <a:pathLst>
                <a:path w="3884373" h="3884373">
                  <a:moveTo>
                    <a:pt x="0" y="0"/>
                  </a:moveTo>
                  <a:lnTo>
                    <a:pt x="3884373" y="0"/>
                  </a:lnTo>
                  <a:lnTo>
                    <a:pt x="3884373" y="3884373"/>
                  </a:lnTo>
                  <a:lnTo>
                    <a:pt x="0" y="3884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 sz="1200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FA81B73D-8DB0-626A-F109-377B3B1DB384}"/>
                </a:ext>
              </a:extLst>
            </p:cNvPr>
            <p:cNvSpPr txBox="1"/>
            <p:nvPr/>
          </p:nvSpPr>
          <p:spPr>
            <a:xfrm>
              <a:off x="-716203" y="-1813189"/>
              <a:ext cx="3027381" cy="24365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03"/>
                </a:lnSpc>
              </a:pPr>
              <a:r>
                <a:rPr lang="en-US" sz="1585" dirty="0">
                  <a:solidFill>
                    <a:srgbClr val="FFFFFF"/>
                  </a:solidFill>
                  <a:latin typeface="Calibri (MS)"/>
                </a:rPr>
                <a:t>K </a:t>
              </a:r>
              <a:r>
                <a:rPr lang="en-US" sz="1585" dirty="0" err="1">
                  <a:solidFill>
                    <a:srgbClr val="FFFFFF"/>
                  </a:solidFill>
                  <a:latin typeface="Calibri (MS)"/>
                </a:rPr>
                <a:t>podpornému</a:t>
              </a:r>
              <a:r>
                <a:rPr lang="en-US" sz="1585" dirty="0">
                  <a:solidFill>
                    <a:srgbClr val="FFFFFF"/>
                  </a:solidFill>
                  <a:latin typeface="Calibri (MS)"/>
                </a:rPr>
                <a:t> </a:t>
              </a:r>
            </a:p>
            <a:p>
              <a:pPr algn="ctr">
                <a:lnSpc>
                  <a:spcPts val="1903"/>
                </a:lnSpc>
              </a:pPr>
              <a:r>
                <a:rPr lang="en-US" sz="1585" dirty="0" err="1">
                  <a:solidFill>
                    <a:srgbClr val="FFFFFF"/>
                  </a:solidFill>
                  <a:latin typeface="Calibri (MS)"/>
                </a:rPr>
                <a:t>opatreniu</a:t>
              </a:r>
              <a:endParaRPr lang="en-US" sz="1585" dirty="0">
                <a:solidFill>
                  <a:srgbClr val="FFFFFF"/>
                </a:solidFill>
                <a:latin typeface="Calibri (MS)"/>
              </a:endParaRPr>
            </a:p>
            <a:p>
              <a:pPr algn="ctr">
                <a:lnSpc>
                  <a:spcPts val="1903"/>
                </a:lnSpc>
              </a:pPr>
              <a:r>
                <a:rPr lang="en-US" sz="1585" dirty="0">
                  <a:solidFill>
                    <a:srgbClr val="FFFFFF"/>
                  </a:solidFill>
                  <a:latin typeface="Calibri (MS)"/>
                </a:rPr>
                <a:t> je </a:t>
              </a:r>
              <a:r>
                <a:rPr lang="en-US" sz="1585" dirty="0" err="1">
                  <a:solidFill>
                    <a:srgbClr val="FFFFFF"/>
                  </a:solidFill>
                  <a:latin typeface="Calibri (MS)"/>
                </a:rPr>
                <a:t>dostupný</a:t>
              </a:r>
              <a:r>
                <a:rPr lang="en-US" sz="1585" dirty="0">
                  <a:solidFill>
                    <a:srgbClr val="FFFFFF"/>
                  </a:solidFill>
                  <a:latin typeface="Calibri (MS)"/>
                </a:rPr>
                <a:t> </a:t>
              </a:r>
              <a:r>
                <a:rPr lang="en-US" sz="1585" dirty="0" err="1">
                  <a:solidFill>
                    <a:srgbClr val="FFFFFF"/>
                  </a:solidFill>
                  <a:latin typeface="Calibri (MS)"/>
                </a:rPr>
                <a:t>sprievodný</a:t>
              </a:r>
              <a:r>
                <a:rPr lang="en-US" sz="1585" dirty="0">
                  <a:solidFill>
                    <a:srgbClr val="FFFFFF"/>
                  </a:solidFill>
                  <a:latin typeface="Calibri (MS)"/>
                </a:rPr>
                <a:t> </a:t>
              </a:r>
              <a:r>
                <a:rPr lang="en-US" sz="1585" dirty="0" err="1">
                  <a:solidFill>
                    <a:srgbClr val="FFFFFF"/>
                  </a:solidFill>
                  <a:latin typeface="Calibri (MS)"/>
                </a:rPr>
                <a:t>materiál</a:t>
              </a:r>
              <a:endParaRPr lang="en-US" sz="1585" dirty="0">
                <a:solidFill>
                  <a:srgbClr val="FFFFFF"/>
                </a:solidFill>
                <a:latin typeface="Calibri (MS)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284350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>
            <a:extLst>
              <a:ext uri="{FF2B5EF4-FFF2-40B4-BE49-F238E27FC236}">
                <a16:creationId xmlns:a16="http://schemas.microsoft.com/office/drawing/2014/main" id="{A303B121-398A-C8D0-58D9-1BE25E458818}"/>
              </a:ext>
            </a:extLst>
          </p:cNvPr>
          <p:cNvSpPr/>
          <p:nvPr/>
        </p:nvSpPr>
        <p:spPr>
          <a:xfrm>
            <a:off x="0" y="-83900"/>
            <a:ext cx="2138289" cy="6941900"/>
          </a:xfrm>
          <a:custGeom>
            <a:avLst/>
            <a:gdLst/>
            <a:ahLst/>
            <a:cxnLst/>
            <a:rect l="l" t="t" r="r" b="b"/>
            <a:pathLst>
              <a:path w="4276691" h="10412850">
                <a:moveTo>
                  <a:pt x="0" y="0"/>
                </a:moveTo>
                <a:lnTo>
                  <a:pt x="4276690" y="0"/>
                </a:lnTo>
                <a:lnTo>
                  <a:pt x="4276690" y="10412850"/>
                </a:lnTo>
                <a:lnTo>
                  <a:pt x="0" y="104128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sz="1200"/>
          </a:p>
        </p:txBody>
      </p:sp>
      <p:sp>
        <p:nvSpPr>
          <p:cNvPr id="2" name="TextBox 2"/>
          <p:cNvSpPr txBox="1"/>
          <p:nvPr/>
        </p:nvSpPr>
        <p:spPr>
          <a:xfrm>
            <a:off x="2675865" y="675803"/>
            <a:ext cx="9447308" cy="10444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00"/>
              </a:lnSpc>
            </a:pPr>
            <a:r>
              <a:rPr lang="sk-SK" sz="4334" dirty="0">
                <a:solidFill>
                  <a:srgbClr val="002060"/>
                </a:solidFill>
                <a:latin typeface="Calibri (MS) Bold"/>
              </a:rPr>
              <a:t>Proces prideľovania podporného opatrenia</a:t>
            </a:r>
            <a:endParaRPr lang="en-US" sz="4334" dirty="0">
              <a:solidFill>
                <a:srgbClr val="002060"/>
              </a:solidFill>
              <a:latin typeface="Calibri (MS) Bold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267127" y="4708057"/>
            <a:ext cx="1604036" cy="1507865"/>
          </a:xfrm>
          <a:custGeom>
            <a:avLst/>
            <a:gdLst/>
            <a:ahLst/>
            <a:cxnLst/>
            <a:rect l="l" t="t" r="r" b="b"/>
            <a:pathLst>
              <a:path w="2768608" h="2789529">
                <a:moveTo>
                  <a:pt x="0" y="0"/>
                </a:moveTo>
                <a:lnTo>
                  <a:pt x="2768608" y="0"/>
                </a:lnTo>
                <a:lnTo>
                  <a:pt x="2768608" y="2789529"/>
                </a:lnTo>
                <a:lnTo>
                  <a:pt x="0" y="27895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sz="1200"/>
          </a:p>
        </p:txBody>
      </p:sp>
      <p:sp>
        <p:nvSpPr>
          <p:cNvPr id="5" name="TextBox 5"/>
          <p:cNvSpPr txBox="1"/>
          <p:nvPr/>
        </p:nvSpPr>
        <p:spPr>
          <a:xfrm>
            <a:off x="2405416" y="2378618"/>
            <a:ext cx="9267646" cy="28730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15911" lvl="1">
              <a:lnSpc>
                <a:spcPts val="2800"/>
              </a:lnSpc>
            </a:pPr>
            <a:r>
              <a:rPr lang="sk-SK" sz="2667" spc="-78" dirty="0">
                <a:solidFill>
                  <a:srgbClr val="002060"/>
                </a:solidFill>
                <a:highlight>
                  <a:srgbClr val="FFFF00"/>
                </a:highlight>
                <a:latin typeface="Calibri (MS)"/>
                <a:cs typeface="Calibri (MS)"/>
              </a:rPr>
              <a:t>KROK 1: Žiadosť o Vyjadrenie na účel poskytnutia podporného opatrenia</a:t>
            </a:r>
          </a:p>
          <a:p>
            <a:pPr marL="215911" lvl="1">
              <a:lnSpc>
                <a:spcPts val="2800"/>
              </a:lnSpc>
            </a:pPr>
            <a:endParaRPr lang="sk-SK" sz="2400" spc="-78" dirty="0">
              <a:solidFill>
                <a:srgbClr val="002060"/>
              </a:solidFill>
              <a:latin typeface="Calibri (MS)"/>
              <a:cs typeface="Calibri (MS)"/>
            </a:endParaRPr>
          </a:p>
          <a:p>
            <a:pPr marL="215911" lvl="1">
              <a:lnSpc>
                <a:spcPts val="2800"/>
              </a:lnSpc>
            </a:pPr>
            <a:r>
              <a:rPr lang="sk-SK" sz="2667" spc="-78" dirty="0">
                <a:solidFill>
                  <a:srgbClr val="002060"/>
                </a:solidFill>
                <a:highlight>
                  <a:srgbClr val="FF0000"/>
                </a:highlight>
                <a:latin typeface="Calibri (MS)"/>
                <a:cs typeface="Calibri (MS)"/>
              </a:rPr>
              <a:t>KROK  2: Vyjadrenie na účel poskytnutia podporného opatrenia</a:t>
            </a:r>
          </a:p>
          <a:p>
            <a:pPr marL="711236" lvl="1" indent="-495325">
              <a:lnSpc>
                <a:spcPts val="2800"/>
              </a:lnSpc>
              <a:buFont typeface="+mj-lt"/>
              <a:buAutoNum type="arabicPeriod"/>
            </a:pPr>
            <a:endParaRPr lang="sk-SK" sz="2400" spc="-78" dirty="0">
              <a:solidFill>
                <a:srgbClr val="002060"/>
              </a:solidFill>
              <a:latin typeface="Calibri (MS)"/>
              <a:cs typeface="Calibri (MS)"/>
            </a:endParaRPr>
          </a:p>
          <a:p>
            <a:pPr marL="215911" lvl="1">
              <a:lnSpc>
                <a:spcPts val="2800"/>
              </a:lnSpc>
            </a:pPr>
            <a:r>
              <a:rPr lang="sk-SK" sz="2667" spc="-78" dirty="0">
                <a:solidFill>
                  <a:schemeClr val="bg1"/>
                </a:solidFill>
                <a:highlight>
                  <a:srgbClr val="0000FF"/>
                </a:highlight>
                <a:latin typeface="Calibri (MS)"/>
                <a:cs typeface="Calibri (MS)"/>
              </a:rPr>
              <a:t>KROK 3: Žiadosť o poskytnutie podporného opatrenia</a:t>
            </a:r>
          </a:p>
          <a:p>
            <a:pPr marL="711236" lvl="1" indent="-495325">
              <a:lnSpc>
                <a:spcPts val="2800"/>
              </a:lnSpc>
              <a:buFont typeface="+mj-lt"/>
              <a:buAutoNum type="arabicPeriod"/>
            </a:pPr>
            <a:endParaRPr lang="sk-SK" sz="2400" spc="-78" dirty="0">
              <a:solidFill>
                <a:srgbClr val="002060"/>
              </a:solidFill>
              <a:latin typeface="Calibri (MS)"/>
              <a:cs typeface="Calibri (MS)"/>
            </a:endParaRPr>
          </a:p>
          <a:p>
            <a:pPr marL="215911" lvl="1">
              <a:lnSpc>
                <a:spcPts val="2800"/>
              </a:lnSpc>
            </a:pPr>
            <a:r>
              <a:rPr lang="sk-SK" sz="2667" spc="-78" dirty="0">
                <a:solidFill>
                  <a:srgbClr val="002060"/>
                </a:solidFill>
                <a:highlight>
                  <a:srgbClr val="00FF00"/>
                </a:highlight>
                <a:latin typeface="Calibri (MS)"/>
                <a:cs typeface="Calibri (MS)"/>
              </a:rPr>
              <a:t>KROK 4: Vyjadrenie riaditeľa školy o poskytnutí podporných opatrení</a:t>
            </a:r>
            <a:endParaRPr lang="en-US" sz="2667" spc="-78" dirty="0">
              <a:solidFill>
                <a:srgbClr val="002060"/>
              </a:solidFill>
              <a:highlight>
                <a:srgbClr val="00FF00"/>
              </a:highlight>
              <a:latin typeface="Calibri (MS)"/>
              <a:cs typeface="Calibri (MS)"/>
            </a:endParaRPr>
          </a:p>
        </p:txBody>
      </p:sp>
    </p:spTree>
    <p:extLst>
      <p:ext uri="{BB962C8B-B14F-4D97-AF65-F5344CB8AC3E}">
        <p14:creationId xmlns:p14="http://schemas.microsoft.com/office/powerpoint/2010/main" val="148862202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-66675"/>
            <a:ext cx="2035126" cy="6942045"/>
          </a:xfrm>
          <a:custGeom>
            <a:avLst/>
            <a:gdLst/>
            <a:ahLst/>
            <a:cxnLst/>
            <a:rect l="l" t="t" r="r" b="b"/>
            <a:pathLst>
              <a:path w="4276691" h="10412850">
                <a:moveTo>
                  <a:pt x="0" y="0"/>
                </a:moveTo>
                <a:lnTo>
                  <a:pt x="4276690" y="0"/>
                </a:lnTo>
                <a:lnTo>
                  <a:pt x="4276690" y="10412850"/>
                </a:lnTo>
                <a:lnTo>
                  <a:pt x="0" y="104128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215911" lvl="1">
              <a:lnSpc>
                <a:spcPts val="2800"/>
              </a:lnSpc>
            </a:pPr>
            <a:endParaRPr lang="sk-SK" sz="1600" spc="-78">
              <a:solidFill>
                <a:srgbClr val="002060"/>
              </a:solidFill>
              <a:highlight>
                <a:srgbClr val="FFFF00"/>
              </a:highlight>
              <a:latin typeface="Calibri (MS)"/>
              <a:cs typeface="Calibri (MS)"/>
            </a:endParaRPr>
          </a:p>
          <a:p>
            <a:pPr marL="215911" lvl="1">
              <a:lnSpc>
                <a:spcPts val="2800"/>
              </a:lnSpc>
            </a:pPr>
            <a:r>
              <a:rPr lang="sk-SK" sz="1600" spc="-78">
                <a:solidFill>
                  <a:srgbClr val="002060"/>
                </a:solidFill>
                <a:highlight>
                  <a:srgbClr val="FFFF00"/>
                </a:highlight>
                <a:latin typeface="Calibri (MS)"/>
                <a:cs typeface="Calibri (MS)"/>
              </a:rPr>
              <a:t>KROK 1      </a:t>
            </a:r>
          </a:p>
          <a:p>
            <a:pPr marL="215911" lvl="1">
              <a:lnSpc>
                <a:spcPts val="2800"/>
              </a:lnSpc>
            </a:pPr>
            <a:r>
              <a:rPr lang="sk-SK" sz="1600" spc="-78">
                <a:solidFill>
                  <a:srgbClr val="002060"/>
                </a:solidFill>
                <a:highlight>
                  <a:srgbClr val="FFFF00"/>
                </a:highlight>
                <a:latin typeface="Calibri (MS)"/>
                <a:cs typeface="Calibri (MS)"/>
              </a:rPr>
              <a:t>Žiadosť o Vyjadrenie na účel poskytnutia podporného opatrenia</a:t>
            </a:r>
          </a:p>
          <a:p>
            <a:pPr marL="215911" lvl="1">
              <a:lnSpc>
                <a:spcPts val="2800"/>
              </a:lnSpc>
            </a:pPr>
            <a:endParaRPr lang="sk-SK" sz="1600" spc="-78">
              <a:solidFill>
                <a:srgbClr val="002060"/>
              </a:solidFill>
              <a:latin typeface="Calibri (MS)"/>
              <a:cs typeface="Calibri (MS)"/>
            </a:endParaRPr>
          </a:p>
          <a:p>
            <a:pPr marL="215911" lvl="1">
              <a:lnSpc>
                <a:spcPts val="2800"/>
              </a:lnSpc>
            </a:pPr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KROK  2     </a:t>
            </a:r>
          </a:p>
          <a:p>
            <a:pPr marL="215911" lvl="1">
              <a:lnSpc>
                <a:spcPts val="2800"/>
              </a:lnSpc>
            </a:pPr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Vyjadrenie na účel poskytnutia podporného opatrenia</a:t>
            </a:r>
          </a:p>
          <a:p>
            <a:pPr marL="215911" lvl="1">
              <a:lnSpc>
                <a:spcPts val="2800"/>
              </a:lnSpc>
            </a:pPr>
            <a:endParaRPr lang="sk-SK" sz="1600" spc="-78">
              <a:solidFill>
                <a:schemeClr val="bg1"/>
              </a:solidFill>
              <a:latin typeface="Calibri (MS)"/>
              <a:cs typeface="Calibri (MS)"/>
            </a:endParaRPr>
          </a:p>
          <a:p>
            <a:pPr marL="215911" lvl="1">
              <a:lnSpc>
                <a:spcPts val="2800"/>
              </a:lnSpc>
            </a:pPr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KROK 3      </a:t>
            </a:r>
          </a:p>
          <a:p>
            <a:pPr marL="215911" lvl="1">
              <a:lnSpc>
                <a:spcPts val="2800"/>
              </a:lnSpc>
            </a:pPr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Žiadosť o poskytnutie podporného opatrenia</a:t>
            </a:r>
          </a:p>
          <a:p>
            <a:pPr marL="711236" lvl="1" indent="-495325">
              <a:lnSpc>
                <a:spcPts val="2800"/>
              </a:lnSpc>
              <a:buFont typeface="+mj-lt"/>
              <a:buAutoNum type="arabicPeriod"/>
            </a:pPr>
            <a:endParaRPr lang="sk-SK" sz="1600" spc="-78">
              <a:solidFill>
                <a:schemeClr val="bg1"/>
              </a:solidFill>
              <a:latin typeface="Calibri (MS)"/>
              <a:cs typeface="Calibri (MS)"/>
            </a:endParaRPr>
          </a:p>
          <a:p>
            <a:pPr marL="215911" lvl="1">
              <a:lnSpc>
                <a:spcPts val="2800"/>
              </a:lnSpc>
            </a:pPr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KROK 4    </a:t>
            </a:r>
          </a:p>
          <a:p>
            <a:pPr marL="215911" lvl="1">
              <a:lnSpc>
                <a:spcPts val="2800"/>
              </a:lnSpc>
            </a:pPr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Vyjadrenie riaditeľa školy o poskytnutí podporných opatrení</a:t>
            </a:r>
            <a:endParaRPr lang="en-US" sz="1600" spc="-78">
              <a:solidFill>
                <a:schemeClr val="bg1"/>
              </a:solidFill>
              <a:latin typeface="Calibri (MS)"/>
              <a:cs typeface="Calibri (MS)"/>
            </a:endParaRPr>
          </a:p>
          <a:p>
            <a:endParaRPr lang="sk-SK" sz="1200">
              <a:solidFill>
                <a:schemeClr val="bg1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507414" y="604756"/>
            <a:ext cx="9394652" cy="531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00"/>
              </a:lnSpc>
            </a:pPr>
            <a:r>
              <a:rPr lang="en-US" sz="4334" dirty="0" err="1">
                <a:solidFill>
                  <a:srgbClr val="002060">
                    <a:alpha val="92549"/>
                  </a:srgbClr>
                </a:solidFill>
                <a:latin typeface="Calibri (MS) Bold"/>
              </a:rPr>
              <a:t>Kto</a:t>
            </a:r>
            <a:r>
              <a:rPr lang="en-US" sz="4334" dirty="0">
                <a:solidFill>
                  <a:srgbClr val="002060">
                    <a:alpha val="92549"/>
                  </a:srgbClr>
                </a:solidFill>
                <a:latin typeface="Calibri (MS) Bold"/>
              </a:rPr>
              <a:t> </a:t>
            </a:r>
            <a:r>
              <a:rPr lang="en-US" sz="4334" dirty="0" err="1">
                <a:solidFill>
                  <a:srgbClr val="002060">
                    <a:alpha val="92549"/>
                  </a:srgbClr>
                </a:solidFill>
                <a:latin typeface="Calibri (MS) Bold"/>
              </a:rPr>
              <a:t>môže</a:t>
            </a:r>
            <a:r>
              <a:rPr lang="en-US" sz="4334" dirty="0">
                <a:solidFill>
                  <a:srgbClr val="002060">
                    <a:alpha val="92549"/>
                  </a:srgbClr>
                </a:solidFill>
                <a:latin typeface="Calibri (MS) Bold"/>
              </a:rPr>
              <a:t> </a:t>
            </a:r>
            <a:r>
              <a:rPr lang="en-US" sz="4334" dirty="0" err="1">
                <a:solidFill>
                  <a:srgbClr val="002060">
                    <a:alpha val="92549"/>
                  </a:srgbClr>
                </a:solidFill>
                <a:latin typeface="Calibri (MS) Bold"/>
              </a:rPr>
              <a:t>byť</a:t>
            </a:r>
            <a:r>
              <a:rPr lang="en-US" sz="4334" dirty="0">
                <a:solidFill>
                  <a:srgbClr val="002060">
                    <a:alpha val="92549"/>
                  </a:srgbClr>
                </a:solidFill>
                <a:latin typeface="Calibri (MS) Bold"/>
              </a:rPr>
              <a:t> </a:t>
            </a:r>
            <a:r>
              <a:rPr lang="en-US" sz="4334" dirty="0" err="1">
                <a:solidFill>
                  <a:srgbClr val="002060">
                    <a:alpha val="92549"/>
                  </a:srgbClr>
                </a:solidFill>
                <a:latin typeface="Calibri (MS) Bold"/>
              </a:rPr>
              <a:t>žiadateľom</a:t>
            </a:r>
            <a:r>
              <a:rPr lang="en-US" sz="4334" dirty="0">
                <a:solidFill>
                  <a:srgbClr val="002060">
                    <a:alpha val="92549"/>
                  </a:srgbClr>
                </a:solidFill>
                <a:latin typeface="Calibri (MS) Bold"/>
              </a:rPr>
              <a:t>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500079" y="1334816"/>
            <a:ext cx="8318225" cy="752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86"/>
              </a:lnSpc>
            </a:pPr>
            <a:r>
              <a:rPr lang="en-US" sz="2333" b="1" dirty="0">
                <a:solidFill>
                  <a:srgbClr val="002060"/>
                </a:solidFill>
                <a:latin typeface="Calibri (MS) Bold"/>
              </a:rPr>
              <a:t>O </a:t>
            </a:r>
            <a:r>
              <a:rPr lang="en-US" sz="2333" b="1" dirty="0" err="1">
                <a:solidFill>
                  <a:srgbClr val="002060"/>
                </a:solidFill>
                <a:latin typeface="Calibri (MS) Bold"/>
              </a:rPr>
              <a:t>vyjadrenie</a:t>
            </a:r>
            <a:r>
              <a:rPr lang="en-US" sz="2333" b="1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dirty="0" err="1">
                <a:solidFill>
                  <a:srgbClr val="002060"/>
                </a:solidFill>
                <a:latin typeface="Calibri (MS) Bold"/>
              </a:rPr>
              <a:t>na</a:t>
            </a:r>
            <a:r>
              <a:rPr lang="en-US" sz="2333" b="1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dirty="0" err="1">
                <a:solidFill>
                  <a:srgbClr val="002060"/>
                </a:solidFill>
                <a:latin typeface="Calibri (MS) Bold"/>
              </a:rPr>
              <a:t>účel</a:t>
            </a:r>
            <a:r>
              <a:rPr lang="en-US" sz="2333" b="1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dirty="0" err="1">
                <a:solidFill>
                  <a:srgbClr val="002060"/>
                </a:solidFill>
                <a:latin typeface="Calibri (MS) Bold"/>
              </a:rPr>
              <a:t>poskytnutia</a:t>
            </a:r>
            <a:r>
              <a:rPr lang="en-US" sz="2333" b="1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dirty="0" err="1">
                <a:solidFill>
                  <a:srgbClr val="002060"/>
                </a:solidFill>
                <a:latin typeface="Calibri (MS) Bold"/>
              </a:rPr>
              <a:t>podporného</a:t>
            </a:r>
            <a:r>
              <a:rPr lang="en-US" sz="2333" b="1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dirty="0" err="1">
                <a:solidFill>
                  <a:srgbClr val="002060"/>
                </a:solidFill>
                <a:latin typeface="Calibri (MS) Bold"/>
              </a:rPr>
              <a:t>opatrenia</a:t>
            </a:r>
            <a:r>
              <a:rPr lang="en-US" sz="2333" b="1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dirty="0" err="1">
                <a:solidFill>
                  <a:srgbClr val="002060"/>
                </a:solidFill>
                <a:latin typeface="Calibri (MS) Bold"/>
              </a:rPr>
              <a:t>môže</a:t>
            </a:r>
            <a:r>
              <a:rPr lang="en-US" sz="2333" b="1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riaditeľa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školy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alebo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riaditeľa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školského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zariadenia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požiadať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: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500079" y="4603864"/>
            <a:ext cx="2798361" cy="10703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zákonný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zástupca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dieťaťa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alebo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neplnoletého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žiaka</a:t>
            </a:r>
            <a:endParaRPr lang="en-US" sz="2333" dirty="0">
              <a:solidFill>
                <a:srgbClr val="002060"/>
              </a:solidFill>
              <a:latin typeface="Calibri (MS)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772268" y="4598188"/>
            <a:ext cx="2012666" cy="352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plnoletý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žiak</a:t>
            </a:r>
            <a:endParaRPr lang="en-US" sz="2333" dirty="0">
              <a:solidFill>
                <a:srgbClr val="002060"/>
              </a:solidFill>
              <a:latin typeface="Calibri (MS)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258762" y="4527471"/>
            <a:ext cx="3561276" cy="10703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zástupca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 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zariadenia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 </a:t>
            </a:r>
            <a:endParaRPr lang="en-US" sz="2333" dirty="0">
              <a:solidFill>
                <a:srgbClr val="002060"/>
              </a:solidFill>
              <a:latin typeface="Calibri (MS) Bold"/>
              <a:cs typeface="Calibri (MS) Bold"/>
            </a:endParaRPr>
          </a:p>
          <a:p>
            <a:pPr algn="ctr">
              <a:lnSpc>
                <a:spcPts val="2800"/>
              </a:lnSpc>
            </a:pP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pedagogický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zamestnanec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 </a:t>
            </a:r>
            <a:endParaRPr lang="en-US" sz="2333" dirty="0">
              <a:solidFill>
                <a:srgbClr val="002060"/>
              </a:solidFill>
              <a:latin typeface="Calibri (MS) Bold"/>
              <a:cs typeface="Calibri (MS) Bold"/>
            </a:endParaRPr>
          </a:p>
          <a:p>
            <a:pPr algn="ctr">
              <a:lnSpc>
                <a:spcPts val="2800"/>
              </a:lnSpc>
            </a:pP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odborný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zamestnanec</a:t>
            </a:r>
            <a:endParaRPr lang="en-US" sz="2333" dirty="0">
              <a:solidFill>
                <a:srgbClr val="002060"/>
              </a:solidFill>
              <a:latin typeface="Calibri (MS) Bold"/>
              <a:cs typeface="Calibri (MS) Bold"/>
            </a:endParaRPr>
          </a:p>
        </p:txBody>
      </p:sp>
      <p:sp>
        <p:nvSpPr>
          <p:cNvPr id="2" name="Freeform 4">
            <a:extLst>
              <a:ext uri="{FF2B5EF4-FFF2-40B4-BE49-F238E27FC236}">
                <a16:creationId xmlns:a16="http://schemas.microsoft.com/office/drawing/2014/main" id="{FDF04468-3CB7-5F63-FC24-AEC75BE96033}"/>
              </a:ext>
            </a:extLst>
          </p:cNvPr>
          <p:cNvSpPr/>
          <p:nvPr/>
        </p:nvSpPr>
        <p:spPr>
          <a:xfrm>
            <a:off x="2931887" y="2583543"/>
            <a:ext cx="1731115" cy="1707410"/>
          </a:xfrm>
          <a:custGeom>
            <a:avLst/>
            <a:gdLst/>
            <a:ahLst/>
            <a:cxnLst/>
            <a:rect l="l" t="t" r="r" b="b"/>
            <a:pathLst>
              <a:path w="2277913" h="2315540">
                <a:moveTo>
                  <a:pt x="0" y="0"/>
                </a:moveTo>
                <a:lnTo>
                  <a:pt x="2277913" y="0"/>
                </a:lnTo>
                <a:lnTo>
                  <a:pt x="2277913" y="2315540"/>
                </a:lnTo>
                <a:lnTo>
                  <a:pt x="0" y="23155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sz="1200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C86CD2BD-D3E5-B4E7-A0FD-BFCF9072F494}"/>
              </a:ext>
            </a:extLst>
          </p:cNvPr>
          <p:cNvSpPr/>
          <p:nvPr/>
        </p:nvSpPr>
        <p:spPr>
          <a:xfrm>
            <a:off x="6346545" y="2583543"/>
            <a:ext cx="978331" cy="1707410"/>
          </a:xfrm>
          <a:custGeom>
            <a:avLst/>
            <a:gdLst/>
            <a:ahLst/>
            <a:cxnLst/>
            <a:rect l="l" t="t" r="r" b="b"/>
            <a:pathLst>
              <a:path w="1287292" h="2307158">
                <a:moveTo>
                  <a:pt x="0" y="0"/>
                </a:moveTo>
                <a:lnTo>
                  <a:pt x="1287292" y="0"/>
                </a:lnTo>
                <a:lnTo>
                  <a:pt x="1287292" y="2307157"/>
                </a:lnTo>
                <a:lnTo>
                  <a:pt x="0" y="230715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b="-10760"/>
            </a:stretch>
          </a:blipFill>
        </p:spPr>
        <p:txBody>
          <a:bodyPr/>
          <a:lstStyle/>
          <a:p>
            <a:endParaRPr lang="sk-SK" sz="1200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E43623B8-6ABE-A202-924B-58138EA3B3A1}"/>
              </a:ext>
            </a:extLst>
          </p:cNvPr>
          <p:cNvSpPr/>
          <p:nvPr/>
        </p:nvSpPr>
        <p:spPr>
          <a:xfrm>
            <a:off x="9588020" y="2583543"/>
            <a:ext cx="1230285" cy="1707410"/>
          </a:xfrm>
          <a:custGeom>
            <a:avLst/>
            <a:gdLst/>
            <a:ahLst/>
            <a:cxnLst/>
            <a:rect l="l" t="t" r="r" b="b"/>
            <a:pathLst>
              <a:path w="1845427" h="2358374">
                <a:moveTo>
                  <a:pt x="0" y="0"/>
                </a:moveTo>
                <a:lnTo>
                  <a:pt x="1845427" y="0"/>
                </a:lnTo>
                <a:lnTo>
                  <a:pt x="1845427" y="2358373"/>
                </a:lnTo>
                <a:lnTo>
                  <a:pt x="0" y="23583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sz="120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83900"/>
            <a:ext cx="2255181" cy="6941900"/>
          </a:xfrm>
          <a:custGeom>
            <a:avLst/>
            <a:gdLst/>
            <a:ahLst/>
            <a:cxnLst/>
            <a:rect l="l" t="t" r="r" b="b"/>
            <a:pathLst>
              <a:path w="4276691" h="10412850">
                <a:moveTo>
                  <a:pt x="0" y="0"/>
                </a:moveTo>
                <a:lnTo>
                  <a:pt x="4276690" y="0"/>
                </a:lnTo>
                <a:lnTo>
                  <a:pt x="4276690" y="10412850"/>
                </a:lnTo>
                <a:lnTo>
                  <a:pt x="0" y="104128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215911" lvl="1">
              <a:lnSpc>
                <a:spcPts val="2800"/>
              </a:lnSpc>
            </a:pPr>
            <a:endParaRPr lang="sk-SK" sz="1200" spc="-78">
              <a:solidFill>
                <a:srgbClr val="002060"/>
              </a:solidFill>
              <a:highlight>
                <a:srgbClr val="FFFF00"/>
              </a:highlight>
              <a:latin typeface="Calibri (MS)"/>
              <a:cs typeface="Calibri (MS)"/>
            </a:endParaRPr>
          </a:p>
          <a:p>
            <a:pPr marL="215911" lvl="1"/>
            <a:r>
              <a:rPr lang="sk-SK" sz="1600" spc="-78">
                <a:solidFill>
                  <a:srgbClr val="002060"/>
                </a:solidFill>
                <a:highlight>
                  <a:srgbClr val="FFFF00"/>
                </a:highlight>
                <a:latin typeface="Calibri (MS)"/>
                <a:cs typeface="Calibri (MS)"/>
              </a:rPr>
              <a:t>KROK 1      </a:t>
            </a:r>
          </a:p>
          <a:p>
            <a:pPr marL="215911" lvl="1"/>
            <a:r>
              <a:rPr lang="sk-SK" sz="1600" spc="-78">
                <a:solidFill>
                  <a:srgbClr val="002060"/>
                </a:solidFill>
                <a:highlight>
                  <a:srgbClr val="FFFF00"/>
                </a:highlight>
                <a:latin typeface="Calibri (MS)"/>
                <a:cs typeface="Calibri (MS)"/>
              </a:rPr>
              <a:t>Žiadosť o Vyjadrenie na účel poskytnutia podporného opatrenia</a:t>
            </a:r>
          </a:p>
          <a:p>
            <a:pPr marL="215911" lvl="1"/>
            <a:endParaRPr lang="sk-SK" sz="1600" spc="-78">
              <a:solidFill>
                <a:srgbClr val="002060"/>
              </a:solidFill>
              <a:latin typeface="Calibri (MS)"/>
              <a:cs typeface="Calibri (MS)"/>
            </a:endParaRP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KROK  2     </a:t>
            </a: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Vyjadrenie na účel poskytnutia podporného opatrenia</a:t>
            </a:r>
          </a:p>
          <a:p>
            <a:pPr marL="711236" lvl="1" indent="-495325">
              <a:buFont typeface="+mj-lt"/>
              <a:buAutoNum type="arabicPeriod"/>
            </a:pPr>
            <a:endParaRPr lang="sk-SK" sz="1600" spc="-78">
              <a:solidFill>
                <a:schemeClr val="bg1"/>
              </a:solidFill>
              <a:latin typeface="Calibri (MS)"/>
              <a:cs typeface="Calibri (MS)"/>
            </a:endParaRP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KROK 3      </a:t>
            </a: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Žiadosť o poskytnutie podporného opatrenia</a:t>
            </a:r>
          </a:p>
          <a:p>
            <a:pPr marL="711236" lvl="1" indent="-495325">
              <a:buFont typeface="+mj-lt"/>
              <a:buAutoNum type="arabicPeriod"/>
            </a:pPr>
            <a:endParaRPr lang="sk-SK" sz="1600" spc="-78">
              <a:solidFill>
                <a:schemeClr val="bg1"/>
              </a:solidFill>
              <a:latin typeface="Calibri (MS)"/>
              <a:cs typeface="Calibri (MS)"/>
            </a:endParaRP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KROK 4      </a:t>
            </a: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Vyjadrenie riaditeľa školy o poskytnutí podporných opatrení</a:t>
            </a:r>
            <a:endParaRPr lang="en-US" sz="1600" spc="-78">
              <a:solidFill>
                <a:schemeClr val="bg1"/>
              </a:solidFill>
              <a:latin typeface="Calibri (MS)"/>
              <a:cs typeface="Calibri (MS)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699682" y="696654"/>
            <a:ext cx="9492318" cy="1205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4334" b="1" dirty="0" err="1">
                <a:solidFill>
                  <a:srgbClr val="002060"/>
                </a:solidFill>
                <a:latin typeface="Calibri (MS) Bold"/>
                <a:ea typeface="Calibri" panose="020F0502020204030204" pitchFamily="34" charset="0"/>
                <a:cs typeface="Calibri" panose="020F0502020204030204" pitchFamily="34" charset="0"/>
              </a:rPr>
              <a:t>Spôsoby</a:t>
            </a:r>
            <a:r>
              <a:rPr lang="en-US" sz="4334" b="1" dirty="0">
                <a:solidFill>
                  <a:srgbClr val="002060"/>
                </a:solidFill>
                <a:latin typeface="Calibri (MS) Bold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334" b="1" dirty="0" err="1">
                <a:solidFill>
                  <a:srgbClr val="002060"/>
                </a:solidFill>
                <a:latin typeface="Calibri (MS) Bold"/>
                <a:ea typeface="Calibri" panose="020F0502020204030204" pitchFamily="34" charset="0"/>
                <a:cs typeface="Calibri" panose="020F0502020204030204" pitchFamily="34" charset="0"/>
              </a:rPr>
              <a:t>požiadania</a:t>
            </a:r>
            <a:r>
              <a:rPr lang="en-US" sz="4334" b="1" dirty="0">
                <a:solidFill>
                  <a:srgbClr val="002060"/>
                </a:solidFill>
                <a:latin typeface="Calibri (MS) Bold"/>
                <a:ea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sk-SK" sz="4334" b="1" dirty="0">
                <a:solidFill>
                  <a:srgbClr val="002060"/>
                </a:solidFill>
                <a:latin typeface="Calibri (MS) Bold"/>
                <a:ea typeface="Calibri" panose="020F0502020204030204" pitchFamily="34" charset="0"/>
                <a:cs typeface="Calibri" panose="020F0502020204030204" pitchFamily="34" charset="0"/>
              </a:rPr>
              <a:t>podporné opatrenie</a:t>
            </a:r>
            <a:endParaRPr lang="en-US" sz="4334" b="1" dirty="0">
              <a:solidFill>
                <a:srgbClr val="002060"/>
              </a:solidFill>
              <a:latin typeface="Calibri (MS) Bold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AB4BA8E6-AE2D-BA04-5777-CD50A8500779}"/>
              </a:ext>
            </a:extLst>
          </p:cNvPr>
          <p:cNvSpPr txBox="1"/>
          <p:nvPr/>
        </p:nvSpPr>
        <p:spPr>
          <a:xfrm>
            <a:off x="2610160" y="2369269"/>
            <a:ext cx="8744173" cy="25746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90510" indent="-190510">
              <a:buFont typeface="Arial"/>
              <a:buChar char="•"/>
            </a:pPr>
            <a:r>
              <a:rPr lang="sk-SK" sz="2333" dirty="0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O vyjadrenie možno požiadať písomne, aj elektronicky bez kvalifikovaného elektronického podpisu použitím informačného systému, ak to škola umožní. </a:t>
            </a:r>
            <a:endParaRPr lang="sk-SK" sz="2333" dirty="0">
              <a:solidFill>
                <a:srgbClr val="002060"/>
              </a:solidFill>
              <a:latin typeface="Calibri (MS) Bold"/>
              <a:cs typeface="Calibri"/>
            </a:endParaRPr>
          </a:p>
          <a:p>
            <a:endParaRPr lang="sk-SK" sz="2333" dirty="0">
              <a:solidFill>
                <a:srgbClr val="002060"/>
              </a:solidFill>
              <a:latin typeface="Calibri (MS) Bold"/>
              <a:cs typeface="Calibri"/>
            </a:endParaRPr>
          </a:p>
          <a:p>
            <a:pPr marL="190510" indent="-190510">
              <a:buFont typeface="Arial"/>
              <a:buChar char="•"/>
            </a:pPr>
            <a:r>
              <a:rPr lang="sk-SK" sz="2333" dirty="0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 Ak ide o dieťa alebo o neplnoletého žiaka, o vyjadrenie zariadenia poradenstva a prevencie možno požiadať len s informovaným súhlasom jeho zákonného zástupcu/zástupcu zariadenia. </a:t>
            </a:r>
            <a:endParaRPr lang="sk-SK" sz="2333" dirty="0">
              <a:solidFill>
                <a:srgbClr val="002060"/>
              </a:solidFill>
              <a:latin typeface="Calibri (MS) Bold"/>
              <a:cs typeface="Calibri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26705" y="548081"/>
            <a:ext cx="9447308" cy="10444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00"/>
              </a:lnSpc>
            </a:pPr>
            <a:r>
              <a:rPr lang="sk-SK" sz="4334" dirty="0">
                <a:solidFill>
                  <a:srgbClr val="002060"/>
                </a:solidFill>
                <a:latin typeface="Calibri (MS) Bold"/>
              </a:rPr>
              <a:t>Vyjadrenie na účel poskytnutia podporného opatrenia vypracuje:</a:t>
            </a:r>
            <a:endParaRPr lang="en-US" sz="4334" dirty="0">
              <a:solidFill>
                <a:srgbClr val="002060"/>
              </a:solidFill>
              <a:latin typeface="Calibri (MS) Bold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-83901"/>
            <a:ext cx="2072640" cy="6941901"/>
          </a:xfrm>
          <a:custGeom>
            <a:avLst/>
            <a:gdLst/>
            <a:ahLst/>
            <a:cxnLst/>
            <a:rect l="l" t="t" r="r" b="b"/>
            <a:pathLst>
              <a:path w="4778985" h="11635833">
                <a:moveTo>
                  <a:pt x="0" y="0"/>
                </a:moveTo>
                <a:lnTo>
                  <a:pt x="4778985" y="0"/>
                </a:lnTo>
                <a:lnTo>
                  <a:pt x="4778985" y="11635832"/>
                </a:lnTo>
                <a:lnTo>
                  <a:pt x="0" y="116358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215911" lvl="1">
              <a:lnSpc>
                <a:spcPts val="2800"/>
              </a:lnSpc>
            </a:pPr>
            <a:endParaRPr lang="sk-SK" sz="1200" spc="-78">
              <a:solidFill>
                <a:schemeClr val="bg1"/>
              </a:solidFill>
              <a:highlight>
                <a:srgbClr val="FFFF00"/>
              </a:highlight>
              <a:latin typeface="Calibri (MS)"/>
              <a:cs typeface="Calibri (MS)"/>
            </a:endParaRP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KROK 1      </a:t>
            </a: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Žiadosť o Vyjadrenie na účel poskytnutia podporného opatrenia</a:t>
            </a:r>
          </a:p>
          <a:p>
            <a:pPr marL="215911" lvl="1"/>
            <a:endParaRPr lang="sk-SK" sz="1600" spc="-78">
              <a:solidFill>
                <a:srgbClr val="002060"/>
              </a:solidFill>
              <a:latin typeface="Calibri (MS)"/>
              <a:cs typeface="Calibri (MS)"/>
            </a:endParaRPr>
          </a:p>
          <a:p>
            <a:pPr marL="215911" lvl="1"/>
            <a:r>
              <a:rPr lang="sk-SK" sz="1600" b="1" spc="-78">
                <a:solidFill>
                  <a:schemeClr val="bg1"/>
                </a:solidFill>
                <a:highlight>
                  <a:srgbClr val="FF0000"/>
                </a:highlight>
                <a:latin typeface="Calibri (MS)"/>
                <a:cs typeface="Calibri (MS)"/>
              </a:rPr>
              <a:t>KROK  2     </a:t>
            </a:r>
          </a:p>
          <a:p>
            <a:pPr marL="215911" lvl="1"/>
            <a:r>
              <a:rPr lang="sk-SK" sz="1600" b="1" spc="-78">
                <a:solidFill>
                  <a:schemeClr val="bg1"/>
                </a:solidFill>
                <a:highlight>
                  <a:srgbClr val="FF0000"/>
                </a:highlight>
                <a:latin typeface="Calibri (MS)"/>
                <a:cs typeface="Calibri (MS)"/>
              </a:rPr>
              <a:t>Vyjadrenie na účel poskytnutia podporného opatrenia</a:t>
            </a:r>
          </a:p>
          <a:p>
            <a:pPr marL="711236" lvl="1" indent="-495325">
              <a:buFont typeface="+mj-lt"/>
              <a:buAutoNum type="arabicPeriod"/>
            </a:pPr>
            <a:endParaRPr lang="sk-SK" sz="1600" spc="-78">
              <a:solidFill>
                <a:schemeClr val="bg1"/>
              </a:solidFill>
              <a:latin typeface="Calibri (MS)"/>
              <a:cs typeface="Calibri (MS)"/>
            </a:endParaRP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KROK 3     </a:t>
            </a: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Žiadosť o poskytnutie podporného opatrenia</a:t>
            </a:r>
          </a:p>
          <a:p>
            <a:pPr marL="711236" lvl="1" indent="-495325">
              <a:buFont typeface="+mj-lt"/>
              <a:buAutoNum type="arabicPeriod"/>
            </a:pPr>
            <a:endParaRPr lang="sk-SK" sz="1600" spc="-78">
              <a:solidFill>
                <a:schemeClr val="bg1"/>
              </a:solidFill>
              <a:latin typeface="Calibri (MS)"/>
              <a:cs typeface="Calibri (MS)"/>
            </a:endParaRP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KROK 4      </a:t>
            </a: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Vyjadrenie riaditeľa školy o poskytnutí podporných opatrení</a:t>
            </a:r>
            <a:endParaRPr lang="en-US" sz="1600" spc="-78">
              <a:solidFill>
                <a:schemeClr val="bg1"/>
              </a:solidFill>
              <a:latin typeface="Calibri (MS)"/>
              <a:cs typeface="Calibri (MS)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626705" y="2014389"/>
            <a:ext cx="8158526" cy="28618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15911" lvl="1">
              <a:lnSpc>
                <a:spcPts val="2800"/>
              </a:lnSpc>
            </a:pPr>
            <a:endParaRPr lang="en-US" sz="2333" spc="-78" dirty="0">
              <a:solidFill>
                <a:srgbClr val="002060"/>
              </a:solidFill>
              <a:latin typeface="Calibri (MS)"/>
              <a:cs typeface="Calibri (MS)"/>
            </a:endParaRPr>
          </a:p>
          <a:p>
            <a:pPr marL="431822" lvl="1" indent="-215911">
              <a:lnSpc>
                <a:spcPts val="2800"/>
              </a:lnSpc>
              <a:buFont typeface="Arial"/>
              <a:buChar char="•"/>
            </a:pPr>
            <a:r>
              <a:rPr lang="en-US" sz="2333" b="1" spc="-78" dirty="0" err="1">
                <a:solidFill>
                  <a:srgbClr val="002060"/>
                </a:solidFill>
                <a:latin typeface="Calibri (MS)"/>
                <a:cs typeface="Calibri (MS)"/>
              </a:rPr>
              <a:t>pedagogický</a:t>
            </a:r>
            <a:r>
              <a:rPr lang="en-US" sz="2333" b="1" spc="-78" dirty="0">
                <a:solidFill>
                  <a:srgbClr val="002060"/>
                </a:solidFill>
                <a:latin typeface="Calibri (MS)"/>
                <a:cs typeface="Calibri (MS)"/>
              </a:rPr>
              <a:t> </a:t>
            </a:r>
            <a:r>
              <a:rPr lang="en-US" sz="2333" b="1" spc="-78" dirty="0" err="1">
                <a:solidFill>
                  <a:srgbClr val="002060"/>
                </a:solidFill>
                <a:latin typeface="Calibri (MS)"/>
                <a:cs typeface="Calibri (MS)"/>
              </a:rPr>
              <a:t>zamestnanec</a:t>
            </a:r>
            <a:r>
              <a:rPr lang="sk-SK" sz="2333" spc="-78" dirty="0">
                <a:solidFill>
                  <a:srgbClr val="002060"/>
                </a:solidFill>
                <a:latin typeface="Calibri (MS)"/>
                <a:cs typeface="Calibri (MS)"/>
              </a:rPr>
              <a:t> </a:t>
            </a:r>
            <a:r>
              <a:rPr lang="en-US" sz="2333" spc="-78" dirty="0">
                <a:solidFill>
                  <a:srgbClr val="002060"/>
                </a:solidFill>
                <a:latin typeface="Calibri (MS)"/>
                <a:cs typeface="Calibri (MS)"/>
              </a:rPr>
              <a:t>v 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  <a:cs typeface="Calibri (MS)"/>
              </a:rPr>
              <a:t>kategórii</a:t>
            </a:r>
            <a:r>
              <a:rPr lang="en-US" sz="2333" spc="-78" dirty="0">
                <a:solidFill>
                  <a:srgbClr val="002060"/>
                </a:solidFill>
                <a:latin typeface="Calibri (MS)"/>
                <a:cs typeface="Calibri (MS)"/>
              </a:rPr>
              <a:t> 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  <a:cs typeface="Calibri (MS)"/>
              </a:rPr>
              <a:t>učiteľ</a:t>
            </a:r>
            <a:r>
              <a:rPr lang="sk-SK" sz="2333" spc="-78" dirty="0">
                <a:solidFill>
                  <a:srgbClr val="002060"/>
                </a:solidFill>
                <a:latin typeface="Calibri (MS)"/>
                <a:cs typeface="Calibri (MS)"/>
              </a:rPr>
              <a:t>;</a:t>
            </a:r>
            <a:r>
              <a:rPr lang="en-US" sz="2333" spc="-78" dirty="0">
                <a:solidFill>
                  <a:srgbClr val="002060"/>
                </a:solidFill>
                <a:latin typeface="Calibri (MS)"/>
                <a:cs typeface="Calibri (MS)"/>
              </a:rPr>
              <a:t> </a:t>
            </a:r>
            <a:endParaRPr lang="en-US" sz="2333" dirty="0">
              <a:latin typeface="Calibri (MS)"/>
              <a:cs typeface="Calibri (MS)"/>
            </a:endParaRPr>
          </a:p>
          <a:p>
            <a:pPr marL="431822" lvl="1" indent="-215911">
              <a:lnSpc>
                <a:spcPts val="2800"/>
              </a:lnSpc>
              <a:buFont typeface="Arial"/>
              <a:buChar char="•"/>
            </a:pPr>
            <a:endParaRPr lang="en-US" sz="2333" spc="-78" dirty="0">
              <a:solidFill>
                <a:srgbClr val="002060"/>
              </a:solidFill>
              <a:latin typeface="Calibri (MS)"/>
              <a:cs typeface="Calibri (MS)"/>
            </a:endParaRPr>
          </a:p>
          <a:p>
            <a:pPr marL="431822" lvl="1" indent="-215911">
              <a:lnSpc>
                <a:spcPts val="2800"/>
              </a:lnSpc>
              <a:buFont typeface="Arial"/>
              <a:buChar char="•"/>
            </a:pPr>
            <a:r>
              <a:rPr lang="en-US" sz="2333" b="1" spc="-78" dirty="0" err="1">
                <a:solidFill>
                  <a:srgbClr val="002060"/>
                </a:solidFill>
                <a:latin typeface="Calibri (MS)"/>
                <a:cs typeface="Calibri (MS)"/>
              </a:rPr>
              <a:t>školský</a:t>
            </a:r>
            <a:r>
              <a:rPr lang="en-US" sz="2333" b="1" spc="-78" dirty="0">
                <a:solidFill>
                  <a:srgbClr val="002060"/>
                </a:solidFill>
                <a:latin typeface="Calibri (MS)"/>
                <a:cs typeface="Calibri (MS)"/>
              </a:rPr>
              <a:t> </a:t>
            </a:r>
            <a:r>
              <a:rPr lang="en-US" sz="2333" b="1" spc="-78" dirty="0" err="1">
                <a:solidFill>
                  <a:srgbClr val="002060"/>
                </a:solidFill>
                <a:latin typeface="Calibri (MS)"/>
                <a:cs typeface="Calibri (MS)"/>
              </a:rPr>
              <a:t>špeciálny</a:t>
            </a:r>
            <a:r>
              <a:rPr lang="en-US" sz="2333" b="1" spc="-78" dirty="0">
                <a:solidFill>
                  <a:srgbClr val="002060"/>
                </a:solidFill>
                <a:latin typeface="Calibri (MS)"/>
                <a:cs typeface="Calibri (MS)"/>
              </a:rPr>
              <a:t> </a:t>
            </a:r>
            <a:r>
              <a:rPr lang="en-US" sz="2333" b="1" spc="-78" dirty="0" err="1">
                <a:solidFill>
                  <a:srgbClr val="002060"/>
                </a:solidFill>
                <a:latin typeface="Calibri (MS)"/>
                <a:cs typeface="Calibri (MS)"/>
              </a:rPr>
              <a:t>pedagóg</a:t>
            </a:r>
            <a:r>
              <a:rPr lang="en-US" sz="2333" spc="-78" dirty="0">
                <a:solidFill>
                  <a:srgbClr val="002060"/>
                </a:solidFill>
                <a:latin typeface="Calibri (MS)"/>
                <a:cs typeface="Calibri (MS)"/>
              </a:rPr>
              <a:t> 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  <a:cs typeface="Calibri (MS)"/>
              </a:rPr>
              <a:t>alebo</a:t>
            </a:r>
            <a:r>
              <a:rPr lang="en-US" sz="2333" spc="-78" dirty="0">
                <a:solidFill>
                  <a:srgbClr val="002060"/>
                </a:solidFill>
                <a:latin typeface="Calibri (MS)"/>
                <a:cs typeface="Calibri (MS)"/>
              </a:rPr>
              <a:t> </a:t>
            </a:r>
            <a:r>
              <a:rPr lang="en-US" sz="2333" b="1" spc="-78" dirty="0" err="1">
                <a:solidFill>
                  <a:srgbClr val="002060"/>
                </a:solidFill>
                <a:latin typeface="Calibri (MS)"/>
                <a:cs typeface="Calibri (MS)"/>
              </a:rPr>
              <a:t>odborný</a:t>
            </a:r>
            <a:r>
              <a:rPr lang="en-US" sz="2333" b="1" spc="-78" dirty="0">
                <a:solidFill>
                  <a:srgbClr val="002060"/>
                </a:solidFill>
                <a:latin typeface="Calibri (MS)"/>
                <a:cs typeface="Calibri (MS)"/>
              </a:rPr>
              <a:t> </a:t>
            </a:r>
            <a:r>
              <a:rPr lang="en-US" sz="2333" b="1" spc="-78" dirty="0" err="1">
                <a:solidFill>
                  <a:srgbClr val="002060"/>
                </a:solidFill>
                <a:latin typeface="Calibri (MS)"/>
                <a:cs typeface="Calibri (MS)"/>
              </a:rPr>
              <a:t>zamestnanec</a:t>
            </a:r>
            <a:r>
              <a:rPr lang="en-US" sz="2333" b="1" spc="-78" dirty="0">
                <a:solidFill>
                  <a:srgbClr val="002060"/>
                </a:solidFill>
                <a:latin typeface="Calibri (MS)"/>
                <a:cs typeface="Calibri (MS)"/>
              </a:rPr>
              <a:t> </a:t>
            </a:r>
            <a:r>
              <a:rPr lang="en-US" sz="2333" b="1" spc="-78" dirty="0" err="1">
                <a:solidFill>
                  <a:srgbClr val="002060"/>
                </a:solidFill>
                <a:latin typeface="Calibri (MS)"/>
                <a:cs typeface="Calibri (MS)"/>
              </a:rPr>
              <a:t>školy</a:t>
            </a:r>
            <a:r>
              <a:rPr lang="en-US" sz="2333" b="1" spc="-78" dirty="0">
                <a:solidFill>
                  <a:srgbClr val="002060"/>
                </a:solidFill>
                <a:latin typeface="Calibri (MS)"/>
                <a:cs typeface="Calibri (MS)"/>
              </a:rPr>
              <a:t> 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  <a:cs typeface="Calibri (MS)"/>
              </a:rPr>
              <a:t>alebo</a:t>
            </a:r>
            <a:r>
              <a:rPr lang="en-US" sz="2333" spc="-78" dirty="0">
                <a:solidFill>
                  <a:srgbClr val="002060"/>
                </a:solidFill>
                <a:latin typeface="Calibri (MS)"/>
                <a:cs typeface="Calibri (MS)"/>
              </a:rPr>
              <a:t> 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  <a:cs typeface="Calibri (MS)"/>
              </a:rPr>
              <a:t>školského</a:t>
            </a:r>
            <a:r>
              <a:rPr lang="sk-SK" sz="2333" spc="-78" dirty="0">
                <a:solidFill>
                  <a:srgbClr val="002060"/>
                </a:solidFill>
                <a:latin typeface="Calibri (MS)"/>
                <a:cs typeface="Calibri (MS)"/>
              </a:rPr>
              <a:t> 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  <a:cs typeface="Calibri (MS)"/>
              </a:rPr>
              <a:t>zariadenia</a:t>
            </a:r>
            <a:r>
              <a:rPr lang="en-US" sz="2333" spc="-78" dirty="0">
                <a:solidFill>
                  <a:srgbClr val="002060"/>
                </a:solidFill>
                <a:latin typeface="Calibri (MS)"/>
                <a:cs typeface="Calibri (MS)"/>
              </a:rPr>
              <a:t> – 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  <a:cs typeface="Calibri (MS)"/>
              </a:rPr>
              <a:t>okrem</a:t>
            </a:r>
            <a:r>
              <a:rPr lang="en-US" sz="2333" spc="-78" dirty="0">
                <a:solidFill>
                  <a:srgbClr val="002060"/>
                </a:solidFill>
                <a:latin typeface="Calibri (MS)"/>
                <a:cs typeface="Calibri (MS)"/>
              </a:rPr>
              <a:t> ZPP</a:t>
            </a:r>
            <a:r>
              <a:rPr lang="sk-SK" sz="2333" spc="-78" dirty="0">
                <a:solidFill>
                  <a:srgbClr val="002060"/>
                </a:solidFill>
                <a:latin typeface="Calibri (MS)"/>
                <a:cs typeface="Calibri (MS)"/>
              </a:rPr>
              <a:t>;</a:t>
            </a:r>
            <a:r>
              <a:rPr lang="en-US" sz="2333" spc="-78" dirty="0">
                <a:solidFill>
                  <a:srgbClr val="002060"/>
                </a:solidFill>
                <a:latin typeface="Calibri (MS)"/>
                <a:cs typeface="Calibri (MS)"/>
              </a:rPr>
              <a:t> </a:t>
            </a:r>
          </a:p>
          <a:p>
            <a:pPr>
              <a:lnSpc>
                <a:spcPts val="2800"/>
              </a:lnSpc>
            </a:pPr>
            <a:endParaRPr lang="en-US" sz="2333" spc="-78" dirty="0">
              <a:solidFill>
                <a:srgbClr val="002060"/>
              </a:solidFill>
              <a:latin typeface="Calibri (MS)"/>
              <a:cs typeface="Calibri (MS)"/>
            </a:endParaRPr>
          </a:p>
          <a:p>
            <a:pPr marL="431822" lvl="1" indent="-215911">
              <a:lnSpc>
                <a:spcPts val="2800"/>
              </a:lnSpc>
              <a:buFont typeface="Arial"/>
              <a:buChar char="•"/>
            </a:pPr>
            <a:r>
              <a:rPr lang="en-US" sz="2333" spc="-78" dirty="0">
                <a:solidFill>
                  <a:srgbClr val="002060"/>
                </a:solidFill>
                <a:latin typeface="Calibri (MS)"/>
                <a:cs typeface="Calibri (MS)"/>
              </a:rPr>
              <a:t> </a:t>
            </a:r>
            <a:r>
              <a:rPr lang="en-US" sz="2333" b="1" spc="-78" dirty="0" err="1">
                <a:solidFill>
                  <a:srgbClr val="002060"/>
                </a:solidFill>
                <a:latin typeface="Calibri (MS)"/>
                <a:cs typeface="Calibri (MS)"/>
              </a:rPr>
              <a:t>odborný</a:t>
            </a:r>
            <a:r>
              <a:rPr lang="en-US" sz="2333" b="1" spc="-78" dirty="0">
                <a:solidFill>
                  <a:srgbClr val="002060"/>
                </a:solidFill>
                <a:latin typeface="Calibri (MS)"/>
                <a:cs typeface="Calibri (MS)"/>
              </a:rPr>
              <a:t> </a:t>
            </a:r>
            <a:r>
              <a:rPr lang="en-US" sz="2333" b="1" spc="-78" dirty="0" err="1">
                <a:solidFill>
                  <a:srgbClr val="002060"/>
                </a:solidFill>
                <a:latin typeface="Calibri (MS)"/>
                <a:cs typeface="Calibri (MS)"/>
              </a:rPr>
              <a:t>zamestnanec</a:t>
            </a:r>
            <a:r>
              <a:rPr lang="en-US" sz="2333" b="1" spc="-78" dirty="0">
                <a:solidFill>
                  <a:srgbClr val="002060"/>
                </a:solidFill>
                <a:latin typeface="Calibri (MS)"/>
                <a:cs typeface="Calibri (MS)"/>
              </a:rPr>
              <a:t> </a:t>
            </a:r>
            <a:r>
              <a:rPr lang="en-US" sz="2333" b="1" spc="-78" dirty="0" err="1">
                <a:solidFill>
                  <a:srgbClr val="002060"/>
                </a:solidFill>
                <a:latin typeface="Calibri (MS)"/>
                <a:cs typeface="Calibri (MS)"/>
              </a:rPr>
              <a:t>zariadenia</a:t>
            </a:r>
            <a:r>
              <a:rPr lang="en-US" sz="2333" b="1" spc="-78" dirty="0">
                <a:solidFill>
                  <a:srgbClr val="002060"/>
                </a:solidFill>
                <a:latin typeface="Calibri (MS)"/>
                <a:cs typeface="Calibri (MS)"/>
              </a:rPr>
              <a:t> </a:t>
            </a:r>
            <a:r>
              <a:rPr lang="en-US" sz="2333" b="1" spc="-78" dirty="0" err="1">
                <a:solidFill>
                  <a:srgbClr val="002060"/>
                </a:solidFill>
                <a:latin typeface="Calibri (MS)"/>
                <a:cs typeface="Calibri (MS)"/>
              </a:rPr>
              <a:t>poradenstva</a:t>
            </a:r>
            <a:r>
              <a:rPr lang="en-US" sz="2333" b="1" spc="-78" dirty="0">
                <a:solidFill>
                  <a:srgbClr val="002060"/>
                </a:solidFill>
                <a:latin typeface="Calibri (MS)"/>
                <a:cs typeface="Calibri (MS)"/>
              </a:rPr>
              <a:t> a </a:t>
            </a:r>
            <a:r>
              <a:rPr lang="en-US" sz="2333" b="1" spc="-78" dirty="0" err="1">
                <a:solidFill>
                  <a:srgbClr val="002060"/>
                </a:solidFill>
                <a:latin typeface="Calibri (MS)"/>
                <a:cs typeface="Calibri (MS)"/>
              </a:rPr>
              <a:t>prevencie</a:t>
            </a:r>
            <a:r>
              <a:rPr lang="en-US" sz="2333" spc="-78" dirty="0">
                <a:solidFill>
                  <a:srgbClr val="002060"/>
                </a:solidFill>
                <a:latin typeface="Calibri (MS)"/>
                <a:cs typeface="Calibri (MS)"/>
              </a:rPr>
              <a:t> 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  <a:cs typeface="Calibri (MS)"/>
              </a:rPr>
              <a:t>na</a:t>
            </a:r>
            <a:r>
              <a:rPr lang="en-US" sz="2333" spc="-78" dirty="0">
                <a:solidFill>
                  <a:srgbClr val="002060"/>
                </a:solidFill>
                <a:latin typeface="Calibri (MS)"/>
                <a:cs typeface="Calibri (MS)"/>
              </a:rPr>
              <a:t> 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  <a:cs typeface="Calibri (MS)"/>
              </a:rPr>
              <a:t>základe</a:t>
            </a:r>
            <a:r>
              <a:rPr lang="en-US" sz="2333" spc="-78" dirty="0">
                <a:solidFill>
                  <a:srgbClr val="002060"/>
                </a:solidFill>
                <a:latin typeface="Calibri (MS)"/>
                <a:cs typeface="Calibri (MS)"/>
              </a:rPr>
              <a:t> </a:t>
            </a:r>
            <a:r>
              <a:rPr lang="en-US" sz="2333" spc="-78" dirty="0" err="1">
                <a:solidFill>
                  <a:srgbClr val="002060"/>
                </a:solidFill>
                <a:latin typeface="Calibri (MS)"/>
                <a:cs typeface="Calibri (MS)"/>
              </a:rPr>
              <a:t>diagnostiky</a:t>
            </a:r>
            <a:r>
              <a:rPr lang="sk-SK" sz="2333" spc="-78" dirty="0">
                <a:solidFill>
                  <a:srgbClr val="002060"/>
                </a:solidFill>
                <a:latin typeface="Calibri (MS)"/>
                <a:cs typeface="Calibri (MS)"/>
              </a:rPr>
              <a:t>.</a:t>
            </a:r>
            <a:r>
              <a:rPr lang="en-US" sz="2333" spc="-78" dirty="0">
                <a:solidFill>
                  <a:srgbClr val="002060"/>
                </a:solidFill>
                <a:latin typeface="Calibri (MS)"/>
                <a:cs typeface="Calibri (MS)"/>
              </a:rPr>
              <a:t> 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-83901"/>
            <a:ext cx="2138289" cy="6941901"/>
          </a:xfrm>
          <a:custGeom>
            <a:avLst/>
            <a:gdLst/>
            <a:ahLst/>
            <a:cxnLst/>
            <a:rect l="l" t="t" r="r" b="b"/>
            <a:pathLst>
              <a:path w="4778985" h="11635833">
                <a:moveTo>
                  <a:pt x="0" y="0"/>
                </a:moveTo>
                <a:lnTo>
                  <a:pt x="4778985" y="0"/>
                </a:lnTo>
                <a:lnTo>
                  <a:pt x="4778985" y="11635832"/>
                </a:lnTo>
                <a:lnTo>
                  <a:pt x="0" y="116358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215911" lvl="1">
              <a:lnSpc>
                <a:spcPts val="2800"/>
              </a:lnSpc>
            </a:pPr>
            <a:endParaRPr lang="sk-SK" sz="1200" spc="-78">
              <a:solidFill>
                <a:schemeClr val="bg1"/>
              </a:solidFill>
              <a:highlight>
                <a:srgbClr val="FFFF00"/>
              </a:highlight>
              <a:latin typeface="Calibri (MS)"/>
              <a:cs typeface="Calibri (MS)"/>
            </a:endParaRP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KROK 1      </a:t>
            </a: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Žiadosť o Vyjadrenie na účel poskytnutia podporného opatrenia</a:t>
            </a:r>
          </a:p>
          <a:p>
            <a:pPr marL="215911" lvl="1"/>
            <a:endParaRPr lang="sk-SK" sz="1600" spc="-78">
              <a:solidFill>
                <a:srgbClr val="002060"/>
              </a:solidFill>
              <a:latin typeface="Calibri (MS)"/>
              <a:cs typeface="Calibri (MS)"/>
            </a:endParaRPr>
          </a:p>
          <a:p>
            <a:pPr marL="215911" lvl="1"/>
            <a:r>
              <a:rPr lang="sk-SK" sz="1600" b="1" spc="-78">
                <a:solidFill>
                  <a:schemeClr val="bg1"/>
                </a:solidFill>
                <a:highlight>
                  <a:srgbClr val="FF0000"/>
                </a:highlight>
                <a:latin typeface="Calibri (MS)"/>
                <a:cs typeface="Calibri (MS)"/>
              </a:rPr>
              <a:t>KROK  2     </a:t>
            </a:r>
          </a:p>
          <a:p>
            <a:pPr marL="215911" lvl="1"/>
            <a:r>
              <a:rPr lang="sk-SK" sz="1600" b="1" spc="-78">
                <a:solidFill>
                  <a:schemeClr val="bg1"/>
                </a:solidFill>
                <a:highlight>
                  <a:srgbClr val="FF0000"/>
                </a:highlight>
                <a:latin typeface="Calibri (MS)"/>
                <a:cs typeface="Calibri (MS)"/>
              </a:rPr>
              <a:t>Vyjadrenie na účel poskytnutia podporného opatrenia</a:t>
            </a:r>
          </a:p>
          <a:p>
            <a:pPr marL="711236" lvl="1" indent="-495325">
              <a:buFont typeface="+mj-lt"/>
              <a:buAutoNum type="arabicPeriod"/>
            </a:pPr>
            <a:endParaRPr lang="sk-SK" sz="1600" spc="-78">
              <a:solidFill>
                <a:schemeClr val="bg1"/>
              </a:solidFill>
              <a:latin typeface="Calibri (MS)"/>
              <a:cs typeface="Calibri (MS)"/>
            </a:endParaRP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KROK 3      </a:t>
            </a: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Žiadosť o poskytnutie podporného opatrenia</a:t>
            </a:r>
          </a:p>
          <a:p>
            <a:pPr marL="711236" lvl="1" indent="-495325">
              <a:buFont typeface="+mj-lt"/>
              <a:buAutoNum type="arabicPeriod"/>
            </a:pPr>
            <a:endParaRPr lang="sk-SK" sz="1600" spc="-78">
              <a:solidFill>
                <a:schemeClr val="bg1"/>
              </a:solidFill>
              <a:latin typeface="Calibri (MS)"/>
              <a:cs typeface="Calibri (MS)"/>
            </a:endParaRP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KROK 4      </a:t>
            </a: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Vyjadrenie riaditeľa školy o poskytnutí podporných opatrení</a:t>
            </a:r>
            <a:endParaRPr lang="en-US" sz="1600" spc="-78">
              <a:solidFill>
                <a:schemeClr val="bg1"/>
              </a:solidFill>
              <a:latin typeface="Calibri (MS)"/>
              <a:cs typeface="Calibri (MS)"/>
            </a:endParaRPr>
          </a:p>
        </p:txBody>
      </p:sp>
      <p:pic>
        <p:nvPicPr>
          <p:cNvPr id="5" name="Obrázok 4" descr="Obrázok, na ktorom je text, potvrdenie, snímka obrazovky, písmo&#10;&#10;Automaticky generovaný popis">
            <a:extLst>
              <a:ext uri="{FF2B5EF4-FFF2-40B4-BE49-F238E27FC236}">
                <a16:creationId xmlns:a16="http://schemas.microsoft.com/office/drawing/2014/main" id="{49415A70-28C6-5D42-5BC4-79BB0A9720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289" y="299116"/>
            <a:ext cx="10053711" cy="649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21326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-83901"/>
            <a:ext cx="2138289" cy="6941901"/>
          </a:xfrm>
          <a:custGeom>
            <a:avLst/>
            <a:gdLst/>
            <a:ahLst/>
            <a:cxnLst/>
            <a:rect l="l" t="t" r="r" b="b"/>
            <a:pathLst>
              <a:path w="4778985" h="11635833">
                <a:moveTo>
                  <a:pt x="0" y="0"/>
                </a:moveTo>
                <a:lnTo>
                  <a:pt x="4778985" y="0"/>
                </a:lnTo>
                <a:lnTo>
                  <a:pt x="4778985" y="11635832"/>
                </a:lnTo>
                <a:lnTo>
                  <a:pt x="0" y="116358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215911" lvl="1">
              <a:lnSpc>
                <a:spcPts val="2800"/>
              </a:lnSpc>
            </a:pPr>
            <a:endParaRPr lang="sk-SK" sz="1200" spc="-78">
              <a:solidFill>
                <a:schemeClr val="bg1"/>
              </a:solidFill>
              <a:highlight>
                <a:srgbClr val="FFFF00"/>
              </a:highlight>
              <a:latin typeface="Calibri (MS)"/>
              <a:cs typeface="Calibri (MS)"/>
            </a:endParaRP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KROK 1      </a:t>
            </a: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Žiadosť o Vyjadrenie na účel poskytnutia podporného opatrenia</a:t>
            </a:r>
          </a:p>
          <a:p>
            <a:pPr marL="215911" lvl="1"/>
            <a:endParaRPr lang="sk-SK" sz="1600" spc="-78">
              <a:solidFill>
                <a:srgbClr val="002060"/>
              </a:solidFill>
              <a:latin typeface="Calibri (MS)"/>
              <a:cs typeface="Calibri (MS)"/>
            </a:endParaRPr>
          </a:p>
          <a:p>
            <a:pPr marL="215911" lvl="1"/>
            <a:r>
              <a:rPr lang="sk-SK" sz="1600" b="1" spc="-78">
                <a:solidFill>
                  <a:schemeClr val="bg1"/>
                </a:solidFill>
                <a:highlight>
                  <a:srgbClr val="FF0000"/>
                </a:highlight>
                <a:latin typeface="Calibri (MS)"/>
                <a:cs typeface="Calibri (MS)"/>
              </a:rPr>
              <a:t>KROK  2     </a:t>
            </a:r>
          </a:p>
          <a:p>
            <a:pPr marL="215911" lvl="1"/>
            <a:r>
              <a:rPr lang="sk-SK" sz="1600" b="1" spc="-78">
                <a:solidFill>
                  <a:schemeClr val="bg1"/>
                </a:solidFill>
                <a:highlight>
                  <a:srgbClr val="FF0000"/>
                </a:highlight>
                <a:latin typeface="Calibri (MS)"/>
                <a:cs typeface="Calibri (MS)"/>
              </a:rPr>
              <a:t>Vyjadrenie na účel poskytnutia podporného opatrenia</a:t>
            </a:r>
          </a:p>
          <a:p>
            <a:pPr marL="711236" lvl="1" indent="-495325">
              <a:buFont typeface="+mj-lt"/>
              <a:buAutoNum type="arabicPeriod"/>
            </a:pPr>
            <a:endParaRPr lang="sk-SK" sz="1600" spc="-78">
              <a:solidFill>
                <a:schemeClr val="bg1"/>
              </a:solidFill>
              <a:latin typeface="Calibri (MS)"/>
              <a:cs typeface="Calibri (MS)"/>
            </a:endParaRP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KROK 3      </a:t>
            </a: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Žiadosť o poskytnutie podporného opatrenia</a:t>
            </a:r>
          </a:p>
          <a:p>
            <a:pPr marL="711236" lvl="1" indent="-495325">
              <a:buFont typeface="+mj-lt"/>
              <a:buAutoNum type="arabicPeriod"/>
            </a:pPr>
            <a:endParaRPr lang="sk-SK" sz="1600" spc="-78">
              <a:solidFill>
                <a:schemeClr val="bg1"/>
              </a:solidFill>
              <a:latin typeface="Calibri (MS)"/>
              <a:cs typeface="Calibri (MS)"/>
            </a:endParaRP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KROK 4      </a:t>
            </a: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Vyjadrenie riaditeľa školy o poskytnutí podporných opatrení</a:t>
            </a:r>
            <a:endParaRPr lang="en-US" sz="1600" spc="-78">
              <a:solidFill>
                <a:schemeClr val="bg1"/>
              </a:solidFill>
              <a:latin typeface="Calibri (MS)"/>
              <a:cs typeface="Calibri (MS)"/>
            </a:endParaRPr>
          </a:p>
        </p:txBody>
      </p:sp>
      <p:pic>
        <p:nvPicPr>
          <p:cNvPr id="5" name="Obrázok 4" descr="Obrázok, na ktorom je text, snímka obrazovky, písmo, list&#10;&#10;Automaticky generovaný popis">
            <a:extLst>
              <a:ext uri="{FF2B5EF4-FFF2-40B4-BE49-F238E27FC236}">
                <a16:creationId xmlns:a16="http://schemas.microsoft.com/office/drawing/2014/main" id="{51667027-5F4B-E72E-6742-5A7B572E78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289" y="550028"/>
            <a:ext cx="9856206" cy="630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88544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-83901"/>
            <a:ext cx="2138289" cy="6941901"/>
          </a:xfrm>
          <a:custGeom>
            <a:avLst/>
            <a:gdLst/>
            <a:ahLst/>
            <a:cxnLst/>
            <a:rect l="l" t="t" r="r" b="b"/>
            <a:pathLst>
              <a:path w="4778985" h="11635833">
                <a:moveTo>
                  <a:pt x="0" y="0"/>
                </a:moveTo>
                <a:lnTo>
                  <a:pt x="4778985" y="0"/>
                </a:lnTo>
                <a:lnTo>
                  <a:pt x="4778985" y="11635832"/>
                </a:lnTo>
                <a:lnTo>
                  <a:pt x="0" y="116358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215911" lvl="1">
              <a:lnSpc>
                <a:spcPts val="2800"/>
              </a:lnSpc>
            </a:pPr>
            <a:endParaRPr lang="sk-SK" sz="1200" spc="-78">
              <a:solidFill>
                <a:schemeClr val="bg1"/>
              </a:solidFill>
              <a:highlight>
                <a:srgbClr val="FFFF00"/>
              </a:highlight>
              <a:latin typeface="Calibri (MS)"/>
              <a:cs typeface="Calibri (MS)"/>
            </a:endParaRP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KROK 1      </a:t>
            </a: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Žiadosť o Vyjadrenie na účel poskytnutia podporného opatrenia</a:t>
            </a:r>
          </a:p>
          <a:p>
            <a:pPr marL="215911" lvl="1"/>
            <a:endParaRPr lang="sk-SK" sz="1600" spc="-78">
              <a:solidFill>
                <a:srgbClr val="002060"/>
              </a:solidFill>
              <a:latin typeface="Calibri (MS)"/>
              <a:cs typeface="Calibri (MS)"/>
            </a:endParaRPr>
          </a:p>
          <a:p>
            <a:pPr marL="215911" lvl="1"/>
            <a:r>
              <a:rPr lang="sk-SK" sz="1600" b="1" spc="-78">
                <a:solidFill>
                  <a:schemeClr val="bg1"/>
                </a:solidFill>
                <a:highlight>
                  <a:srgbClr val="FF0000"/>
                </a:highlight>
                <a:latin typeface="Calibri (MS)"/>
                <a:cs typeface="Calibri (MS)"/>
              </a:rPr>
              <a:t>KROK  2     </a:t>
            </a:r>
          </a:p>
          <a:p>
            <a:pPr marL="215911" lvl="1"/>
            <a:r>
              <a:rPr lang="sk-SK" sz="1600" b="1" spc="-78">
                <a:solidFill>
                  <a:schemeClr val="bg1"/>
                </a:solidFill>
                <a:highlight>
                  <a:srgbClr val="FF0000"/>
                </a:highlight>
                <a:latin typeface="Calibri (MS)"/>
                <a:cs typeface="Calibri (MS)"/>
              </a:rPr>
              <a:t>Vyjadrenie na účel poskytnutia podporného opatrenia</a:t>
            </a:r>
          </a:p>
          <a:p>
            <a:pPr marL="711236" lvl="1" indent="-495325">
              <a:buFont typeface="+mj-lt"/>
              <a:buAutoNum type="arabicPeriod"/>
            </a:pPr>
            <a:endParaRPr lang="sk-SK" sz="1600" spc="-78">
              <a:solidFill>
                <a:schemeClr val="bg1"/>
              </a:solidFill>
              <a:latin typeface="Calibri (MS)"/>
              <a:cs typeface="Calibri (MS)"/>
            </a:endParaRP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KROK 3      </a:t>
            </a: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Žiadosť o poskytnutie podporného opatrenia</a:t>
            </a:r>
          </a:p>
          <a:p>
            <a:pPr marL="711236" lvl="1" indent="-495325">
              <a:buFont typeface="+mj-lt"/>
              <a:buAutoNum type="arabicPeriod"/>
            </a:pPr>
            <a:endParaRPr lang="sk-SK" sz="1600" spc="-78">
              <a:solidFill>
                <a:schemeClr val="bg1"/>
              </a:solidFill>
              <a:latin typeface="Calibri (MS)"/>
              <a:cs typeface="Calibri (MS)"/>
            </a:endParaRP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KROK 4      </a:t>
            </a: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Vyjadrenie riaditeľa školy o poskytnutí podporných opatrení</a:t>
            </a:r>
            <a:endParaRPr lang="en-US" sz="1600" spc="-78">
              <a:solidFill>
                <a:schemeClr val="bg1"/>
              </a:solidFill>
              <a:latin typeface="Calibri (MS)"/>
              <a:cs typeface="Calibri (MS)"/>
            </a:endParaRPr>
          </a:p>
        </p:txBody>
      </p:sp>
      <p:pic>
        <p:nvPicPr>
          <p:cNvPr id="5" name="Obrázok 4" descr="Obrázok, na ktorom je text, potvrdenie, snímka obrazovky, dokument&#10;&#10;Automaticky generovaný popis">
            <a:extLst>
              <a:ext uri="{FF2B5EF4-FFF2-40B4-BE49-F238E27FC236}">
                <a16:creationId xmlns:a16="http://schemas.microsoft.com/office/drawing/2014/main" id="{0A11253F-967B-20CE-9D31-0028D63615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860" y="301427"/>
            <a:ext cx="9285296" cy="610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101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2">
            <a:extLst>
              <a:ext uri="{FF2B5EF4-FFF2-40B4-BE49-F238E27FC236}">
                <a16:creationId xmlns:a16="http://schemas.microsoft.com/office/drawing/2014/main" id="{DD5815DE-E95F-3B8C-7AAA-EF9D81D2F462}"/>
              </a:ext>
            </a:extLst>
          </p:cNvPr>
          <p:cNvSpPr/>
          <p:nvPr/>
        </p:nvSpPr>
        <p:spPr>
          <a:xfrm>
            <a:off x="67009" y="-83900"/>
            <a:ext cx="2138289" cy="6941900"/>
          </a:xfrm>
          <a:custGeom>
            <a:avLst/>
            <a:gdLst/>
            <a:ahLst/>
            <a:cxnLst/>
            <a:rect l="l" t="t" r="r" b="b"/>
            <a:pathLst>
              <a:path w="4276691" h="10412850">
                <a:moveTo>
                  <a:pt x="0" y="0"/>
                </a:moveTo>
                <a:lnTo>
                  <a:pt x="4276690" y="0"/>
                </a:lnTo>
                <a:lnTo>
                  <a:pt x="4276690" y="10412850"/>
                </a:lnTo>
                <a:lnTo>
                  <a:pt x="0" y="104128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sz="1200"/>
          </a:p>
        </p:txBody>
      </p:sp>
      <p:grpSp>
        <p:nvGrpSpPr>
          <p:cNvPr id="2" name="Group 2"/>
          <p:cNvGrpSpPr/>
          <p:nvPr/>
        </p:nvGrpSpPr>
        <p:grpSpPr>
          <a:xfrm>
            <a:off x="2706485" y="677049"/>
            <a:ext cx="6749218" cy="327243"/>
            <a:chOff x="0" y="0"/>
            <a:chExt cx="13498436" cy="654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498449" cy="654431"/>
            </a:xfrm>
            <a:custGeom>
              <a:avLst/>
              <a:gdLst/>
              <a:ahLst/>
              <a:cxnLst/>
              <a:rect l="l" t="t" r="r" b="b"/>
              <a:pathLst>
                <a:path w="13498449" h="654431">
                  <a:moveTo>
                    <a:pt x="0" y="0"/>
                  </a:moveTo>
                  <a:lnTo>
                    <a:pt x="13498449" y="0"/>
                  </a:lnTo>
                  <a:lnTo>
                    <a:pt x="13498449" y="654431"/>
                  </a:lnTo>
                  <a:lnTo>
                    <a:pt x="0" y="654431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6" name="Freeform 6"/>
          <p:cNvSpPr/>
          <p:nvPr/>
        </p:nvSpPr>
        <p:spPr>
          <a:xfrm>
            <a:off x="339353" y="4742474"/>
            <a:ext cx="1593600" cy="1632000"/>
          </a:xfrm>
          <a:custGeom>
            <a:avLst/>
            <a:gdLst/>
            <a:ahLst/>
            <a:cxnLst/>
            <a:rect l="l" t="t" r="r" b="b"/>
            <a:pathLst>
              <a:path w="2842746" h="2842746">
                <a:moveTo>
                  <a:pt x="0" y="0"/>
                </a:moveTo>
                <a:lnTo>
                  <a:pt x="2842746" y="0"/>
                </a:lnTo>
                <a:lnTo>
                  <a:pt x="2842746" y="2842746"/>
                </a:lnTo>
                <a:lnTo>
                  <a:pt x="0" y="28427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sz="1200"/>
          </a:p>
        </p:txBody>
      </p:sp>
      <p:sp>
        <p:nvSpPr>
          <p:cNvPr id="7" name="TextBox 7"/>
          <p:cNvSpPr txBox="1"/>
          <p:nvPr/>
        </p:nvSpPr>
        <p:spPr>
          <a:xfrm>
            <a:off x="2607213" y="427996"/>
            <a:ext cx="8296128" cy="1158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60"/>
              </a:lnSpc>
            </a:pPr>
            <a:r>
              <a:rPr lang="en-US" sz="2333" dirty="0">
                <a:solidFill>
                  <a:srgbClr val="002060"/>
                </a:solidFill>
                <a:latin typeface="Callibri"/>
              </a:rPr>
              <a:t>•IVP </a:t>
            </a:r>
            <a:r>
              <a:rPr lang="en-US" sz="2333" dirty="0" err="1">
                <a:solidFill>
                  <a:srgbClr val="002060"/>
                </a:solidFill>
                <a:latin typeface="Callibri"/>
              </a:rPr>
              <a:t>ostáva</a:t>
            </a:r>
            <a:r>
              <a:rPr lang="en-US" sz="2333" dirty="0">
                <a:solidFill>
                  <a:srgbClr val="002060"/>
                </a:solidFill>
                <a:latin typeface="Callibri"/>
              </a:rPr>
              <a:t> v </a:t>
            </a:r>
            <a:r>
              <a:rPr lang="en-US" sz="2333" dirty="0" err="1">
                <a:solidFill>
                  <a:srgbClr val="002060"/>
                </a:solidFill>
                <a:latin typeface="Callibri"/>
              </a:rPr>
              <a:t>pôvodnom</a:t>
            </a:r>
            <a:r>
              <a:rPr lang="en-US" sz="2333" dirty="0">
                <a:solidFill>
                  <a:srgbClr val="002060"/>
                </a:solidFill>
                <a:latin typeface="Callibri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libri"/>
              </a:rPr>
              <a:t>znení</a:t>
            </a:r>
            <a:r>
              <a:rPr lang="en-US" sz="2333" dirty="0">
                <a:solidFill>
                  <a:srgbClr val="002060"/>
                </a:solidFill>
                <a:latin typeface="Callibri"/>
              </a:rPr>
              <a:t> </a:t>
            </a:r>
            <a:r>
              <a:rPr lang="en-US" sz="2333" dirty="0">
                <a:solidFill>
                  <a:srgbClr val="002060"/>
                </a:solidFill>
                <a:latin typeface="Callibri"/>
                <a:ea typeface="Calibri (MS)"/>
              </a:rPr>
              <a:t>§7a </a:t>
            </a:r>
            <a:r>
              <a:rPr lang="en-US" sz="2333" dirty="0" err="1">
                <a:solidFill>
                  <a:srgbClr val="002060"/>
                </a:solidFill>
                <a:latin typeface="Callibri"/>
                <a:ea typeface="Calibri (MS)"/>
              </a:rPr>
              <a:t>školského</a:t>
            </a:r>
            <a:r>
              <a:rPr lang="en-US" sz="2333" dirty="0">
                <a:solidFill>
                  <a:srgbClr val="002060"/>
                </a:solidFill>
                <a:latin typeface="Callibri"/>
                <a:ea typeface="Calibri (MS)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libri"/>
                <a:ea typeface="Calibri (MS)"/>
              </a:rPr>
              <a:t>zákona</a:t>
            </a:r>
            <a:endParaRPr lang="en-US" sz="2333" dirty="0">
              <a:solidFill>
                <a:srgbClr val="002060"/>
              </a:solidFill>
              <a:latin typeface="Callibri"/>
              <a:ea typeface="Calibri (MS)"/>
            </a:endParaRPr>
          </a:p>
          <a:p>
            <a:pPr>
              <a:lnSpc>
                <a:spcPts val="4760"/>
              </a:lnSpc>
            </a:pPr>
            <a:endParaRPr lang="en-US" sz="2400" dirty="0">
              <a:solidFill>
                <a:srgbClr val="002060"/>
              </a:solidFill>
              <a:latin typeface="Calibri (MS)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607213" y="1474771"/>
            <a:ext cx="9228406" cy="37819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67"/>
              </a:lnSpc>
            </a:pPr>
            <a:r>
              <a:rPr lang="en-US" sz="2333" dirty="0" err="1">
                <a:solidFill>
                  <a:srgbClr val="002060"/>
                </a:solidFill>
                <a:latin typeface="Calibri (MS)"/>
              </a:rPr>
              <a:t>Podľa</a:t>
            </a:r>
            <a:r>
              <a:rPr lang="en-US" sz="233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"/>
              </a:rPr>
              <a:t>individuálneho</a:t>
            </a:r>
            <a:r>
              <a:rPr lang="en-US" sz="233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"/>
              </a:rPr>
              <a:t>vzdelávacieho</a:t>
            </a:r>
            <a:r>
              <a:rPr lang="en-US" sz="233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"/>
              </a:rPr>
              <a:t>programu</a:t>
            </a:r>
            <a:r>
              <a:rPr lang="en-US" sz="233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"/>
              </a:rPr>
              <a:t>sa</a:t>
            </a:r>
            <a:r>
              <a:rPr lang="en-US" sz="233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"/>
              </a:rPr>
              <a:t>môže</a:t>
            </a:r>
            <a:r>
              <a:rPr lang="en-US" sz="233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"/>
              </a:rPr>
              <a:t>vzdelávať</a:t>
            </a:r>
            <a:endParaRPr lang="en-US" sz="2333" dirty="0">
              <a:solidFill>
                <a:srgbClr val="002060"/>
              </a:solidFill>
              <a:latin typeface="Calibri (MS)"/>
            </a:endParaRPr>
          </a:p>
          <a:p>
            <a:pPr>
              <a:lnSpc>
                <a:spcPts val="3267"/>
              </a:lnSpc>
            </a:pPr>
            <a:r>
              <a:rPr lang="en-US" sz="2333" dirty="0">
                <a:solidFill>
                  <a:srgbClr val="002060"/>
                </a:solidFill>
                <a:latin typeface="Calibri (MS) Bold"/>
              </a:rPr>
              <a:t>a)</a:t>
            </a:r>
            <a:r>
              <a:rPr lang="en-US" sz="233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"/>
              </a:rPr>
              <a:t>dieťa</a:t>
            </a:r>
            <a:r>
              <a:rPr lang="en-US" sz="233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"/>
              </a:rPr>
              <a:t>alebo</a:t>
            </a:r>
            <a:r>
              <a:rPr lang="en-US" sz="233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"/>
              </a:rPr>
              <a:t>žiak</a:t>
            </a:r>
            <a:r>
              <a:rPr lang="en-US" sz="233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dirty="0" err="1">
                <a:solidFill>
                  <a:srgbClr val="002060"/>
                </a:solidFill>
                <a:latin typeface="Calibri (MS)"/>
              </a:rPr>
              <a:t>ktorého</a:t>
            </a:r>
            <a:r>
              <a:rPr lang="en-US" sz="233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"/>
              </a:rPr>
              <a:t>špeciálne</a:t>
            </a:r>
            <a:r>
              <a:rPr lang="en-US" sz="233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"/>
              </a:rPr>
              <a:t>výchovno-vzdelávacie</a:t>
            </a:r>
            <a:r>
              <a:rPr lang="en-US" sz="233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"/>
              </a:rPr>
              <a:t>potreby</a:t>
            </a:r>
            <a:r>
              <a:rPr lang="en-US" sz="2333" dirty="0">
                <a:solidFill>
                  <a:srgbClr val="002060"/>
                </a:solidFill>
                <a:latin typeface="Calibri (MS)"/>
              </a:rPr>
              <a:t> 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neumožňujú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, aby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sa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vzdelával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"/>
              </a:rPr>
              <a:t>podľa</a:t>
            </a:r>
            <a:r>
              <a:rPr lang="en-US" sz="233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"/>
              </a:rPr>
              <a:t>školského</a:t>
            </a:r>
            <a:r>
              <a:rPr lang="en-US" sz="233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"/>
              </a:rPr>
              <a:t>vzdelávacieho</a:t>
            </a:r>
            <a:r>
              <a:rPr lang="en-US" sz="233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"/>
              </a:rPr>
              <a:t>programu</a:t>
            </a:r>
            <a:r>
              <a:rPr lang="en-US" sz="233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"/>
              </a:rPr>
              <a:t>školy</a:t>
            </a:r>
            <a:r>
              <a:rPr lang="en-US" sz="233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dirty="0" err="1">
                <a:solidFill>
                  <a:srgbClr val="002060"/>
                </a:solidFill>
                <a:latin typeface="Calibri (MS)"/>
              </a:rPr>
              <a:t>ktorú</a:t>
            </a:r>
            <a:r>
              <a:rPr lang="en-US" sz="233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"/>
              </a:rPr>
              <a:t>navštevuje</a:t>
            </a:r>
            <a:r>
              <a:rPr lang="en-US" sz="2333" dirty="0">
                <a:solidFill>
                  <a:srgbClr val="002060"/>
                </a:solidFill>
                <a:latin typeface="Calibri (MS)"/>
              </a:rPr>
              <a:t>, a ani </a:t>
            </a:r>
            <a:r>
              <a:rPr lang="en-US" sz="2333" dirty="0" err="1">
                <a:solidFill>
                  <a:srgbClr val="002060"/>
                </a:solidFill>
                <a:latin typeface="Calibri (MS)"/>
              </a:rPr>
              <a:t>podľa</a:t>
            </a:r>
            <a:r>
              <a:rPr lang="en-US" sz="233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"/>
              </a:rPr>
              <a:t>vzdelávacích</a:t>
            </a:r>
            <a:r>
              <a:rPr lang="en-US" sz="233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"/>
              </a:rPr>
              <a:t>programov</a:t>
            </a:r>
            <a:r>
              <a:rPr lang="en-US" sz="233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"/>
              </a:rPr>
              <a:t>určených</a:t>
            </a:r>
            <a:r>
              <a:rPr lang="en-US" sz="2333" dirty="0">
                <a:solidFill>
                  <a:srgbClr val="002060"/>
                </a:solidFill>
                <a:latin typeface="Calibri (MS)"/>
              </a:rPr>
              <a:t> pre </a:t>
            </a:r>
            <a:r>
              <a:rPr lang="en-US" sz="2333" dirty="0" err="1">
                <a:solidFill>
                  <a:srgbClr val="002060"/>
                </a:solidFill>
                <a:latin typeface="Calibri (MS)"/>
              </a:rPr>
              <a:t>školy</a:t>
            </a:r>
            <a:r>
              <a:rPr lang="en-US" sz="233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dirty="0" err="1">
                <a:solidFill>
                  <a:srgbClr val="002060"/>
                </a:solidFill>
                <a:latin typeface="Calibri (MS)"/>
              </a:rPr>
              <a:t>ktoré</a:t>
            </a:r>
            <a:r>
              <a:rPr lang="en-US" sz="233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"/>
              </a:rPr>
              <a:t>vzdelávajú</a:t>
            </a:r>
            <a:r>
              <a:rPr lang="en-US" sz="233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"/>
              </a:rPr>
              <a:t>deti</a:t>
            </a:r>
            <a:r>
              <a:rPr lang="en-US" sz="2333" dirty="0">
                <a:solidFill>
                  <a:srgbClr val="002060"/>
                </a:solidFill>
                <a:latin typeface="Calibri (MS)"/>
              </a:rPr>
              <a:t> so </a:t>
            </a:r>
            <a:r>
              <a:rPr lang="en-US" sz="2333" dirty="0" err="1">
                <a:solidFill>
                  <a:srgbClr val="002060"/>
                </a:solidFill>
                <a:latin typeface="Calibri (MS)"/>
              </a:rPr>
              <a:t>špeciálnymi</a:t>
            </a:r>
            <a:r>
              <a:rPr lang="en-US" sz="233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"/>
              </a:rPr>
              <a:t>výchovno-vzdelávacími</a:t>
            </a:r>
            <a:r>
              <a:rPr lang="en-US" sz="233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"/>
              </a:rPr>
              <a:t>potrebami</a:t>
            </a:r>
            <a:r>
              <a:rPr lang="en-US" sz="233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"/>
              </a:rPr>
              <a:t>alebo</a:t>
            </a:r>
            <a:r>
              <a:rPr lang="en-US" sz="233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"/>
              </a:rPr>
              <a:t>žiakov</a:t>
            </a:r>
            <a:r>
              <a:rPr lang="en-US" sz="2333" dirty="0">
                <a:solidFill>
                  <a:srgbClr val="002060"/>
                </a:solidFill>
                <a:latin typeface="Calibri (MS)"/>
              </a:rPr>
              <a:t> so </a:t>
            </a:r>
            <a:r>
              <a:rPr lang="en-US" sz="2333" dirty="0" err="1">
                <a:solidFill>
                  <a:srgbClr val="002060"/>
                </a:solidFill>
                <a:latin typeface="Calibri (MS)"/>
              </a:rPr>
              <a:t>špeciálnymi</a:t>
            </a:r>
            <a:r>
              <a:rPr lang="en-US" sz="233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"/>
              </a:rPr>
              <a:t>výchovno-vzdelávacími</a:t>
            </a:r>
            <a:r>
              <a:rPr lang="en-US" sz="233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"/>
              </a:rPr>
              <a:t>potrebami</a:t>
            </a:r>
            <a:r>
              <a:rPr lang="en-US" sz="233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dirty="0" err="1">
                <a:solidFill>
                  <a:srgbClr val="002060"/>
                </a:solidFill>
                <a:latin typeface="Calibri (MS)"/>
              </a:rPr>
              <a:t>alebo</a:t>
            </a:r>
            <a:endParaRPr lang="sk-SK" sz="2333" dirty="0">
              <a:solidFill>
                <a:srgbClr val="002060"/>
              </a:solidFill>
              <a:latin typeface="Calibri (MS)"/>
            </a:endParaRPr>
          </a:p>
          <a:p>
            <a:pPr>
              <a:lnSpc>
                <a:spcPts val="3267"/>
              </a:lnSpc>
            </a:pPr>
            <a:endParaRPr lang="en-US" sz="2333" dirty="0">
              <a:solidFill>
                <a:srgbClr val="002060"/>
              </a:solidFill>
              <a:latin typeface="Calibri (MS)"/>
            </a:endParaRPr>
          </a:p>
          <a:p>
            <a:pPr>
              <a:lnSpc>
                <a:spcPts val="3267"/>
              </a:lnSpc>
            </a:pPr>
            <a:r>
              <a:rPr lang="en-US" sz="2333" dirty="0">
                <a:solidFill>
                  <a:srgbClr val="002060"/>
                </a:solidFill>
                <a:latin typeface="Calibri (MS) Bold"/>
              </a:rPr>
              <a:t>b)</a:t>
            </a:r>
            <a:r>
              <a:rPr lang="en-US" sz="233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"/>
              </a:rPr>
              <a:t>žiak</a:t>
            </a:r>
            <a:r>
              <a:rPr lang="en-US" sz="233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dirty="0" err="1">
                <a:solidFill>
                  <a:srgbClr val="002060"/>
                </a:solidFill>
                <a:latin typeface="Calibri (MS)"/>
              </a:rPr>
              <a:t>ktorému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bolo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povolené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"/>
              </a:rPr>
              <a:t>individuálne</a:t>
            </a:r>
            <a:r>
              <a:rPr lang="en-US" sz="233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"/>
              </a:rPr>
              <a:t>vzdelávanie</a:t>
            </a:r>
            <a:r>
              <a:rPr lang="en-US" sz="2333" dirty="0">
                <a:solidFill>
                  <a:srgbClr val="002060"/>
                </a:solidFill>
                <a:latin typeface="Calibri (MS)"/>
              </a:rPr>
              <a:t> v </a:t>
            </a:r>
            <a:r>
              <a:rPr lang="en-US" sz="2333" dirty="0" err="1">
                <a:solidFill>
                  <a:srgbClr val="002060"/>
                </a:solidFill>
                <a:latin typeface="Calibri (MS)"/>
              </a:rPr>
              <a:t>základnej</a:t>
            </a:r>
            <a:r>
              <a:rPr lang="en-US" sz="233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"/>
              </a:rPr>
              <a:t>škole</a:t>
            </a:r>
            <a:r>
              <a:rPr lang="en-US" sz="2333" dirty="0">
                <a:solidFill>
                  <a:srgbClr val="002060"/>
                </a:solidFill>
                <a:latin typeface="Calibri (MS)"/>
              </a:rPr>
              <a:t>.</a:t>
            </a:r>
            <a:endParaRPr lang="en-US" sz="2333" dirty="0">
              <a:solidFill>
                <a:srgbClr val="002060"/>
              </a:solidFill>
              <a:latin typeface="Calibri (MS)"/>
              <a:cs typeface="Calibri (MS)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-83901"/>
            <a:ext cx="2138289" cy="6941901"/>
          </a:xfrm>
          <a:custGeom>
            <a:avLst/>
            <a:gdLst/>
            <a:ahLst/>
            <a:cxnLst/>
            <a:rect l="l" t="t" r="r" b="b"/>
            <a:pathLst>
              <a:path w="4778985" h="11635833">
                <a:moveTo>
                  <a:pt x="0" y="0"/>
                </a:moveTo>
                <a:lnTo>
                  <a:pt x="4778985" y="0"/>
                </a:lnTo>
                <a:lnTo>
                  <a:pt x="4778985" y="11635832"/>
                </a:lnTo>
                <a:lnTo>
                  <a:pt x="0" y="116358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215911" lvl="1">
              <a:lnSpc>
                <a:spcPts val="2800"/>
              </a:lnSpc>
            </a:pPr>
            <a:endParaRPr lang="sk-SK" sz="1200" spc="-78">
              <a:solidFill>
                <a:schemeClr val="bg1"/>
              </a:solidFill>
              <a:highlight>
                <a:srgbClr val="FFFF00"/>
              </a:highlight>
              <a:latin typeface="Calibri (MS)"/>
              <a:cs typeface="Calibri (MS)"/>
            </a:endParaRP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KROK 1      </a:t>
            </a: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Žiadosť o Vyjadrenie na účel poskytnutia podporného opatrenia</a:t>
            </a:r>
          </a:p>
          <a:p>
            <a:pPr marL="215911" lvl="1"/>
            <a:endParaRPr lang="sk-SK" sz="1600" spc="-78">
              <a:solidFill>
                <a:srgbClr val="002060"/>
              </a:solidFill>
              <a:latin typeface="Calibri (MS)"/>
              <a:cs typeface="Calibri (MS)"/>
            </a:endParaRPr>
          </a:p>
          <a:p>
            <a:pPr marL="215911" lvl="1"/>
            <a:r>
              <a:rPr lang="sk-SK" sz="1600" b="1" spc="-78">
                <a:solidFill>
                  <a:schemeClr val="bg1"/>
                </a:solidFill>
                <a:highlight>
                  <a:srgbClr val="FF0000"/>
                </a:highlight>
                <a:latin typeface="Calibri (MS)"/>
                <a:cs typeface="Calibri (MS)"/>
              </a:rPr>
              <a:t>KROK  2     </a:t>
            </a:r>
          </a:p>
          <a:p>
            <a:pPr marL="215911" lvl="1"/>
            <a:r>
              <a:rPr lang="sk-SK" sz="1600" b="1" spc="-78">
                <a:solidFill>
                  <a:schemeClr val="bg1"/>
                </a:solidFill>
                <a:highlight>
                  <a:srgbClr val="FF0000"/>
                </a:highlight>
                <a:latin typeface="Calibri (MS)"/>
                <a:cs typeface="Calibri (MS)"/>
              </a:rPr>
              <a:t>Vyjadrenie na účel poskytnutia podporného opatrenia</a:t>
            </a:r>
          </a:p>
          <a:p>
            <a:pPr marL="711236" lvl="1" indent="-495325">
              <a:buFont typeface="+mj-lt"/>
              <a:buAutoNum type="arabicPeriod"/>
            </a:pPr>
            <a:endParaRPr lang="sk-SK" sz="1600" spc="-78">
              <a:solidFill>
                <a:schemeClr val="bg1"/>
              </a:solidFill>
              <a:latin typeface="Calibri (MS)"/>
              <a:cs typeface="Calibri (MS)"/>
            </a:endParaRP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KROK 3      </a:t>
            </a: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Žiadosť o poskytnutie podporného opatrenia</a:t>
            </a:r>
          </a:p>
          <a:p>
            <a:pPr marL="711236" lvl="1" indent="-495325">
              <a:buFont typeface="+mj-lt"/>
              <a:buAutoNum type="arabicPeriod"/>
            </a:pPr>
            <a:endParaRPr lang="sk-SK" sz="1600" spc="-78">
              <a:solidFill>
                <a:schemeClr val="bg1"/>
              </a:solidFill>
              <a:latin typeface="Calibri (MS)"/>
              <a:cs typeface="Calibri (MS)"/>
            </a:endParaRP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KROK 4      </a:t>
            </a: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Vyjadrenie riaditeľa školy o poskytnutí podporných opatrení</a:t>
            </a:r>
            <a:endParaRPr lang="en-US" sz="1600" spc="-78">
              <a:solidFill>
                <a:schemeClr val="bg1"/>
              </a:solidFill>
              <a:latin typeface="Calibri (MS)"/>
              <a:cs typeface="Calibri (MS)"/>
            </a:endParaRPr>
          </a:p>
        </p:txBody>
      </p:sp>
      <p:pic>
        <p:nvPicPr>
          <p:cNvPr id="4" name="Obrázok 3" descr="Obrázok, na ktorom je text, snímka obrazovky, rovnobežný, písmo&#10;&#10;Automaticky generovaný popis">
            <a:extLst>
              <a:ext uri="{FF2B5EF4-FFF2-40B4-BE49-F238E27FC236}">
                <a16:creationId xmlns:a16="http://schemas.microsoft.com/office/drawing/2014/main" id="{B613631C-C468-F5F3-A3AF-0C61142150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761" y="565607"/>
            <a:ext cx="9696402" cy="623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3295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26705" y="341603"/>
            <a:ext cx="9447308" cy="10444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00"/>
              </a:lnSpc>
            </a:pPr>
            <a:r>
              <a:rPr lang="sk-SK" sz="4334" dirty="0">
                <a:solidFill>
                  <a:srgbClr val="002060"/>
                </a:solidFill>
                <a:latin typeface="Calibri (MS) Bold"/>
              </a:rPr>
              <a:t>Vyjadrenie na účel poskytnutia podporného opatrenia </a:t>
            </a:r>
            <a:endParaRPr lang="en-US" sz="4334" dirty="0">
              <a:solidFill>
                <a:srgbClr val="002060"/>
              </a:solidFill>
              <a:latin typeface="Calibri (MS) Bold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-83901"/>
            <a:ext cx="2138289" cy="6941901"/>
          </a:xfrm>
          <a:custGeom>
            <a:avLst/>
            <a:gdLst/>
            <a:ahLst/>
            <a:cxnLst/>
            <a:rect l="l" t="t" r="r" b="b"/>
            <a:pathLst>
              <a:path w="4778985" h="11635833">
                <a:moveTo>
                  <a:pt x="0" y="0"/>
                </a:moveTo>
                <a:lnTo>
                  <a:pt x="4778985" y="0"/>
                </a:lnTo>
                <a:lnTo>
                  <a:pt x="4778985" y="11635832"/>
                </a:lnTo>
                <a:lnTo>
                  <a:pt x="0" y="116358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215911" lvl="1">
              <a:lnSpc>
                <a:spcPts val="2800"/>
              </a:lnSpc>
            </a:pPr>
            <a:endParaRPr lang="sk-SK" sz="1200" spc="-78">
              <a:solidFill>
                <a:schemeClr val="bg1"/>
              </a:solidFill>
              <a:highlight>
                <a:srgbClr val="FFFF00"/>
              </a:highlight>
              <a:latin typeface="Calibri (MS)"/>
              <a:cs typeface="Calibri (MS)"/>
            </a:endParaRP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KROK 1      </a:t>
            </a: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Žiadosť o Vyjadrenie na účel poskytnutia podporného opatrenia</a:t>
            </a:r>
          </a:p>
          <a:p>
            <a:pPr marL="215911" lvl="1"/>
            <a:endParaRPr lang="sk-SK" sz="1600" spc="-78">
              <a:solidFill>
                <a:srgbClr val="002060"/>
              </a:solidFill>
              <a:latin typeface="Calibri (MS)"/>
              <a:cs typeface="Calibri (MS)"/>
            </a:endParaRPr>
          </a:p>
          <a:p>
            <a:pPr marL="215911" lvl="1"/>
            <a:r>
              <a:rPr lang="sk-SK" sz="1600" b="1" spc="-78">
                <a:solidFill>
                  <a:schemeClr val="bg1"/>
                </a:solidFill>
                <a:highlight>
                  <a:srgbClr val="FF0000"/>
                </a:highlight>
                <a:latin typeface="Calibri (MS)"/>
                <a:cs typeface="Calibri (MS)"/>
              </a:rPr>
              <a:t>KROK  2     </a:t>
            </a:r>
          </a:p>
          <a:p>
            <a:pPr marL="215911" lvl="1"/>
            <a:r>
              <a:rPr lang="sk-SK" sz="1600" b="1" spc="-78">
                <a:solidFill>
                  <a:schemeClr val="bg1"/>
                </a:solidFill>
                <a:highlight>
                  <a:srgbClr val="FF0000"/>
                </a:highlight>
                <a:latin typeface="Calibri (MS)"/>
                <a:cs typeface="Calibri (MS)"/>
              </a:rPr>
              <a:t>Vyjadrenie na účel poskytnutia podporného opatrenia</a:t>
            </a:r>
          </a:p>
          <a:p>
            <a:pPr marL="711236" lvl="1" indent="-495325">
              <a:buFont typeface="+mj-lt"/>
              <a:buAutoNum type="arabicPeriod"/>
            </a:pPr>
            <a:endParaRPr lang="sk-SK" sz="1600" spc="-78">
              <a:solidFill>
                <a:schemeClr val="bg1"/>
              </a:solidFill>
              <a:latin typeface="Calibri (MS)"/>
              <a:cs typeface="Calibri (MS)"/>
            </a:endParaRP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KROK 3      </a:t>
            </a: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Žiadosť o poskytnutie podporného opatrenia</a:t>
            </a:r>
          </a:p>
          <a:p>
            <a:pPr marL="711236" lvl="1" indent="-495325">
              <a:buFont typeface="+mj-lt"/>
              <a:buAutoNum type="arabicPeriod"/>
            </a:pPr>
            <a:endParaRPr lang="sk-SK" sz="1600" spc="-78">
              <a:solidFill>
                <a:schemeClr val="bg1"/>
              </a:solidFill>
              <a:latin typeface="Calibri (MS)"/>
              <a:cs typeface="Calibri (MS)"/>
            </a:endParaRP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KROK 4      </a:t>
            </a: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Vyjadrenie riaditeľa školy o poskytnutí podporných opatrení</a:t>
            </a:r>
            <a:endParaRPr lang="en-US" sz="1600" spc="-78">
              <a:solidFill>
                <a:schemeClr val="bg1"/>
              </a:solidFill>
              <a:latin typeface="Calibri (MS)"/>
              <a:cs typeface="Calibri (MS)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626705" y="1539411"/>
            <a:ext cx="9357477" cy="3483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15911" lvl="1">
              <a:lnSpc>
                <a:spcPts val="2800"/>
              </a:lnSpc>
            </a:pPr>
            <a:r>
              <a:rPr lang="sk-SK" sz="2333" spc="-78" dirty="0">
                <a:solidFill>
                  <a:srgbClr val="002060"/>
                </a:solidFill>
                <a:latin typeface="Calibri (MS)"/>
                <a:cs typeface="Calibri (MS)"/>
              </a:rPr>
              <a:t>Web stránka podporneopatrenia.minedu.sk</a:t>
            </a:r>
            <a:endParaRPr lang="en-US" sz="2333" spc="-78" dirty="0">
              <a:solidFill>
                <a:srgbClr val="002060"/>
              </a:solidFill>
              <a:latin typeface="Calibri (MS)"/>
              <a:cs typeface="Calibri (MS)"/>
            </a:endParaRPr>
          </a:p>
        </p:txBody>
      </p:sp>
      <p:pic>
        <p:nvPicPr>
          <p:cNvPr id="6" name="Obrázok 5" descr="Obrázok, na ktorom je text, snímka obrazovky, softvér, číslo&#10;&#10;Automaticky generovaný popis">
            <a:extLst>
              <a:ext uri="{FF2B5EF4-FFF2-40B4-BE49-F238E27FC236}">
                <a16:creationId xmlns:a16="http://schemas.microsoft.com/office/drawing/2014/main" id="{3DD78613-A05F-8C54-F744-3185C3DBAB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3507" y="2040182"/>
            <a:ext cx="8128000" cy="4815575"/>
          </a:xfrm>
          <a:prstGeom prst="rect">
            <a:avLst/>
          </a:prstGeom>
        </p:spPr>
      </p:pic>
      <p:sp>
        <p:nvSpPr>
          <p:cNvPr id="7" name="Šípka: doľava 6">
            <a:extLst>
              <a:ext uri="{FF2B5EF4-FFF2-40B4-BE49-F238E27FC236}">
                <a16:creationId xmlns:a16="http://schemas.microsoft.com/office/drawing/2014/main" id="{E7BF4FC5-D6D2-34C9-F7DF-2698CEED75D8}"/>
              </a:ext>
            </a:extLst>
          </p:cNvPr>
          <p:cNvSpPr/>
          <p:nvPr/>
        </p:nvSpPr>
        <p:spPr>
          <a:xfrm>
            <a:off x="10334111" y="4492187"/>
            <a:ext cx="1362363" cy="542636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200"/>
          </a:p>
        </p:txBody>
      </p:sp>
    </p:spTree>
    <p:extLst>
      <p:ext uri="{BB962C8B-B14F-4D97-AF65-F5344CB8AC3E}">
        <p14:creationId xmlns:p14="http://schemas.microsoft.com/office/powerpoint/2010/main" val="360990835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26705" y="341603"/>
            <a:ext cx="9447308" cy="10444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00"/>
              </a:lnSpc>
            </a:pPr>
            <a:r>
              <a:rPr lang="sk-SK" sz="4334" dirty="0">
                <a:solidFill>
                  <a:srgbClr val="002060"/>
                </a:solidFill>
                <a:latin typeface="Calibri (MS) Bold"/>
              </a:rPr>
              <a:t>Vyjadrenie na účel poskytnutia podporného opatrenia </a:t>
            </a:r>
            <a:endParaRPr lang="en-US" sz="4334" dirty="0">
              <a:solidFill>
                <a:srgbClr val="002060"/>
              </a:solidFill>
              <a:latin typeface="Calibri (MS) Bold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-83901"/>
            <a:ext cx="2138289" cy="6941901"/>
          </a:xfrm>
          <a:custGeom>
            <a:avLst/>
            <a:gdLst/>
            <a:ahLst/>
            <a:cxnLst/>
            <a:rect l="l" t="t" r="r" b="b"/>
            <a:pathLst>
              <a:path w="4778985" h="11635833">
                <a:moveTo>
                  <a:pt x="0" y="0"/>
                </a:moveTo>
                <a:lnTo>
                  <a:pt x="4778985" y="0"/>
                </a:lnTo>
                <a:lnTo>
                  <a:pt x="4778985" y="11635832"/>
                </a:lnTo>
                <a:lnTo>
                  <a:pt x="0" y="116358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215911" lvl="1">
              <a:lnSpc>
                <a:spcPts val="2800"/>
              </a:lnSpc>
            </a:pPr>
            <a:endParaRPr lang="sk-SK" sz="1200" spc="-78">
              <a:solidFill>
                <a:schemeClr val="bg1"/>
              </a:solidFill>
              <a:highlight>
                <a:srgbClr val="FFFF00"/>
              </a:highlight>
              <a:latin typeface="Calibri (MS)"/>
              <a:cs typeface="Calibri (MS)"/>
            </a:endParaRP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KROK 1      </a:t>
            </a: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Žiadosť o Vyjadrenie na účel poskytnutia podporného opatrenia</a:t>
            </a:r>
          </a:p>
          <a:p>
            <a:pPr marL="215911" lvl="1"/>
            <a:endParaRPr lang="sk-SK" sz="1600" spc="-78">
              <a:solidFill>
                <a:srgbClr val="002060"/>
              </a:solidFill>
              <a:latin typeface="Calibri (MS)"/>
              <a:cs typeface="Calibri (MS)"/>
            </a:endParaRPr>
          </a:p>
          <a:p>
            <a:pPr marL="215911" lvl="1"/>
            <a:r>
              <a:rPr lang="sk-SK" sz="1600" b="1" spc="-78">
                <a:solidFill>
                  <a:schemeClr val="bg1"/>
                </a:solidFill>
                <a:highlight>
                  <a:srgbClr val="FF0000"/>
                </a:highlight>
                <a:latin typeface="Calibri (MS)"/>
                <a:cs typeface="Calibri (MS)"/>
              </a:rPr>
              <a:t>KROK  2     </a:t>
            </a:r>
          </a:p>
          <a:p>
            <a:pPr marL="215911" lvl="1"/>
            <a:r>
              <a:rPr lang="sk-SK" sz="1600" b="1" spc="-78">
                <a:solidFill>
                  <a:schemeClr val="bg1"/>
                </a:solidFill>
                <a:highlight>
                  <a:srgbClr val="FF0000"/>
                </a:highlight>
                <a:latin typeface="Calibri (MS)"/>
                <a:cs typeface="Calibri (MS)"/>
              </a:rPr>
              <a:t>Vyjadrenie na účel poskytnutia podporného opatrenia</a:t>
            </a:r>
          </a:p>
          <a:p>
            <a:pPr marL="711236" lvl="1" indent="-495325">
              <a:buFont typeface="+mj-lt"/>
              <a:buAutoNum type="arabicPeriod"/>
            </a:pPr>
            <a:endParaRPr lang="sk-SK" sz="1600" spc="-78">
              <a:solidFill>
                <a:schemeClr val="bg1"/>
              </a:solidFill>
              <a:latin typeface="Calibri (MS)"/>
              <a:cs typeface="Calibri (MS)"/>
            </a:endParaRP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KROK 3      </a:t>
            </a: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Žiadosť o poskytnutie podporného opatrenia</a:t>
            </a:r>
          </a:p>
          <a:p>
            <a:pPr marL="711236" lvl="1" indent="-495325">
              <a:buFont typeface="+mj-lt"/>
              <a:buAutoNum type="arabicPeriod"/>
            </a:pPr>
            <a:endParaRPr lang="sk-SK" sz="1600" spc="-78">
              <a:solidFill>
                <a:schemeClr val="bg1"/>
              </a:solidFill>
              <a:latin typeface="Calibri (MS)"/>
              <a:cs typeface="Calibri (MS)"/>
            </a:endParaRP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KROK 4      </a:t>
            </a: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Vyjadrenie riaditeľa školy o poskytnutí podporných opatrení</a:t>
            </a:r>
            <a:endParaRPr lang="en-US" sz="1600" spc="-78">
              <a:solidFill>
                <a:schemeClr val="bg1"/>
              </a:solidFill>
              <a:latin typeface="Calibri (MS)"/>
              <a:cs typeface="Calibri (MS)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550942" y="1501896"/>
            <a:ext cx="9267646" cy="3483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15911" lvl="1">
              <a:lnSpc>
                <a:spcPts val="2800"/>
              </a:lnSpc>
            </a:pPr>
            <a:r>
              <a:rPr lang="sk-SK" sz="2333" spc="-78" dirty="0">
                <a:solidFill>
                  <a:srgbClr val="002060"/>
                </a:solidFill>
                <a:latin typeface="Calibri (MS)"/>
                <a:cs typeface="Calibri (MS)"/>
              </a:rPr>
              <a:t>Web stránka podporneopatrenia.minedu.sk</a:t>
            </a:r>
            <a:endParaRPr lang="en-US" sz="2333" spc="-78" dirty="0">
              <a:solidFill>
                <a:srgbClr val="002060"/>
              </a:solidFill>
              <a:latin typeface="Calibri (MS)"/>
              <a:cs typeface="Calibri (MS)"/>
            </a:endParaRPr>
          </a:p>
        </p:txBody>
      </p:sp>
      <p:pic>
        <p:nvPicPr>
          <p:cNvPr id="6" name="Obrázok 5" descr="Obrázok, na ktorom je text, elektronika, snímka obrazovky, softvér&#10;&#10;Automaticky generovaný popis">
            <a:extLst>
              <a:ext uri="{FF2B5EF4-FFF2-40B4-BE49-F238E27FC236}">
                <a16:creationId xmlns:a16="http://schemas.microsoft.com/office/drawing/2014/main" id="{AE1B4CC5-B199-5C34-AAE7-D04F8BA0D8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8750" y="1972316"/>
            <a:ext cx="8305800" cy="482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69291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896038" y="1883942"/>
            <a:ext cx="195210" cy="196085"/>
          </a:xfrm>
          <a:custGeom>
            <a:avLst/>
            <a:gdLst/>
            <a:ahLst/>
            <a:cxnLst/>
            <a:rect l="l" t="t" r="r" b="b"/>
            <a:pathLst>
              <a:path w="292815" h="294127">
                <a:moveTo>
                  <a:pt x="0" y="0"/>
                </a:moveTo>
                <a:lnTo>
                  <a:pt x="292815" y="0"/>
                </a:lnTo>
                <a:lnTo>
                  <a:pt x="292815" y="294127"/>
                </a:lnTo>
                <a:lnTo>
                  <a:pt x="0" y="29412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sz="1200"/>
          </a:p>
        </p:txBody>
      </p:sp>
      <p:sp>
        <p:nvSpPr>
          <p:cNvPr id="3" name="TextBox 3"/>
          <p:cNvSpPr txBox="1"/>
          <p:nvPr/>
        </p:nvSpPr>
        <p:spPr>
          <a:xfrm>
            <a:off x="2410265" y="4051213"/>
            <a:ext cx="9294888" cy="2143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333" noProof="1">
                <a:solidFill>
                  <a:srgbClr val="002060"/>
                </a:solidFill>
                <a:latin typeface="Calibri (MS) Bold"/>
              </a:rPr>
              <a:t>Vyjadrenie sa poskytuje žiadateľovi.</a:t>
            </a:r>
            <a:endParaRPr lang="en-US" sz="2333" noProof="1">
              <a:solidFill>
                <a:srgbClr val="002060"/>
              </a:solidFill>
              <a:latin typeface="Calibri (MS) Bold"/>
              <a:cs typeface="Calibri (MS) Bold"/>
            </a:endParaRPr>
          </a:p>
          <a:p>
            <a:pPr marL="215911" lvl="1">
              <a:lnSpc>
                <a:spcPts val="2800"/>
              </a:lnSpc>
            </a:pPr>
            <a:r>
              <a:rPr lang="en-US" sz="2333" noProof="1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Ak o vyjadrenie požiadal pedagogický zamestnanec alebo odborný zamestnanec, </a:t>
            </a:r>
          </a:p>
          <a:p>
            <a:pPr marL="520726" lvl="1" indent="-304815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333" noProof="1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poskytuje sa aj zákonnému zástupcovi dieťaťa alebo neplnoletého žiaka;</a:t>
            </a:r>
            <a:endParaRPr lang="en-US" sz="2333" noProof="1">
              <a:solidFill>
                <a:srgbClr val="000000"/>
              </a:solidFill>
              <a:latin typeface="Calibri (MS) Bold"/>
              <a:ea typeface="+mn-lt"/>
              <a:cs typeface="+mn-lt"/>
            </a:endParaRPr>
          </a:p>
          <a:p>
            <a:pPr marL="520726" lvl="1" indent="-304815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333" noProof="1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poskytuje sa aj zástupcovi zariadenia</a:t>
            </a:r>
            <a:r>
              <a:rPr lang="en-US" sz="2333" dirty="0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 </a:t>
            </a:r>
            <a:r>
              <a:rPr lang="en-US" sz="2333" noProof="1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alebo plnoletému žiakovi.</a:t>
            </a:r>
            <a:endParaRPr lang="sk-SK" sz="2333" noProof="1">
              <a:solidFill>
                <a:srgbClr val="002060"/>
              </a:solidFill>
              <a:latin typeface="Calibri (MS) Bold"/>
              <a:ea typeface="+mn-lt"/>
              <a:cs typeface="+mn-lt"/>
            </a:endParaRPr>
          </a:p>
          <a:p>
            <a:pPr marL="520726" lvl="1" indent="-304815">
              <a:lnSpc>
                <a:spcPts val="2800"/>
              </a:lnSpc>
              <a:buFont typeface="Arial" panose="020B0604020202020204" pitchFamily="34" charset="0"/>
              <a:buChar char="•"/>
            </a:pPr>
            <a:endParaRPr lang="en-US" sz="2333" noProof="1">
              <a:latin typeface="Calibri (MS) Bold"/>
              <a:cs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-53778" y="-41950"/>
            <a:ext cx="2138290" cy="6941900"/>
          </a:xfrm>
          <a:custGeom>
            <a:avLst/>
            <a:gdLst/>
            <a:ahLst/>
            <a:cxnLst/>
            <a:rect l="l" t="t" r="r" b="b"/>
            <a:pathLst>
              <a:path w="4276691" h="10412850">
                <a:moveTo>
                  <a:pt x="0" y="0"/>
                </a:moveTo>
                <a:lnTo>
                  <a:pt x="4276690" y="0"/>
                </a:lnTo>
                <a:lnTo>
                  <a:pt x="4276690" y="10412850"/>
                </a:lnTo>
                <a:lnTo>
                  <a:pt x="0" y="104128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215911" lvl="1"/>
            <a:endParaRPr lang="sk-SK" sz="1200" spc="-78">
              <a:solidFill>
                <a:schemeClr val="bg1"/>
              </a:solidFill>
              <a:latin typeface="Calibri (MS)"/>
              <a:cs typeface="Calibri (MS)"/>
            </a:endParaRPr>
          </a:p>
          <a:p>
            <a:pPr marL="215911" lvl="1"/>
            <a:endParaRPr lang="sk-SK" sz="1200" spc="-78">
              <a:solidFill>
                <a:schemeClr val="bg1"/>
              </a:solidFill>
              <a:latin typeface="Calibri (MS)"/>
              <a:cs typeface="Calibri (MS)"/>
            </a:endParaRPr>
          </a:p>
          <a:p>
            <a:pPr marL="215911" lvl="1"/>
            <a:endParaRPr lang="sk-SK" sz="1200" spc="-78">
              <a:solidFill>
                <a:schemeClr val="bg1"/>
              </a:solidFill>
              <a:latin typeface="Calibri (MS)"/>
              <a:cs typeface="Calibri (MS)"/>
            </a:endParaRPr>
          </a:p>
          <a:p>
            <a:pPr marL="215911" lvl="1"/>
            <a:endParaRPr lang="sk-SK" sz="1600" spc="-78">
              <a:solidFill>
                <a:schemeClr val="bg1"/>
              </a:solidFill>
              <a:latin typeface="Calibri (MS)"/>
              <a:cs typeface="Calibri (MS)"/>
            </a:endParaRPr>
          </a:p>
          <a:p>
            <a:pPr marL="215911" lvl="1"/>
            <a:endParaRPr lang="sk-SK" sz="1600" spc="-78">
              <a:solidFill>
                <a:schemeClr val="bg1"/>
              </a:solidFill>
              <a:latin typeface="Calibri (MS)"/>
              <a:cs typeface="Calibri (MS)"/>
            </a:endParaRP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KROK 1      </a:t>
            </a: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Žiadosť o Vyjadrenie na účel poskytnutia podporného opatrenia</a:t>
            </a:r>
          </a:p>
          <a:p>
            <a:pPr marL="215911" lvl="1"/>
            <a:endParaRPr lang="sk-SK" sz="1600" spc="-78">
              <a:solidFill>
                <a:srgbClr val="002060"/>
              </a:solidFill>
              <a:latin typeface="Calibri (MS)"/>
              <a:cs typeface="Calibri (MS)"/>
            </a:endParaRPr>
          </a:p>
          <a:p>
            <a:pPr marL="215911" lvl="1"/>
            <a:r>
              <a:rPr lang="sk-SK" sz="1600" b="1" spc="-78">
                <a:solidFill>
                  <a:schemeClr val="bg1"/>
                </a:solidFill>
                <a:highlight>
                  <a:srgbClr val="FF0000"/>
                </a:highlight>
                <a:latin typeface="Calibri (MS)"/>
                <a:cs typeface="Calibri (MS)"/>
              </a:rPr>
              <a:t>KROK  2     </a:t>
            </a:r>
          </a:p>
          <a:p>
            <a:pPr marL="215911" lvl="1"/>
            <a:r>
              <a:rPr lang="sk-SK" sz="1600" b="1" spc="-78">
                <a:solidFill>
                  <a:schemeClr val="bg1"/>
                </a:solidFill>
                <a:highlight>
                  <a:srgbClr val="FF0000"/>
                </a:highlight>
                <a:latin typeface="Calibri (MS)"/>
                <a:cs typeface="Calibri (MS)"/>
              </a:rPr>
              <a:t>Vyjadrenie na účel poskytnutia podporného opatrenia</a:t>
            </a:r>
          </a:p>
          <a:p>
            <a:pPr marL="711236" lvl="1" indent="-495325">
              <a:buFont typeface="+mj-lt"/>
              <a:buAutoNum type="arabicPeriod"/>
            </a:pPr>
            <a:endParaRPr lang="sk-SK" sz="1600" spc="-78">
              <a:solidFill>
                <a:schemeClr val="bg1"/>
              </a:solidFill>
              <a:latin typeface="Calibri (MS)"/>
              <a:cs typeface="Calibri (MS)"/>
            </a:endParaRP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KROK 3      </a:t>
            </a: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Žiadosť o poskytnutie podporného opatrenia</a:t>
            </a:r>
          </a:p>
          <a:p>
            <a:pPr marL="711236" lvl="1" indent="-495325">
              <a:buFont typeface="+mj-lt"/>
              <a:buAutoNum type="arabicPeriod"/>
            </a:pPr>
            <a:endParaRPr lang="sk-SK" sz="1600" spc="-78">
              <a:solidFill>
                <a:schemeClr val="bg1"/>
              </a:solidFill>
              <a:latin typeface="Calibri (MS)"/>
              <a:cs typeface="Calibri (MS)"/>
            </a:endParaRP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KROK 4      </a:t>
            </a: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Vyjadrenie riaditeľa školy o poskytnutí podporných opatrení</a:t>
            </a:r>
            <a:endParaRPr lang="en-US" sz="1600" spc="-78">
              <a:solidFill>
                <a:schemeClr val="bg1"/>
              </a:solidFill>
              <a:latin typeface="Calibri (MS)"/>
              <a:cs typeface="Calibri (MS)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996489" y="3028339"/>
            <a:ext cx="4952376" cy="3370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endParaRPr lang="en-US" sz="2000">
              <a:solidFill>
                <a:srgbClr val="002060"/>
              </a:solidFill>
              <a:latin typeface="Calibri (MS)"/>
              <a:cs typeface="Calibri (MS)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410265" y="292551"/>
            <a:ext cx="9425661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4334" dirty="0" err="1">
                <a:solidFill>
                  <a:srgbClr val="002060"/>
                </a:solidFill>
                <a:latin typeface="Calibri (MS) Bold"/>
              </a:rPr>
              <a:t>Vyjadrenie</a:t>
            </a:r>
            <a:r>
              <a:rPr lang="en-US" sz="4334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4334" dirty="0" err="1">
                <a:solidFill>
                  <a:srgbClr val="002060"/>
                </a:solidFill>
                <a:latin typeface="Calibri (MS) Bold"/>
              </a:rPr>
              <a:t>na</a:t>
            </a:r>
            <a:r>
              <a:rPr lang="en-US" sz="4334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4334" dirty="0" err="1">
                <a:solidFill>
                  <a:srgbClr val="002060"/>
                </a:solidFill>
                <a:latin typeface="Calibri (MS) Bold"/>
              </a:rPr>
              <a:t>účel</a:t>
            </a:r>
            <a:r>
              <a:rPr lang="sk-SK" sz="4334" dirty="0">
                <a:solidFill>
                  <a:srgbClr val="002060"/>
                </a:solidFill>
                <a:latin typeface="Calibri (MS) Bold"/>
              </a:rPr>
              <a:t> poskytnutia podporného</a:t>
            </a:r>
            <a:r>
              <a:rPr lang="en-US" sz="4334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4334" dirty="0" err="1">
                <a:solidFill>
                  <a:srgbClr val="002060"/>
                </a:solidFill>
                <a:latin typeface="Calibri (MS) Bold"/>
              </a:rPr>
              <a:t>opatrenia</a:t>
            </a:r>
            <a:endParaRPr lang="en-US" sz="4334" dirty="0">
              <a:solidFill>
                <a:srgbClr val="002060"/>
              </a:solidFill>
              <a:latin typeface="Calibri (MS) Bold"/>
              <a:cs typeface="Calibri (MS)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410265" y="1667551"/>
            <a:ext cx="9294888" cy="25027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333" noProof="1">
                <a:solidFill>
                  <a:srgbClr val="002060"/>
                </a:solidFill>
                <a:latin typeface="Calibri (MS)"/>
              </a:rPr>
              <a:t>Obsahuje</a:t>
            </a:r>
            <a:r>
              <a:rPr lang="en-US" sz="2333" b="1" noProof="1">
                <a:solidFill>
                  <a:srgbClr val="002060"/>
                </a:solidFill>
                <a:latin typeface="Calibri (MS)"/>
              </a:rPr>
              <a:t> návrh podporného opatrenia/opatrení</a:t>
            </a:r>
            <a:r>
              <a:rPr lang="en-US" sz="2333" noProof="1">
                <a:solidFill>
                  <a:srgbClr val="002060"/>
                </a:solidFill>
                <a:latin typeface="Calibri (MS)"/>
              </a:rPr>
              <a:t> spolu s navrhovaným</a:t>
            </a:r>
            <a:r>
              <a:rPr lang="sk-SK" sz="2333" noProof="1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b="1" noProof="1">
                <a:solidFill>
                  <a:srgbClr val="002060"/>
                </a:solidFill>
                <a:latin typeface="Calibri (MS)"/>
              </a:rPr>
              <a:t>rozsahom poskytnutia. </a:t>
            </a:r>
            <a:endParaRPr lang="sk-SK" sz="2333" b="1" noProof="1">
              <a:solidFill>
                <a:srgbClr val="002060"/>
              </a:solidFill>
              <a:latin typeface="Calibri (MS)"/>
            </a:endParaRPr>
          </a:p>
          <a:p>
            <a:pPr algn="just">
              <a:lnSpc>
                <a:spcPts val="2800"/>
              </a:lnSpc>
              <a:spcBef>
                <a:spcPct val="0"/>
              </a:spcBef>
            </a:pPr>
            <a:endParaRPr lang="sk-SK" sz="2333" b="1" noProof="1">
              <a:solidFill>
                <a:srgbClr val="002060"/>
              </a:solidFill>
              <a:latin typeface="Calibri (MS)"/>
            </a:endParaRPr>
          </a:p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333" dirty="0" err="1">
                <a:solidFill>
                  <a:srgbClr val="002060"/>
                </a:solidFill>
                <a:latin typeface="Calibri (MS)"/>
              </a:rPr>
              <a:t>Podporné</a:t>
            </a:r>
            <a:r>
              <a:rPr lang="en-US" sz="233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"/>
              </a:rPr>
              <a:t>opatrenie</a:t>
            </a:r>
            <a:r>
              <a:rPr lang="en-US" sz="233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"/>
              </a:rPr>
              <a:t>poskytnutie</a:t>
            </a:r>
            <a:r>
              <a:rPr lang="en-US" sz="233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"/>
              </a:rPr>
              <a:t>zdravotnej</a:t>
            </a:r>
            <a:r>
              <a:rPr lang="en-US" sz="233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"/>
              </a:rPr>
              <a:t>starostlivosti</a:t>
            </a:r>
            <a:r>
              <a:rPr lang="en-US" sz="2333" dirty="0">
                <a:solidFill>
                  <a:srgbClr val="002060"/>
                </a:solidFill>
                <a:latin typeface="Calibri (MS)"/>
              </a:rPr>
              <a:t> - </a:t>
            </a:r>
            <a:r>
              <a:rPr lang="en-US" sz="2333" dirty="0" err="1">
                <a:solidFill>
                  <a:srgbClr val="002060"/>
                </a:solidFill>
                <a:latin typeface="Calibri (MS)"/>
              </a:rPr>
              <a:t>na</a:t>
            </a:r>
            <a:r>
              <a:rPr lang="en-US" sz="233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"/>
              </a:rPr>
              <a:t>jeho</a:t>
            </a:r>
            <a:r>
              <a:rPr lang="en-US" sz="233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"/>
              </a:rPr>
              <a:t>navrhnutie</a:t>
            </a:r>
            <a:r>
              <a:rPr lang="en-US" sz="233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"/>
              </a:rPr>
              <a:t>sa</a:t>
            </a:r>
            <a:r>
              <a:rPr lang="en-US" sz="233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"/>
              </a:rPr>
              <a:t>vyžaduje</a:t>
            </a:r>
            <a:r>
              <a:rPr lang="en-US" sz="233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"/>
              </a:rPr>
              <a:t>aj</a:t>
            </a:r>
            <a:r>
              <a:rPr lang="en-US" sz="233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"/>
              </a:rPr>
              <a:t>písomné</a:t>
            </a:r>
            <a:r>
              <a:rPr lang="en-US" sz="233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"/>
              </a:rPr>
              <a:t>vyjadrenie</a:t>
            </a:r>
            <a:r>
              <a:rPr lang="en-US" sz="233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"/>
              </a:rPr>
              <a:t>všeobecného</a:t>
            </a:r>
            <a:r>
              <a:rPr lang="en-US" sz="233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"/>
              </a:rPr>
              <a:t>lekára</a:t>
            </a:r>
            <a:r>
              <a:rPr lang="en-US" sz="2333" dirty="0">
                <a:solidFill>
                  <a:srgbClr val="002060"/>
                </a:solidFill>
                <a:latin typeface="Calibri (MS)"/>
              </a:rPr>
              <a:t> pre </a:t>
            </a:r>
            <a:r>
              <a:rPr lang="en-US" sz="2333" dirty="0" err="1">
                <a:solidFill>
                  <a:srgbClr val="002060"/>
                </a:solidFill>
                <a:latin typeface="Calibri (MS)"/>
              </a:rPr>
              <a:t>deti</a:t>
            </a:r>
            <a:r>
              <a:rPr lang="en-US" sz="2333" dirty="0">
                <a:solidFill>
                  <a:srgbClr val="002060"/>
                </a:solidFill>
                <a:latin typeface="Calibri (MS)"/>
              </a:rPr>
              <a:t> a </a:t>
            </a:r>
            <a:r>
              <a:rPr lang="en-US" sz="2333" dirty="0" err="1">
                <a:solidFill>
                  <a:srgbClr val="002060"/>
                </a:solidFill>
                <a:latin typeface="Calibri (MS)"/>
              </a:rPr>
              <a:t>dorast</a:t>
            </a:r>
            <a:r>
              <a:rPr lang="en-US" sz="2333" dirty="0">
                <a:solidFill>
                  <a:srgbClr val="002060"/>
                </a:solidFill>
                <a:latin typeface="Calibri (MS)"/>
              </a:rPr>
              <a:t>.</a:t>
            </a:r>
            <a:endParaRPr lang="en-US" sz="2333" dirty="0">
              <a:solidFill>
                <a:srgbClr val="002060"/>
              </a:solidFill>
              <a:latin typeface="Calibri (MS)"/>
              <a:cs typeface="Calibri (MS)"/>
            </a:endParaRPr>
          </a:p>
          <a:p>
            <a:pPr algn="just">
              <a:lnSpc>
                <a:spcPts val="2800"/>
              </a:lnSpc>
              <a:spcBef>
                <a:spcPct val="0"/>
              </a:spcBef>
            </a:pPr>
            <a:endParaRPr lang="en-US" sz="2333" b="1" noProof="1">
              <a:solidFill>
                <a:srgbClr val="002060"/>
              </a:solidFill>
              <a:latin typeface="Calibri (MS)"/>
              <a:cs typeface="Calibri (MS)"/>
            </a:endParaRPr>
          </a:p>
        </p:txBody>
      </p:sp>
    </p:spTree>
    <p:extLst>
      <p:ext uri="{BB962C8B-B14F-4D97-AF65-F5344CB8AC3E}">
        <p14:creationId xmlns:p14="http://schemas.microsoft.com/office/powerpoint/2010/main" val="250175196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" y="-66675"/>
            <a:ext cx="2084511" cy="6942045"/>
          </a:xfrm>
          <a:custGeom>
            <a:avLst/>
            <a:gdLst/>
            <a:ahLst/>
            <a:cxnLst/>
            <a:rect l="l" t="t" r="r" b="b"/>
            <a:pathLst>
              <a:path w="4276691" h="10412850">
                <a:moveTo>
                  <a:pt x="0" y="0"/>
                </a:moveTo>
                <a:lnTo>
                  <a:pt x="4276690" y="0"/>
                </a:lnTo>
                <a:lnTo>
                  <a:pt x="4276690" y="10412850"/>
                </a:lnTo>
                <a:lnTo>
                  <a:pt x="0" y="104128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215911" lvl="1">
              <a:lnSpc>
                <a:spcPts val="2800"/>
              </a:lnSpc>
            </a:pPr>
            <a:endParaRPr lang="sk-SK" sz="1600" spc="-78">
              <a:solidFill>
                <a:srgbClr val="002060"/>
              </a:solidFill>
              <a:highlight>
                <a:srgbClr val="FFFF00"/>
              </a:highlight>
              <a:latin typeface="Calibri (MS)"/>
              <a:cs typeface="Calibri (MS)"/>
            </a:endParaRP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KROK 1      </a:t>
            </a: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Žiadosť o Vyjadrenie na účel poskytnutia podporného opatrenia</a:t>
            </a:r>
          </a:p>
          <a:p>
            <a:pPr marL="215911" lvl="1"/>
            <a:endParaRPr lang="sk-SK" sz="1600" spc="-78">
              <a:solidFill>
                <a:srgbClr val="002060"/>
              </a:solidFill>
              <a:latin typeface="Calibri (MS)"/>
              <a:cs typeface="Calibri (MS)"/>
            </a:endParaRP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KROK  2     </a:t>
            </a: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Vyjadrenie na účel poskytnutia podporného opatrenia</a:t>
            </a:r>
          </a:p>
          <a:p>
            <a:pPr marL="711236" lvl="1" indent="-495325">
              <a:buFont typeface="+mj-lt"/>
              <a:buAutoNum type="arabicPeriod"/>
            </a:pPr>
            <a:endParaRPr lang="sk-SK" sz="1600" spc="-78">
              <a:solidFill>
                <a:schemeClr val="bg1"/>
              </a:solidFill>
              <a:latin typeface="Calibri (MS)"/>
              <a:cs typeface="Calibri (MS)"/>
            </a:endParaRPr>
          </a:p>
          <a:p>
            <a:pPr marL="215911" lvl="1"/>
            <a:r>
              <a:rPr lang="sk-SK" sz="1600" spc="-78">
                <a:solidFill>
                  <a:schemeClr val="bg1"/>
                </a:solidFill>
                <a:highlight>
                  <a:srgbClr val="0000FF"/>
                </a:highlight>
                <a:latin typeface="Calibri (MS)"/>
                <a:cs typeface="Calibri (MS)"/>
              </a:rPr>
              <a:t>KROK 3     </a:t>
            </a:r>
          </a:p>
          <a:p>
            <a:pPr marL="215911" lvl="1"/>
            <a:r>
              <a:rPr lang="sk-SK" sz="1600" spc="-78">
                <a:solidFill>
                  <a:schemeClr val="bg1"/>
                </a:solidFill>
                <a:highlight>
                  <a:srgbClr val="0000FF"/>
                </a:highlight>
                <a:latin typeface="Calibri (MS)"/>
                <a:cs typeface="Calibri (MS)"/>
              </a:rPr>
              <a:t>Žiadosť o poskytnutie podporného opatrenia</a:t>
            </a:r>
          </a:p>
          <a:p>
            <a:pPr marL="711236" lvl="1" indent="-495325">
              <a:buFont typeface="+mj-lt"/>
              <a:buAutoNum type="arabicPeriod"/>
            </a:pPr>
            <a:endParaRPr lang="sk-SK" sz="1600" spc="-78">
              <a:solidFill>
                <a:schemeClr val="bg1"/>
              </a:solidFill>
              <a:latin typeface="Calibri (MS)"/>
              <a:cs typeface="Calibri (MS)"/>
            </a:endParaRP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KROK 4      </a:t>
            </a: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Vyjadrenie riaditeľa školy o poskytnutí podporných opatrení</a:t>
            </a:r>
            <a:endParaRPr lang="en-US" sz="1600" spc="-78">
              <a:solidFill>
                <a:schemeClr val="bg1"/>
              </a:solidFill>
              <a:latin typeface="Calibri (MS)"/>
              <a:cs typeface="Calibri (MS)"/>
            </a:endParaRPr>
          </a:p>
          <a:p>
            <a:endParaRPr lang="sk-SK" sz="1200">
              <a:solidFill>
                <a:schemeClr val="bg1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439953" y="355552"/>
            <a:ext cx="10114421" cy="15574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00"/>
              </a:lnSpc>
            </a:pPr>
            <a:r>
              <a:rPr lang="sk-SK" sz="4334" b="1" dirty="0" err="1">
                <a:solidFill>
                  <a:srgbClr val="002060">
                    <a:alpha val="92549"/>
                  </a:srgbClr>
                </a:solidFill>
                <a:latin typeface="Calibri (MS) Bold"/>
              </a:rPr>
              <a:t>Pož</a:t>
            </a:r>
            <a:r>
              <a:rPr lang="en-US" sz="4334" b="1" dirty="0" err="1">
                <a:solidFill>
                  <a:srgbClr val="002060">
                    <a:alpha val="92549"/>
                  </a:srgbClr>
                </a:solidFill>
                <a:latin typeface="Calibri (MS) Bold"/>
              </a:rPr>
              <a:t>iada</a:t>
            </a:r>
            <a:r>
              <a:rPr lang="sk-SK" sz="4334" b="1" dirty="0">
                <a:solidFill>
                  <a:srgbClr val="002060">
                    <a:alpha val="92549"/>
                  </a:srgbClr>
                </a:solidFill>
                <a:latin typeface="Calibri (MS) Bold"/>
              </a:rPr>
              <a:t>nie riaditeľa školy/školského zariadenia o poskytnutie podporného opatrenia</a:t>
            </a:r>
            <a:endParaRPr lang="en-US" sz="4334" b="1" dirty="0">
              <a:solidFill>
                <a:srgbClr val="002060">
                  <a:alpha val="92549"/>
                </a:srgbClr>
              </a:solidFill>
              <a:latin typeface="Calibri (MS)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439953" y="2185997"/>
            <a:ext cx="9353827" cy="38300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86"/>
              </a:lnSpc>
            </a:pPr>
            <a:r>
              <a:rPr lang="sk-SK" sz="2333" dirty="0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Na základe vyjadrenia môže riaditeľa školy alebo riaditeľa školského zariadenia o poskytnutie podporného opatrenia požiadať ten, komu bolo vyjadrenie poskytnuté</a:t>
            </a:r>
            <a:r>
              <a:rPr lang="sk-SK" sz="2333" dirty="0">
                <a:solidFill>
                  <a:srgbClr val="002060"/>
                </a:solidFill>
                <a:latin typeface="Calibri (MS) Bold"/>
              </a:rPr>
              <a:t>. </a:t>
            </a:r>
            <a:r>
              <a:rPr lang="sk-SK" sz="2333" b="1" dirty="0">
                <a:solidFill>
                  <a:srgbClr val="002060"/>
                </a:solidFill>
                <a:latin typeface="Calibri (MS) Bold"/>
                <a:cs typeface="Segoe UI"/>
              </a:rPr>
              <a:t>Vyjadrenie na účel poskytnutia PO predložené riaditeľovi sa považuje za požiadanie o poskytnutie.</a:t>
            </a:r>
            <a:endParaRPr lang="sk-SK" sz="2333" b="1" dirty="0">
              <a:solidFill>
                <a:srgbClr val="002060"/>
              </a:solidFill>
              <a:latin typeface="Calibri (MS) Bold"/>
              <a:cs typeface="Calibri"/>
            </a:endParaRPr>
          </a:p>
          <a:p>
            <a:pPr>
              <a:lnSpc>
                <a:spcPts val="2986"/>
              </a:lnSpc>
            </a:pPr>
            <a:endParaRPr lang="sk-SK" sz="2333" b="1" dirty="0">
              <a:solidFill>
                <a:srgbClr val="002060"/>
              </a:solidFill>
              <a:latin typeface="Calibri (MS) Bold"/>
            </a:endParaRPr>
          </a:p>
          <a:p>
            <a:pPr>
              <a:lnSpc>
                <a:spcPts val="2986"/>
              </a:lnSpc>
            </a:pPr>
            <a:r>
              <a:rPr lang="sk-SK" sz="2333" dirty="0">
                <a:solidFill>
                  <a:srgbClr val="002060"/>
                </a:solidFill>
                <a:latin typeface="Calibri (MS) Bold"/>
              </a:rPr>
              <a:t>Odporúča</a:t>
            </a:r>
            <a:r>
              <a:rPr lang="sk-SK" sz="2333" dirty="0">
                <a:solidFill>
                  <a:srgbClr val="002060"/>
                </a:solidFill>
                <a:latin typeface="Calibri (MS) Bold"/>
                <a:cs typeface="Calibri"/>
              </a:rPr>
              <a:t> sa, aby požiadavka o poskytnutie podporného opatrenia bola preukázateľná (napr. emailom), pretože riaditeľ je povinný vyjadriť sa k nej písomne. </a:t>
            </a:r>
            <a:endParaRPr lang="sk-SK" sz="2333" dirty="0">
              <a:solidFill>
                <a:srgbClr val="000000"/>
              </a:solidFill>
              <a:latin typeface="Calibri (MS) Bold"/>
              <a:cs typeface="Calibri"/>
            </a:endParaRPr>
          </a:p>
          <a:p>
            <a:pPr>
              <a:lnSpc>
                <a:spcPts val="2986"/>
              </a:lnSpc>
            </a:pPr>
            <a:endParaRPr lang="sk-SK" sz="2333" dirty="0">
              <a:solidFill>
                <a:srgbClr val="002060"/>
              </a:solidFill>
              <a:latin typeface="Calibri (MS) Bold"/>
              <a:cs typeface="Calibri"/>
            </a:endParaRPr>
          </a:p>
          <a:p>
            <a:pPr>
              <a:lnSpc>
                <a:spcPts val="2986"/>
              </a:lnSpc>
            </a:pPr>
            <a:r>
              <a:rPr lang="sk-SK" sz="2333" dirty="0">
                <a:solidFill>
                  <a:srgbClr val="002060"/>
                </a:solidFill>
                <a:latin typeface="Calibri (MS) Bold"/>
                <a:cs typeface="Calibri"/>
              </a:rPr>
              <a:t>Postup upresňuje usmernenie </a:t>
            </a:r>
            <a:r>
              <a:rPr lang="sk-SK" sz="2333" dirty="0" err="1">
                <a:solidFill>
                  <a:srgbClr val="002060"/>
                </a:solidFill>
                <a:latin typeface="Calibri (MS) Bold"/>
                <a:cs typeface="Calibri"/>
              </a:rPr>
              <a:t>MŠVVaM</a:t>
            </a:r>
            <a:r>
              <a:rPr lang="sk-SK" sz="2333" dirty="0">
                <a:solidFill>
                  <a:srgbClr val="002060"/>
                </a:solidFill>
                <a:latin typeface="Calibri (MS) Bold"/>
                <a:cs typeface="Calibri"/>
              </a:rPr>
              <a:t> SR číslo 2023/13892:2-C166.</a:t>
            </a:r>
          </a:p>
        </p:txBody>
      </p:sp>
    </p:spTree>
    <p:extLst>
      <p:ext uri="{BB962C8B-B14F-4D97-AF65-F5344CB8AC3E}">
        <p14:creationId xmlns:p14="http://schemas.microsoft.com/office/powerpoint/2010/main" val="119443656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85243" y="3138387"/>
            <a:ext cx="212142" cy="3627798"/>
            <a:chOff x="0" y="0"/>
            <a:chExt cx="461340" cy="7889289"/>
          </a:xfrm>
        </p:grpSpPr>
        <p:sp>
          <p:nvSpPr>
            <p:cNvPr id="3" name="Freeform 3"/>
            <p:cNvSpPr/>
            <p:nvPr/>
          </p:nvSpPr>
          <p:spPr>
            <a:xfrm>
              <a:off x="0" y="20282"/>
              <a:ext cx="461343" cy="7848722"/>
            </a:xfrm>
            <a:custGeom>
              <a:avLst/>
              <a:gdLst/>
              <a:ahLst/>
              <a:cxnLst/>
              <a:rect l="l" t="t" r="r" b="b"/>
              <a:pathLst>
                <a:path w="461343" h="7848722">
                  <a:moveTo>
                    <a:pt x="0" y="7848311"/>
                  </a:moveTo>
                  <a:lnTo>
                    <a:pt x="304828" y="0"/>
                  </a:lnTo>
                  <a:lnTo>
                    <a:pt x="461343" y="409"/>
                  </a:lnTo>
                  <a:lnTo>
                    <a:pt x="156523" y="78487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-1174352" y="4914186"/>
            <a:ext cx="3384414" cy="337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Canva Sans Bold"/>
              </a:rPr>
              <a:t>Do</a:t>
            </a:r>
          </a:p>
        </p:txBody>
      </p:sp>
      <p:sp>
        <p:nvSpPr>
          <p:cNvPr id="7" name="Freeform 7"/>
          <p:cNvSpPr/>
          <p:nvPr/>
        </p:nvSpPr>
        <p:spPr>
          <a:xfrm>
            <a:off x="17965" y="-41950"/>
            <a:ext cx="2123450" cy="6941900"/>
          </a:xfrm>
          <a:custGeom>
            <a:avLst/>
            <a:gdLst/>
            <a:ahLst/>
            <a:cxnLst/>
            <a:rect l="l" t="t" r="r" b="b"/>
            <a:pathLst>
              <a:path w="4276691" h="10412850">
                <a:moveTo>
                  <a:pt x="0" y="0"/>
                </a:moveTo>
                <a:lnTo>
                  <a:pt x="4276690" y="0"/>
                </a:lnTo>
                <a:lnTo>
                  <a:pt x="4276690" y="10412850"/>
                </a:lnTo>
                <a:lnTo>
                  <a:pt x="0" y="104128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215911" lvl="1"/>
            <a:endParaRPr lang="sk-SK" sz="1200" spc="-78">
              <a:solidFill>
                <a:schemeClr val="bg1"/>
              </a:solidFill>
              <a:latin typeface="Calibri (MS)"/>
              <a:cs typeface="Calibri (MS)"/>
            </a:endParaRPr>
          </a:p>
          <a:p>
            <a:pPr marL="215911" lvl="1"/>
            <a:endParaRPr lang="sk-SK" sz="1200" spc="-78">
              <a:solidFill>
                <a:schemeClr val="bg1"/>
              </a:solidFill>
              <a:latin typeface="Calibri (MS)"/>
              <a:cs typeface="Calibri (MS)"/>
            </a:endParaRP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KROK 1      </a:t>
            </a: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Žiadosť o Vyjadrenie na účel poskytnutia podporného opatrenia</a:t>
            </a:r>
          </a:p>
          <a:p>
            <a:pPr marL="215911" lvl="1"/>
            <a:endParaRPr lang="sk-SK" sz="1600" spc="-78">
              <a:solidFill>
                <a:srgbClr val="002060"/>
              </a:solidFill>
              <a:latin typeface="Calibri (MS)"/>
              <a:cs typeface="Calibri (MS)"/>
            </a:endParaRP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KROK  2     </a:t>
            </a: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Vyjadrenie na účel poskytnutia podporného opatrenia</a:t>
            </a:r>
          </a:p>
          <a:p>
            <a:pPr marL="711236" lvl="1" indent="-495325">
              <a:buFont typeface="+mj-lt"/>
              <a:buAutoNum type="arabicPeriod"/>
            </a:pPr>
            <a:endParaRPr lang="sk-SK" sz="1600" spc="-78">
              <a:solidFill>
                <a:schemeClr val="bg1"/>
              </a:solidFill>
              <a:latin typeface="Calibri (MS)"/>
              <a:cs typeface="Calibri (MS)"/>
            </a:endParaRP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KROK 3      </a:t>
            </a: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Žiadosť o poskytnutie podporného opatrenia</a:t>
            </a:r>
          </a:p>
          <a:p>
            <a:pPr marL="711236" lvl="1" indent="-495325">
              <a:buFont typeface="+mj-lt"/>
              <a:buAutoNum type="arabicPeriod"/>
            </a:pPr>
            <a:endParaRPr lang="sk-SK" sz="1600" spc="-78">
              <a:solidFill>
                <a:schemeClr val="bg1"/>
              </a:solidFill>
              <a:latin typeface="Calibri (MS)"/>
              <a:cs typeface="Calibri (MS)"/>
            </a:endParaRPr>
          </a:p>
          <a:p>
            <a:pPr marL="215911" lvl="1"/>
            <a:r>
              <a:rPr lang="sk-SK" sz="1600" spc="-78">
                <a:highlight>
                  <a:srgbClr val="00FF00"/>
                </a:highlight>
                <a:latin typeface="Calibri (MS)"/>
                <a:cs typeface="Calibri (MS)"/>
              </a:rPr>
              <a:t>KROK 4      </a:t>
            </a:r>
          </a:p>
          <a:p>
            <a:pPr marL="215911" lvl="1"/>
            <a:r>
              <a:rPr lang="sk-SK" sz="1600" spc="-78">
                <a:highlight>
                  <a:srgbClr val="00FF00"/>
                </a:highlight>
                <a:latin typeface="Calibri (MS)"/>
                <a:cs typeface="Calibri (MS)"/>
              </a:rPr>
              <a:t>Vyjadrenie riaditeľa školy o poskytnutí podporných opatrení</a:t>
            </a:r>
            <a:endParaRPr lang="en-US" sz="1600" spc="-78">
              <a:highlight>
                <a:srgbClr val="00FF00"/>
              </a:highlight>
              <a:latin typeface="Calibri (MS)"/>
              <a:cs typeface="Calibri (MS)"/>
            </a:endParaRPr>
          </a:p>
          <a:p>
            <a:endParaRPr lang="sk-SK" sz="1200"/>
          </a:p>
        </p:txBody>
      </p:sp>
      <p:pic>
        <p:nvPicPr>
          <p:cNvPr id="16" name="Obrázok 15">
            <a:extLst>
              <a:ext uri="{FF2B5EF4-FFF2-40B4-BE49-F238E27FC236}">
                <a16:creationId xmlns:a16="http://schemas.microsoft.com/office/drawing/2014/main" id="{7CDE6EA0-6390-D1C2-46F6-97DE1C010C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665" y="1637179"/>
            <a:ext cx="6692403" cy="5363692"/>
          </a:xfrm>
          <a:prstGeom prst="rect">
            <a:avLst/>
          </a:prstGeom>
        </p:spPr>
      </p:pic>
      <p:sp>
        <p:nvSpPr>
          <p:cNvPr id="17" name="BlokTextu 16">
            <a:extLst>
              <a:ext uri="{FF2B5EF4-FFF2-40B4-BE49-F238E27FC236}">
                <a16:creationId xmlns:a16="http://schemas.microsoft.com/office/drawing/2014/main" id="{080BA1CB-9BA6-237E-30E4-10043E6464C0}"/>
              </a:ext>
            </a:extLst>
          </p:cNvPr>
          <p:cNvSpPr txBox="1"/>
          <p:nvPr/>
        </p:nvSpPr>
        <p:spPr>
          <a:xfrm>
            <a:off x="2411124" y="279047"/>
            <a:ext cx="8772525" cy="1354217"/>
          </a:xfrm>
          <a:prstGeom prst="rect">
            <a:avLst/>
          </a:prstGeom>
          <a:noFill/>
        </p:spPr>
        <p:txBody>
          <a:bodyPr wrap="square" lIns="60960" tIns="30480" rIns="60960" bIns="30480" rtlCol="0" anchor="t">
            <a:spAutoFit/>
          </a:bodyPr>
          <a:lstStyle/>
          <a:p>
            <a:r>
              <a:rPr lang="sk-SK" sz="2800" b="1" dirty="0">
                <a:solidFill>
                  <a:srgbClr val="002060"/>
                </a:solidFill>
                <a:latin typeface="Calibri (MS) Bold"/>
              </a:rPr>
              <a:t>Riaditeľ školy / školského zariadenia prehodnotí podmienky školy potrebné na poskytnutie podporných opatrení a rozsahu poskytnutia podporných opatrení</a:t>
            </a:r>
          </a:p>
        </p:txBody>
      </p:sp>
    </p:spTree>
    <p:extLst>
      <p:ext uri="{BB962C8B-B14F-4D97-AF65-F5344CB8AC3E}">
        <p14:creationId xmlns:p14="http://schemas.microsoft.com/office/powerpoint/2010/main" val="406337815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85243" y="3138387"/>
            <a:ext cx="212142" cy="3627798"/>
            <a:chOff x="0" y="0"/>
            <a:chExt cx="461340" cy="7889289"/>
          </a:xfrm>
        </p:grpSpPr>
        <p:sp>
          <p:nvSpPr>
            <p:cNvPr id="3" name="Freeform 3"/>
            <p:cNvSpPr/>
            <p:nvPr/>
          </p:nvSpPr>
          <p:spPr>
            <a:xfrm>
              <a:off x="0" y="20282"/>
              <a:ext cx="461343" cy="7848722"/>
            </a:xfrm>
            <a:custGeom>
              <a:avLst/>
              <a:gdLst/>
              <a:ahLst/>
              <a:cxnLst/>
              <a:rect l="l" t="t" r="r" b="b"/>
              <a:pathLst>
                <a:path w="461343" h="7848722">
                  <a:moveTo>
                    <a:pt x="0" y="7848311"/>
                  </a:moveTo>
                  <a:lnTo>
                    <a:pt x="304828" y="0"/>
                  </a:lnTo>
                  <a:lnTo>
                    <a:pt x="461343" y="409"/>
                  </a:lnTo>
                  <a:lnTo>
                    <a:pt x="156523" y="78487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-1174352" y="4914186"/>
            <a:ext cx="3384414" cy="337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Canva Sans Bold"/>
              </a:rPr>
              <a:t>Do</a:t>
            </a:r>
          </a:p>
        </p:txBody>
      </p:sp>
      <p:sp>
        <p:nvSpPr>
          <p:cNvPr id="7" name="Freeform 7"/>
          <p:cNvSpPr/>
          <p:nvPr/>
        </p:nvSpPr>
        <p:spPr>
          <a:xfrm>
            <a:off x="29333" y="0"/>
            <a:ext cx="2034723" cy="6941900"/>
          </a:xfrm>
          <a:custGeom>
            <a:avLst/>
            <a:gdLst/>
            <a:ahLst/>
            <a:cxnLst/>
            <a:rect l="l" t="t" r="r" b="b"/>
            <a:pathLst>
              <a:path w="4276691" h="10412850">
                <a:moveTo>
                  <a:pt x="0" y="0"/>
                </a:moveTo>
                <a:lnTo>
                  <a:pt x="4276690" y="0"/>
                </a:lnTo>
                <a:lnTo>
                  <a:pt x="4276690" y="10412850"/>
                </a:lnTo>
                <a:lnTo>
                  <a:pt x="0" y="104128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215911" lvl="1"/>
            <a:endParaRPr lang="sk-SK" sz="1200" spc="-78">
              <a:solidFill>
                <a:schemeClr val="bg1"/>
              </a:solidFill>
              <a:latin typeface="Calibri (MS)"/>
              <a:cs typeface="Calibri (MS)"/>
            </a:endParaRPr>
          </a:p>
          <a:p>
            <a:pPr marL="215911" lvl="1"/>
            <a:endParaRPr lang="sk-SK" sz="1200" spc="-78">
              <a:solidFill>
                <a:schemeClr val="bg1"/>
              </a:solidFill>
              <a:latin typeface="Calibri (MS)"/>
              <a:cs typeface="Calibri (MS)"/>
            </a:endParaRP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KROK 1      </a:t>
            </a: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Žiadosť o Vyjadrenie na účel poskytnutia podporného opatrenia</a:t>
            </a:r>
          </a:p>
          <a:p>
            <a:pPr marL="215911" lvl="1"/>
            <a:endParaRPr lang="sk-SK" sz="1600" spc="-78">
              <a:solidFill>
                <a:srgbClr val="002060"/>
              </a:solidFill>
              <a:latin typeface="Calibri (MS)"/>
              <a:cs typeface="Calibri (MS)"/>
            </a:endParaRP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KROK  2     </a:t>
            </a: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Vyjadrenie na účel poskytnutia podporného opatrenia</a:t>
            </a:r>
          </a:p>
          <a:p>
            <a:pPr marL="711236" lvl="1" indent="-495325">
              <a:buFont typeface="+mj-lt"/>
              <a:buAutoNum type="arabicPeriod"/>
            </a:pPr>
            <a:endParaRPr lang="sk-SK" sz="1600" spc="-78">
              <a:solidFill>
                <a:schemeClr val="bg1"/>
              </a:solidFill>
              <a:latin typeface="Calibri (MS)"/>
              <a:cs typeface="Calibri (MS)"/>
            </a:endParaRP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KROK 3      </a:t>
            </a: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Žiadosť o poskytnutie podporného opatrenia</a:t>
            </a:r>
          </a:p>
          <a:p>
            <a:pPr marL="711236" lvl="1" indent="-495325">
              <a:buFont typeface="+mj-lt"/>
              <a:buAutoNum type="arabicPeriod"/>
            </a:pPr>
            <a:endParaRPr lang="sk-SK" sz="1600" spc="-78">
              <a:solidFill>
                <a:schemeClr val="bg1"/>
              </a:solidFill>
              <a:latin typeface="Calibri (MS)"/>
              <a:cs typeface="Calibri (MS)"/>
            </a:endParaRPr>
          </a:p>
          <a:p>
            <a:pPr marL="215911" lvl="1"/>
            <a:r>
              <a:rPr lang="sk-SK" sz="1600" spc="-78">
                <a:highlight>
                  <a:srgbClr val="00FF00"/>
                </a:highlight>
                <a:latin typeface="Calibri (MS)"/>
                <a:cs typeface="Calibri (MS)"/>
              </a:rPr>
              <a:t>KROK 4      </a:t>
            </a:r>
          </a:p>
          <a:p>
            <a:pPr marL="215911" lvl="1"/>
            <a:r>
              <a:rPr lang="sk-SK" sz="1600" spc="-78">
                <a:highlight>
                  <a:srgbClr val="00FF00"/>
                </a:highlight>
                <a:latin typeface="Calibri (MS)"/>
                <a:cs typeface="Calibri (MS)"/>
              </a:rPr>
              <a:t>Vyjadrenie riaditeľa školy o poskytnutí podporných opatrení</a:t>
            </a:r>
            <a:endParaRPr lang="en-US" sz="1600" spc="-78">
              <a:highlight>
                <a:srgbClr val="00FF00"/>
              </a:highlight>
              <a:latin typeface="Calibri (MS)"/>
              <a:cs typeface="Calibri (MS)"/>
            </a:endParaRPr>
          </a:p>
          <a:p>
            <a:endParaRPr lang="sk-SK" sz="1200"/>
          </a:p>
        </p:txBody>
      </p:sp>
      <p:sp>
        <p:nvSpPr>
          <p:cNvPr id="9" name="TextBox 9"/>
          <p:cNvSpPr txBox="1"/>
          <p:nvPr/>
        </p:nvSpPr>
        <p:spPr>
          <a:xfrm>
            <a:off x="2508218" y="1921563"/>
            <a:ext cx="8779253" cy="3483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333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Riaditeľ</a:t>
            </a:r>
            <a:r>
              <a:rPr lang="en-US" sz="2333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školy</a:t>
            </a:r>
            <a:r>
              <a:rPr lang="en-US" sz="2333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alebo</a:t>
            </a:r>
            <a:r>
              <a:rPr lang="en-US" sz="2333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riaditeľ</a:t>
            </a:r>
            <a:r>
              <a:rPr lang="en-US" sz="2333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školského</a:t>
            </a:r>
            <a:r>
              <a:rPr lang="en-US" sz="2333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zariadenia</a:t>
            </a:r>
            <a:r>
              <a:rPr lang="en-US" sz="2333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333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US" sz="2333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333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písomne</a:t>
            </a:r>
            <a:r>
              <a:rPr lang="en-US" sz="2333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33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vyjadrí</a:t>
            </a:r>
            <a:r>
              <a:rPr lang="sk-SK" sz="2333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sk-SK" sz="2333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8213617" y="3536098"/>
            <a:ext cx="1824591" cy="1796163"/>
          </a:xfrm>
          <a:custGeom>
            <a:avLst/>
            <a:gdLst/>
            <a:ahLst/>
            <a:cxnLst/>
            <a:rect l="l" t="t" r="r" b="b"/>
            <a:pathLst>
              <a:path w="2270760" h="2270760">
                <a:moveTo>
                  <a:pt x="0" y="0"/>
                </a:moveTo>
                <a:lnTo>
                  <a:pt x="2270760" y="0"/>
                </a:lnTo>
                <a:lnTo>
                  <a:pt x="2270760" y="2270760"/>
                </a:lnTo>
                <a:lnTo>
                  <a:pt x="0" y="227076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 anchor="ctr"/>
          <a:lstStyle/>
          <a:p>
            <a:pPr algn="ctr"/>
            <a:endParaRPr lang="sk-SK" sz="1200"/>
          </a:p>
        </p:txBody>
      </p:sp>
      <p:sp>
        <p:nvSpPr>
          <p:cNvPr id="5" name="Freeform 5"/>
          <p:cNvSpPr/>
          <p:nvPr/>
        </p:nvSpPr>
        <p:spPr>
          <a:xfrm>
            <a:off x="3555509" y="3550119"/>
            <a:ext cx="1824591" cy="1796163"/>
          </a:xfrm>
          <a:custGeom>
            <a:avLst/>
            <a:gdLst/>
            <a:ahLst/>
            <a:cxnLst/>
            <a:rect l="l" t="t" r="r" b="b"/>
            <a:pathLst>
              <a:path w="2270631" h="2270631">
                <a:moveTo>
                  <a:pt x="0" y="0"/>
                </a:moveTo>
                <a:lnTo>
                  <a:pt x="2270632" y="0"/>
                </a:lnTo>
                <a:lnTo>
                  <a:pt x="2270632" y="2270631"/>
                </a:lnTo>
                <a:lnTo>
                  <a:pt x="0" y="227063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 anchor="ctr"/>
          <a:lstStyle/>
          <a:p>
            <a:pPr algn="ctr"/>
            <a:endParaRPr lang="sk-SK" sz="1200"/>
          </a:p>
        </p:txBody>
      </p:sp>
      <p:sp>
        <p:nvSpPr>
          <p:cNvPr id="10" name="TextBox 10"/>
          <p:cNvSpPr txBox="1"/>
          <p:nvPr/>
        </p:nvSpPr>
        <p:spPr>
          <a:xfrm>
            <a:off x="2722171" y="5356743"/>
            <a:ext cx="3373829" cy="1066446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333" dirty="0" err="1">
                <a:solidFill>
                  <a:srgbClr val="002060"/>
                </a:solidFill>
                <a:latin typeface="Calibri (MS)"/>
              </a:rPr>
              <a:t>dní</a:t>
            </a:r>
            <a:r>
              <a:rPr lang="en-US" sz="233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"/>
              </a:rPr>
              <a:t>odo</a:t>
            </a:r>
            <a:r>
              <a:rPr lang="en-US" sz="233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"/>
              </a:rPr>
              <a:t>dňa</a:t>
            </a:r>
            <a:r>
              <a:rPr lang="en-US" sz="2333" dirty="0">
                <a:solidFill>
                  <a:srgbClr val="002060"/>
                </a:solidFill>
                <a:latin typeface="Calibri (MS)"/>
              </a:rPr>
              <a:t>, </a:t>
            </a:r>
            <a:r>
              <a:rPr lang="en-US" sz="2333" dirty="0" err="1">
                <a:solidFill>
                  <a:srgbClr val="002060"/>
                </a:solidFill>
                <a:latin typeface="Calibri (MS)"/>
              </a:rPr>
              <a:t>kedy</a:t>
            </a:r>
            <a:r>
              <a:rPr lang="en-US" sz="233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"/>
              </a:rPr>
              <a:t>bol</a:t>
            </a:r>
            <a:r>
              <a:rPr lang="en-US" sz="233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"/>
              </a:rPr>
              <a:t>požiadaný</a:t>
            </a:r>
            <a:r>
              <a:rPr lang="en-US" sz="2333" dirty="0">
                <a:solidFill>
                  <a:srgbClr val="002060"/>
                </a:solidFill>
                <a:latin typeface="Calibri (MS)"/>
              </a:rPr>
              <a:t> o </a:t>
            </a:r>
            <a:r>
              <a:rPr lang="en-US" sz="2333" dirty="0" err="1">
                <a:solidFill>
                  <a:srgbClr val="002060"/>
                </a:solidFill>
                <a:latin typeface="Calibri (MS)"/>
              </a:rPr>
              <a:t>poskytnutie</a:t>
            </a:r>
            <a:r>
              <a:rPr lang="en-US" sz="2333" dirty="0">
                <a:solidFill>
                  <a:srgbClr val="002060"/>
                </a:solidFill>
                <a:latin typeface="Calibri (MS)"/>
              </a:rPr>
              <a:t> </a:t>
            </a:r>
          </a:p>
          <a:p>
            <a:pPr algn="ctr">
              <a:lnSpc>
                <a:spcPts val="2800"/>
              </a:lnSpc>
            </a:pPr>
            <a:r>
              <a:rPr lang="en-US" sz="2333" dirty="0" err="1">
                <a:solidFill>
                  <a:srgbClr val="002060"/>
                </a:solidFill>
                <a:latin typeface="Calibri (MS)"/>
              </a:rPr>
              <a:t>podporného</a:t>
            </a:r>
            <a:r>
              <a:rPr lang="en-US" sz="2333" dirty="0">
                <a:solidFill>
                  <a:srgbClr val="002060"/>
                </a:solidFill>
                <a:latin typeface="Calibri (MS)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"/>
              </a:rPr>
              <a:t>opatrenia</a:t>
            </a:r>
            <a:endParaRPr lang="en-US" sz="2333" dirty="0">
              <a:solidFill>
                <a:srgbClr val="002060"/>
              </a:solidFill>
              <a:latin typeface="Calibri (MS)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934957" y="2990208"/>
            <a:ext cx="2779384" cy="359586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/>
          <a:p>
            <a:pPr algn="ctr">
              <a:lnSpc>
                <a:spcPts val="2800"/>
              </a:lnSpc>
            </a:pPr>
            <a:r>
              <a:rPr lang="sk-SK" sz="2667">
                <a:solidFill>
                  <a:srgbClr val="002060"/>
                </a:solidFill>
                <a:latin typeface="Calibri (MS) Bold"/>
              </a:rPr>
              <a:t>d</a:t>
            </a:r>
            <a:r>
              <a:rPr lang="en-US" sz="2667">
                <a:solidFill>
                  <a:srgbClr val="002060"/>
                </a:solidFill>
                <a:latin typeface="Calibri (MS) Bold"/>
              </a:rPr>
              <a:t>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866940" y="5415607"/>
            <a:ext cx="2934621" cy="707373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333" dirty="0" err="1">
                <a:solidFill>
                  <a:srgbClr val="002060"/>
                </a:solidFill>
                <a:latin typeface="Calibri (MS)"/>
              </a:rPr>
              <a:t>dní</a:t>
            </a:r>
            <a:r>
              <a:rPr lang="en-US" sz="2333" dirty="0">
                <a:solidFill>
                  <a:srgbClr val="002060"/>
                </a:solidFill>
                <a:latin typeface="Calibri (MS)"/>
              </a:rPr>
              <a:t> v </a:t>
            </a:r>
            <a:r>
              <a:rPr lang="en-US" sz="2333" dirty="0" err="1">
                <a:solidFill>
                  <a:srgbClr val="002060"/>
                </a:solidFill>
                <a:latin typeface="Calibri (MS)"/>
              </a:rPr>
              <a:t>odôvodnenom</a:t>
            </a:r>
            <a:r>
              <a:rPr lang="en-US" sz="2333" dirty="0">
                <a:solidFill>
                  <a:srgbClr val="002060"/>
                </a:solidFill>
                <a:latin typeface="Calibri (MS)"/>
              </a:rPr>
              <a:t> </a:t>
            </a:r>
          </a:p>
          <a:p>
            <a:pPr algn="ctr">
              <a:lnSpc>
                <a:spcPts val="2800"/>
              </a:lnSpc>
            </a:pPr>
            <a:r>
              <a:rPr lang="en-US" sz="2333" dirty="0" err="1">
                <a:solidFill>
                  <a:srgbClr val="002060"/>
                </a:solidFill>
                <a:latin typeface="Calibri (MS)"/>
              </a:rPr>
              <a:t>prípade</a:t>
            </a:r>
            <a:endParaRPr lang="en-US" sz="2333" dirty="0">
              <a:solidFill>
                <a:srgbClr val="002060"/>
              </a:solidFill>
              <a:latin typeface="Calibri (MS)"/>
              <a:cs typeface="Calibri (MS)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679801" y="2995851"/>
            <a:ext cx="2779384" cy="348300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/>
          <a:p>
            <a:pPr algn="ctr">
              <a:lnSpc>
                <a:spcPts val="2800"/>
              </a:lnSpc>
            </a:pPr>
            <a:r>
              <a:rPr lang="sk-SK" sz="2333">
                <a:solidFill>
                  <a:srgbClr val="002060"/>
                </a:solidFill>
                <a:latin typeface="Calibri (MS) Bold"/>
              </a:rPr>
              <a:t>d</a:t>
            </a:r>
            <a:r>
              <a:rPr lang="en-US" sz="2333">
                <a:solidFill>
                  <a:srgbClr val="002060"/>
                </a:solidFill>
                <a:latin typeface="Calibri (MS) Bold"/>
              </a:rPr>
              <a:t>o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508218" y="533252"/>
            <a:ext cx="10097357" cy="12070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sk-SK" sz="4334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Vyjadrenie k poskytnutiu podporného opatrenia</a:t>
            </a:r>
            <a:endParaRPr lang="sk-SK" sz="1200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85243" y="3138387"/>
            <a:ext cx="212142" cy="3627798"/>
            <a:chOff x="0" y="0"/>
            <a:chExt cx="461340" cy="7889289"/>
          </a:xfrm>
        </p:grpSpPr>
        <p:sp>
          <p:nvSpPr>
            <p:cNvPr id="3" name="Freeform 3"/>
            <p:cNvSpPr/>
            <p:nvPr/>
          </p:nvSpPr>
          <p:spPr>
            <a:xfrm>
              <a:off x="0" y="20282"/>
              <a:ext cx="461343" cy="7848722"/>
            </a:xfrm>
            <a:custGeom>
              <a:avLst/>
              <a:gdLst/>
              <a:ahLst/>
              <a:cxnLst/>
              <a:rect l="l" t="t" r="r" b="b"/>
              <a:pathLst>
                <a:path w="461343" h="7848722">
                  <a:moveTo>
                    <a:pt x="0" y="7848311"/>
                  </a:moveTo>
                  <a:lnTo>
                    <a:pt x="304828" y="0"/>
                  </a:lnTo>
                  <a:lnTo>
                    <a:pt x="461343" y="409"/>
                  </a:lnTo>
                  <a:lnTo>
                    <a:pt x="156523" y="78487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-1174352" y="4914186"/>
            <a:ext cx="3384414" cy="337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Canva Sans Bold"/>
              </a:rPr>
              <a:t>Do</a:t>
            </a:r>
          </a:p>
        </p:txBody>
      </p:sp>
      <p:sp>
        <p:nvSpPr>
          <p:cNvPr id="7" name="Freeform 7"/>
          <p:cNvSpPr/>
          <p:nvPr/>
        </p:nvSpPr>
        <p:spPr>
          <a:xfrm>
            <a:off x="17965" y="-41950"/>
            <a:ext cx="2044157" cy="6941900"/>
          </a:xfrm>
          <a:custGeom>
            <a:avLst/>
            <a:gdLst/>
            <a:ahLst/>
            <a:cxnLst/>
            <a:rect l="l" t="t" r="r" b="b"/>
            <a:pathLst>
              <a:path w="4276691" h="10412850">
                <a:moveTo>
                  <a:pt x="0" y="0"/>
                </a:moveTo>
                <a:lnTo>
                  <a:pt x="4276690" y="0"/>
                </a:lnTo>
                <a:lnTo>
                  <a:pt x="4276690" y="10412850"/>
                </a:lnTo>
                <a:lnTo>
                  <a:pt x="0" y="104128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215911" lvl="1"/>
            <a:endParaRPr lang="sk-SK" sz="1200" spc="-78">
              <a:solidFill>
                <a:schemeClr val="bg1"/>
              </a:solidFill>
              <a:latin typeface="Calibri (MS)"/>
              <a:cs typeface="Calibri (MS)"/>
            </a:endParaRPr>
          </a:p>
          <a:p>
            <a:pPr marL="215911" lvl="1"/>
            <a:endParaRPr lang="sk-SK" sz="1200" spc="-78">
              <a:solidFill>
                <a:schemeClr val="bg1"/>
              </a:solidFill>
              <a:latin typeface="Calibri (MS)"/>
              <a:cs typeface="Calibri (MS)"/>
            </a:endParaRP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KROK 1     </a:t>
            </a: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 Žiadosť o Vyjadrenie na účel poskytnutia podporného opatrenia</a:t>
            </a:r>
          </a:p>
          <a:p>
            <a:pPr marL="215911" lvl="1"/>
            <a:endParaRPr lang="sk-SK" sz="1600" spc="-78">
              <a:solidFill>
                <a:srgbClr val="002060"/>
              </a:solidFill>
              <a:latin typeface="Calibri (MS)"/>
              <a:cs typeface="Calibri (MS)"/>
            </a:endParaRP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KROK  2     </a:t>
            </a: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Vyjadrenie na účel poskytnutia podporného opatrenia</a:t>
            </a:r>
          </a:p>
          <a:p>
            <a:pPr marL="711236" lvl="1" indent="-495325">
              <a:buFont typeface="+mj-lt"/>
              <a:buAutoNum type="arabicPeriod"/>
            </a:pPr>
            <a:endParaRPr lang="sk-SK" sz="1600" spc="-78">
              <a:solidFill>
                <a:schemeClr val="bg1"/>
              </a:solidFill>
              <a:latin typeface="Calibri (MS)"/>
              <a:cs typeface="Calibri (MS)"/>
            </a:endParaRP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KROK 3      </a:t>
            </a: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Žiadosť o poskytnutie podporného opatrenia</a:t>
            </a:r>
          </a:p>
          <a:p>
            <a:pPr marL="711236" lvl="1" indent="-495325">
              <a:buFont typeface="+mj-lt"/>
              <a:buAutoNum type="arabicPeriod"/>
            </a:pPr>
            <a:endParaRPr lang="sk-SK" sz="1600" spc="-78">
              <a:solidFill>
                <a:schemeClr val="bg1"/>
              </a:solidFill>
              <a:latin typeface="Calibri (MS)"/>
              <a:cs typeface="Calibri (MS)"/>
            </a:endParaRPr>
          </a:p>
          <a:p>
            <a:pPr marL="215911" lvl="1"/>
            <a:r>
              <a:rPr lang="sk-SK" sz="1600" spc="-78">
                <a:highlight>
                  <a:srgbClr val="00FF00"/>
                </a:highlight>
                <a:latin typeface="Calibri (MS)"/>
                <a:cs typeface="Calibri (MS)"/>
              </a:rPr>
              <a:t>KROK 4      </a:t>
            </a:r>
          </a:p>
          <a:p>
            <a:pPr marL="215911" lvl="1"/>
            <a:r>
              <a:rPr lang="sk-SK" sz="1600" spc="-78">
                <a:highlight>
                  <a:srgbClr val="00FF00"/>
                </a:highlight>
                <a:latin typeface="Calibri (MS)"/>
                <a:cs typeface="Calibri (MS)"/>
              </a:rPr>
              <a:t>Vyjadrenie riaditeľa školy o poskytnutí podporných opatrení</a:t>
            </a:r>
            <a:endParaRPr lang="en-US" sz="1600" spc="-78">
              <a:highlight>
                <a:srgbClr val="00FF00"/>
              </a:highlight>
              <a:latin typeface="Calibri (MS)"/>
              <a:cs typeface="Calibri (MS)"/>
            </a:endParaRPr>
          </a:p>
          <a:p>
            <a:endParaRPr lang="sk-SK" sz="120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6499029F-1B41-865B-EBA3-2F28238E11C0}"/>
              </a:ext>
            </a:extLst>
          </p:cNvPr>
          <p:cNvSpPr txBox="1"/>
          <p:nvPr/>
        </p:nvSpPr>
        <p:spPr>
          <a:xfrm>
            <a:off x="2505314" y="265975"/>
            <a:ext cx="10597661" cy="1426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334" b="1" dirty="0">
                <a:solidFill>
                  <a:srgbClr val="002060"/>
                </a:solidFill>
                <a:latin typeface="Calibri (MS) Bold"/>
              </a:rPr>
              <a:t>Vyjadrenie k poskytnutiu podporného opatrenia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50A29C81-62EF-1B3F-2839-C55FE1C901E4}"/>
              </a:ext>
            </a:extLst>
          </p:cNvPr>
          <p:cNvSpPr txBox="1"/>
          <p:nvPr/>
        </p:nvSpPr>
        <p:spPr>
          <a:xfrm>
            <a:off x="2371716" y="1761568"/>
            <a:ext cx="7852109" cy="3483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15911" lvl="1">
              <a:lnSpc>
                <a:spcPts val="2800"/>
              </a:lnSpc>
            </a:pPr>
            <a:r>
              <a:rPr lang="sk-SK" sz="2333" spc="-78" dirty="0">
                <a:solidFill>
                  <a:srgbClr val="002060"/>
                </a:solidFill>
                <a:latin typeface="Calibri (MS)"/>
                <a:cs typeface="Calibri (MS)"/>
              </a:rPr>
              <a:t>Web stránka podporneopatrenia.minedu.sk</a:t>
            </a:r>
            <a:endParaRPr lang="en-US" sz="2333" spc="-78" dirty="0">
              <a:solidFill>
                <a:srgbClr val="002060"/>
              </a:solidFill>
              <a:latin typeface="Calibri (MS)"/>
              <a:cs typeface="Calibri (MS)"/>
            </a:endParaRPr>
          </a:p>
        </p:txBody>
      </p:sp>
      <p:pic>
        <p:nvPicPr>
          <p:cNvPr id="10" name="Obrázok 9" descr="Obrázok, na ktorom je text, snímka obrazovky, softvér, číslo&#10;&#10;Automaticky generovaný popis">
            <a:extLst>
              <a:ext uri="{FF2B5EF4-FFF2-40B4-BE49-F238E27FC236}">
                <a16:creationId xmlns:a16="http://schemas.microsoft.com/office/drawing/2014/main" id="{84D621CE-1FDB-0AAF-9441-8D592C5ADC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2779" y="2213363"/>
            <a:ext cx="7585364" cy="446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4225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193ED-DB54-0D5F-B41E-6A2981A86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D5DCEE3-F4A3-535E-FB13-6E3AEF6DBAC7}"/>
              </a:ext>
            </a:extLst>
          </p:cNvPr>
          <p:cNvGrpSpPr/>
          <p:nvPr/>
        </p:nvGrpSpPr>
        <p:grpSpPr>
          <a:xfrm>
            <a:off x="6585243" y="3138387"/>
            <a:ext cx="212142" cy="3627798"/>
            <a:chOff x="0" y="0"/>
            <a:chExt cx="461340" cy="7889289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BE7AAB9-1B68-DA36-A197-FCD8205231A9}"/>
                </a:ext>
              </a:extLst>
            </p:cNvPr>
            <p:cNvSpPr/>
            <p:nvPr/>
          </p:nvSpPr>
          <p:spPr>
            <a:xfrm>
              <a:off x="0" y="20282"/>
              <a:ext cx="461343" cy="7848722"/>
            </a:xfrm>
            <a:custGeom>
              <a:avLst/>
              <a:gdLst/>
              <a:ahLst/>
              <a:cxnLst/>
              <a:rect l="l" t="t" r="r" b="b"/>
              <a:pathLst>
                <a:path w="461343" h="7848722">
                  <a:moveTo>
                    <a:pt x="0" y="7848311"/>
                  </a:moveTo>
                  <a:lnTo>
                    <a:pt x="304828" y="0"/>
                  </a:lnTo>
                  <a:lnTo>
                    <a:pt x="461343" y="409"/>
                  </a:lnTo>
                  <a:lnTo>
                    <a:pt x="156523" y="78487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6" name="TextBox 6">
            <a:extLst>
              <a:ext uri="{FF2B5EF4-FFF2-40B4-BE49-F238E27FC236}">
                <a16:creationId xmlns:a16="http://schemas.microsoft.com/office/drawing/2014/main" id="{C6B0092C-1891-BACA-C987-7F7496EBFA56}"/>
              </a:ext>
            </a:extLst>
          </p:cNvPr>
          <p:cNvSpPr txBox="1"/>
          <p:nvPr/>
        </p:nvSpPr>
        <p:spPr>
          <a:xfrm>
            <a:off x="-1174352" y="4914186"/>
            <a:ext cx="3384414" cy="337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Canva Sans Bold"/>
              </a:rPr>
              <a:t>Do</a:t>
            </a: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E29BB314-5C12-F26A-3CBC-6BCB9043C392}"/>
              </a:ext>
            </a:extLst>
          </p:cNvPr>
          <p:cNvSpPr/>
          <p:nvPr/>
        </p:nvSpPr>
        <p:spPr>
          <a:xfrm>
            <a:off x="17965" y="-41950"/>
            <a:ext cx="2044157" cy="6941900"/>
          </a:xfrm>
          <a:custGeom>
            <a:avLst/>
            <a:gdLst/>
            <a:ahLst/>
            <a:cxnLst/>
            <a:rect l="l" t="t" r="r" b="b"/>
            <a:pathLst>
              <a:path w="4276691" h="10412850">
                <a:moveTo>
                  <a:pt x="0" y="0"/>
                </a:moveTo>
                <a:lnTo>
                  <a:pt x="4276690" y="0"/>
                </a:lnTo>
                <a:lnTo>
                  <a:pt x="4276690" y="10412850"/>
                </a:lnTo>
                <a:lnTo>
                  <a:pt x="0" y="104128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215911" lvl="1"/>
            <a:endParaRPr lang="sk-SK" sz="1200" spc="-78">
              <a:solidFill>
                <a:schemeClr val="bg1"/>
              </a:solidFill>
              <a:latin typeface="Calibri (MS)"/>
              <a:cs typeface="Calibri (MS)"/>
            </a:endParaRPr>
          </a:p>
          <a:p>
            <a:pPr marL="215911" lvl="1"/>
            <a:endParaRPr lang="sk-SK" sz="1200" spc="-78">
              <a:solidFill>
                <a:schemeClr val="bg1"/>
              </a:solidFill>
              <a:latin typeface="Calibri (MS)"/>
              <a:cs typeface="Calibri (MS)"/>
            </a:endParaRP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KROK 1     </a:t>
            </a: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 Žiadosť o Vyjadrenie na účel poskytnutia podporného opatrenia</a:t>
            </a:r>
          </a:p>
          <a:p>
            <a:pPr marL="215911" lvl="1"/>
            <a:endParaRPr lang="sk-SK" sz="1600" spc="-78">
              <a:solidFill>
                <a:srgbClr val="002060"/>
              </a:solidFill>
              <a:latin typeface="Calibri (MS)"/>
              <a:cs typeface="Calibri (MS)"/>
            </a:endParaRP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KROK  2     </a:t>
            </a: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Vyjadrenie na účel poskytnutia podporného opatrenia</a:t>
            </a:r>
          </a:p>
          <a:p>
            <a:pPr marL="711236" lvl="1" indent="-495325">
              <a:buFont typeface="+mj-lt"/>
              <a:buAutoNum type="arabicPeriod"/>
            </a:pPr>
            <a:endParaRPr lang="sk-SK" sz="1600" spc="-78">
              <a:solidFill>
                <a:schemeClr val="bg1"/>
              </a:solidFill>
              <a:latin typeface="Calibri (MS)"/>
              <a:cs typeface="Calibri (MS)"/>
            </a:endParaRP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KROK 3      </a:t>
            </a: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Žiadosť o poskytnutie podporného opatrenia</a:t>
            </a:r>
          </a:p>
          <a:p>
            <a:pPr marL="711236" lvl="1" indent="-495325">
              <a:buFont typeface="+mj-lt"/>
              <a:buAutoNum type="arabicPeriod"/>
            </a:pPr>
            <a:endParaRPr lang="sk-SK" sz="1600" spc="-78">
              <a:solidFill>
                <a:schemeClr val="bg1"/>
              </a:solidFill>
              <a:latin typeface="Calibri (MS)"/>
              <a:cs typeface="Calibri (MS)"/>
            </a:endParaRPr>
          </a:p>
          <a:p>
            <a:pPr marL="215911" lvl="1"/>
            <a:r>
              <a:rPr lang="sk-SK" sz="1600" spc="-78">
                <a:highlight>
                  <a:srgbClr val="00FF00"/>
                </a:highlight>
                <a:latin typeface="Calibri (MS)"/>
                <a:cs typeface="Calibri (MS)"/>
              </a:rPr>
              <a:t>KROK 4      </a:t>
            </a:r>
          </a:p>
          <a:p>
            <a:pPr marL="215911" lvl="1"/>
            <a:r>
              <a:rPr lang="sk-SK" sz="1600" spc="-78">
                <a:highlight>
                  <a:srgbClr val="00FF00"/>
                </a:highlight>
                <a:latin typeface="Calibri (MS)"/>
                <a:cs typeface="Calibri (MS)"/>
              </a:rPr>
              <a:t>Vyjadrenie riaditeľa školy o poskytnutí podporných opatrení</a:t>
            </a:r>
            <a:endParaRPr lang="en-US" sz="1600" spc="-78">
              <a:highlight>
                <a:srgbClr val="00FF00"/>
              </a:highlight>
              <a:latin typeface="Calibri (MS)"/>
              <a:cs typeface="Calibri (MS)"/>
            </a:endParaRPr>
          </a:p>
          <a:p>
            <a:endParaRPr lang="sk-SK" sz="120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7ABB5E98-C7A3-70BE-CD9E-0AA3D5D72F48}"/>
              </a:ext>
            </a:extLst>
          </p:cNvPr>
          <p:cNvSpPr txBox="1"/>
          <p:nvPr/>
        </p:nvSpPr>
        <p:spPr>
          <a:xfrm>
            <a:off x="2495286" y="264297"/>
            <a:ext cx="10597661" cy="1395510"/>
          </a:xfrm>
          <a:prstGeom prst="rect">
            <a:avLst/>
          </a:prstGeom>
          <a:noFill/>
        </p:spPr>
        <p:txBody>
          <a:bodyPr wrap="square" lIns="60960" tIns="30480" rIns="60960" bIns="30480" rtlCol="0" anchor="t">
            <a:spAutoFit/>
          </a:bodyPr>
          <a:lstStyle/>
          <a:p>
            <a:r>
              <a:rPr lang="sk-SK" sz="4334" b="1">
                <a:solidFill>
                  <a:srgbClr val="002060"/>
                </a:solidFill>
              </a:rPr>
              <a:t>Vyjadrenie k poskytnutiu </a:t>
            </a:r>
            <a:endParaRPr lang="sk-SK" sz="1200"/>
          </a:p>
          <a:p>
            <a:r>
              <a:rPr lang="sk-SK" sz="4334" b="1">
                <a:solidFill>
                  <a:srgbClr val="002060"/>
                </a:solidFill>
              </a:rPr>
              <a:t>podporného opatrenia</a:t>
            </a:r>
            <a:endParaRPr lang="sk-SK" sz="120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5BCE6F09-9652-5016-4FC4-3ABDC9AC1E7B}"/>
              </a:ext>
            </a:extLst>
          </p:cNvPr>
          <p:cNvSpPr txBox="1"/>
          <p:nvPr/>
        </p:nvSpPr>
        <p:spPr>
          <a:xfrm>
            <a:off x="2292988" y="1813643"/>
            <a:ext cx="7852109" cy="3483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15911" lvl="1">
              <a:lnSpc>
                <a:spcPts val="2800"/>
              </a:lnSpc>
            </a:pPr>
            <a:r>
              <a:rPr lang="sk-SK" sz="2333" spc="-78">
                <a:solidFill>
                  <a:srgbClr val="002060"/>
                </a:solidFill>
                <a:latin typeface="Calibri (MS)"/>
                <a:cs typeface="Calibri (MS)"/>
              </a:rPr>
              <a:t>Web stránka podporneopatrenia.minedu.sk</a:t>
            </a:r>
            <a:endParaRPr lang="en-US" sz="2333" spc="-78">
              <a:solidFill>
                <a:srgbClr val="002060"/>
              </a:solidFill>
              <a:latin typeface="Calibri (MS)"/>
              <a:cs typeface="Calibri (MS)"/>
            </a:endParaRPr>
          </a:p>
        </p:txBody>
      </p:sp>
      <p:pic>
        <p:nvPicPr>
          <p:cNvPr id="10" name="Obrázok 9" descr="Obrázok, na ktorom je text, snímka obrazovky, softvér, číslo&#10;&#10;Automaticky generovaný popis">
            <a:extLst>
              <a:ext uri="{FF2B5EF4-FFF2-40B4-BE49-F238E27FC236}">
                <a16:creationId xmlns:a16="http://schemas.microsoft.com/office/drawing/2014/main" id="{B3CB491A-EFD8-0498-7388-BC2EBD7B66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0416" y="2271091"/>
            <a:ext cx="7735455" cy="458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0961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85243" y="3138387"/>
            <a:ext cx="212142" cy="3627798"/>
            <a:chOff x="0" y="0"/>
            <a:chExt cx="461340" cy="7889289"/>
          </a:xfrm>
        </p:grpSpPr>
        <p:sp>
          <p:nvSpPr>
            <p:cNvPr id="3" name="Freeform 3"/>
            <p:cNvSpPr/>
            <p:nvPr/>
          </p:nvSpPr>
          <p:spPr>
            <a:xfrm>
              <a:off x="0" y="20282"/>
              <a:ext cx="461343" cy="7848722"/>
            </a:xfrm>
            <a:custGeom>
              <a:avLst/>
              <a:gdLst/>
              <a:ahLst/>
              <a:cxnLst/>
              <a:rect l="l" t="t" r="r" b="b"/>
              <a:pathLst>
                <a:path w="461343" h="7848722">
                  <a:moveTo>
                    <a:pt x="0" y="7848311"/>
                  </a:moveTo>
                  <a:lnTo>
                    <a:pt x="304828" y="0"/>
                  </a:lnTo>
                  <a:lnTo>
                    <a:pt x="461343" y="409"/>
                  </a:lnTo>
                  <a:lnTo>
                    <a:pt x="156523" y="78487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-1174352" y="4914186"/>
            <a:ext cx="3384414" cy="337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Canva Sans Bold"/>
              </a:rPr>
              <a:t>Do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-83900"/>
            <a:ext cx="1960891" cy="6941900"/>
          </a:xfrm>
          <a:custGeom>
            <a:avLst/>
            <a:gdLst/>
            <a:ahLst/>
            <a:cxnLst/>
            <a:rect l="l" t="t" r="r" b="b"/>
            <a:pathLst>
              <a:path w="4276691" h="10412850">
                <a:moveTo>
                  <a:pt x="0" y="0"/>
                </a:moveTo>
                <a:lnTo>
                  <a:pt x="4276690" y="0"/>
                </a:lnTo>
                <a:lnTo>
                  <a:pt x="4276690" y="10412850"/>
                </a:lnTo>
                <a:lnTo>
                  <a:pt x="0" y="104128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215911" lvl="1"/>
            <a:endParaRPr lang="sk-SK" sz="1200" spc="-78">
              <a:solidFill>
                <a:schemeClr val="bg1"/>
              </a:solidFill>
              <a:latin typeface="Calibri (MS)"/>
              <a:cs typeface="Calibri (MS)"/>
            </a:endParaRPr>
          </a:p>
          <a:p>
            <a:pPr marL="215911" lvl="1"/>
            <a:endParaRPr lang="sk-SK" sz="1200" spc="-78">
              <a:solidFill>
                <a:schemeClr val="bg1"/>
              </a:solidFill>
              <a:latin typeface="Calibri (MS)"/>
              <a:cs typeface="Calibri (MS)"/>
            </a:endParaRP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KROK 1      </a:t>
            </a: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Žiadosť o Vyjadrenie na účel poskytnutia podporného opatrenia</a:t>
            </a:r>
          </a:p>
          <a:p>
            <a:pPr marL="215911" lvl="1"/>
            <a:endParaRPr lang="sk-SK" sz="1600" spc="-78">
              <a:solidFill>
                <a:srgbClr val="002060"/>
              </a:solidFill>
              <a:latin typeface="Calibri (MS)"/>
              <a:cs typeface="Calibri (MS)"/>
            </a:endParaRP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KROK  2     </a:t>
            </a: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Vyjadrenie na účel poskytnutia podporného opatrenia</a:t>
            </a:r>
          </a:p>
          <a:p>
            <a:pPr marL="711236" lvl="1" indent="-495325">
              <a:buFont typeface="+mj-lt"/>
              <a:buAutoNum type="arabicPeriod"/>
            </a:pPr>
            <a:endParaRPr lang="sk-SK" sz="1600" spc="-78">
              <a:solidFill>
                <a:schemeClr val="bg1"/>
              </a:solidFill>
              <a:latin typeface="Calibri (MS)"/>
              <a:cs typeface="Calibri (MS)"/>
            </a:endParaRP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KROK 3      </a:t>
            </a: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Žiadosť o poskytnutie podporného opatrenia</a:t>
            </a:r>
          </a:p>
          <a:p>
            <a:pPr marL="711236" lvl="1" indent="-495325">
              <a:buFont typeface="+mj-lt"/>
              <a:buAutoNum type="arabicPeriod"/>
            </a:pPr>
            <a:endParaRPr lang="sk-SK" sz="1600" spc="-78">
              <a:solidFill>
                <a:schemeClr val="bg1"/>
              </a:solidFill>
              <a:latin typeface="Calibri (MS)"/>
              <a:cs typeface="Calibri (MS)"/>
            </a:endParaRPr>
          </a:p>
          <a:p>
            <a:pPr marL="215911" lvl="1"/>
            <a:r>
              <a:rPr lang="sk-SK" sz="1600" spc="-78">
                <a:highlight>
                  <a:srgbClr val="00FF00"/>
                </a:highlight>
                <a:latin typeface="Calibri (MS)"/>
                <a:cs typeface="Calibri (MS)"/>
              </a:rPr>
              <a:t>KROK 4      </a:t>
            </a:r>
          </a:p>
          <a:p>
            <a:pPr marL="215911" lvl="1"/>
            <a:r>
              <a:rPr lang="sk-SK" sz="1600" spc="-78">
                <a:highlight>
                  <a:srgbClr val="00FF00"/>
                </a:highlight>
                <a:latin typeface="Calibri (MS)"/>
                <a:cs typeface="Calibri (MS)"/>
              </a:rPr>
              <a:t>Vyjadrenie riaditeľa školy o poskytnutí podporných opatrení</a:t>
            </a:r>
            <a:endParaRPr lang="en-US" sz="1600" spc="-78">
              <a:highlight>
                <a:srgbClr val="00FF00"/>
              </a:highlight>
              <a:latin typeface="Calibri (MS)"/>
              <a:cs typeface="Calibri (MS)"/>
            </a:endParaRPr>
          </a:p>
          <a:p>
            <a:endParaRPr lang="sk-SK" sz="1200"/>
          </a:p>
        </p:txBody>
      </p:sp>
      <p:pic>
        <p:nvPicPr>
          <p:cNvPr id="8" name="Obrázok 7" descr="Obrázok, na ktorom je text, potvrdenie, snímka obrazovky, písmo">
            <a:extLst>
              <a:ext uri="{FF2B5EF4-FFF2-40B4-BE49-F238E27FC236}">
                <a16:creationId xmlns:a16="http://schemas.microsoft.com/office/drawing/2014/main" id="{1AD1729F-6345-4325-1C6D-DC2FB6609A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891" y="624689"/>
            <a:ext cx="10231109" cy="589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45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">
            <a:extLst>
              <a:ext uri="{FF2B5EF4-FFF2-40B4-BE49-F238E27FC236}">
                <a16:creationId xmlns:a16="http://schemas.microsoft.com/office/drawing/2014/main" id="{141EEB6E-DC19-522B-055A-DE1B9EA6FBB7}"/>
              </a:ext>
            </a:extLst>
          </p:cNvPr>
          <p:cNvSpPr/>
          <p:nvPr/>
        </p:nvSpPr>
        <p:spPr>
          <a:xfrm>
            <a:off x="1" y="-83900"/>
            <a:ext cx="2138289" cy="6941900"/>
          </a:xfrm>
          <a:custGeom>
            <a:avLst/>
            <a:gdLst/>
            <a:ahLst/>
            <a:cxnLst/>
            <a:rect l="l" t="t" r="r" b="b"/>
            <a:pathLst>
              <a:path w="4276691" h="10412850">
                <a:moveTo>
                  <a:pt x="0" y="0"/>
                </a:moveTo>
                <a:lnTo>
                  <a:pt x="4276690" y="0"/>
                </a:lnTo>
                <a:lnTo>
                  <a:pt x="4276690" y="10412850"/>
                </a:lnTo>
                <a:lnTo>
                  <a:pt x="0" y="104128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sz="1200"/>
          </a:p>
        </p:txBody>
      </p:sp>
      <p:grpSp>
        <p:nvGrpSpPr>
          <p:cNvPr id="2" name="Group 2"/>
          <p:cNvGrpSpPr/>
          <p:nvPr/>
        </p:nvGrpSpPr>
        <p:grpSpPr>
          <a:xfrm>
            <a:off x="2706485" y="677049"/>
            <a:ext cx="6749218" cy="327243"/>
            <a:chOff x="0" y="0"/>
            <a:chExt cx="13498436" cy="6544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498449" cy="654431"/>
            </a:xfrm>
            <a:custGeom>
              <a:avLst/>
              <a:gdLst/>
              <a:ahLst/>
              <a:cxnLst/>
              <a:rect l="l" t="t" r="r" b="b"/>
              <a:pathLst>
                <a:path w="13498449" h="654431">
                  <a:moveTo>
                    <a:pt x="0" y="0"/>
                  </a:moveTo>
                  <a:lnTo>
                    <a:pt x="13498449" y="0"/>
                  </a:lnTo>
                  <a:lnTo>
                    <a:pt x="13498449" y="654431"/>
                  </a:lnTo>
                  <a:lnTo>
                    <a:pt x="0" y="6544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6" name="Freeform 6"/>
          <p:cNvSpPr/>
          <p:nvPr/>
        </p:nvSpPr>
        <p:spPr>
          <a:xfrm>
            <a:off x="420737" y="5109029"/>
            <a:ext cx="1359683" cy="1426571"/>
          </a:xfrm>
          <a:custGeom>
            <a:avLst/>
            <a:gdLst/>
            <a:ahLst/>
            <a:cxnLst/>
            <a:rect l="l" t="t" r="r" b="b"/>
            <a:pathLst>
              <a:path w="3245443" h="3245443">
                <a:moveTo>
                  <a:pt x="0" y="0"/>
                </a:moveTo>
                <a:lnTo>
                  <a:pt x="3245443" y="0"/>
                </a:lnTo>
                <a:lnTo>
                  <a:pt x="3245443" y="3245443"/>
                </a:lnTo>
                <a:lnTo>
                  <a:pt x="0" y="32454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sz="1200"/>
          </a:p>
        </p:txBody>
      </p:sp>
      <p:sp>
        <p:nvSpPr>
          <p:cNvPr id="7" name="TextBox 7"/>
          <p:cNvSpPr txBox="1"/>
          <p:nvPr/>
        </p:nvSpPr>
        <p:spPr>
          <a:xfrm>
            <a:off x="2776154" y="1196224"/>
            <a:ext cx="8278301" cy="1459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sk-SK" sz="6000" spc="-181" dirty="0">
                <a:solidFill>
                  <a:srgbClr val="002060"/>
                </a:solidFill>
                <a:latin typeface="Calibri (MS) Bold"/>
              </a:rPr>
              <a:t>SYSTÉM </a:t>
            </a:r>
          </a:p>
          <a:p>
            <a:pPr algn="ctr">
              <a:lnSpc>
                <a:spcPts val="5600"/>
              </a:lnSpc>
            </a:pPr>
            <a:r>
              <a:rPr lang="sk-SK" sz="6000" spc="-181" dirty="0">
                <a:solidFill>
                  <a:srgbClr val="002060"/>
                </a:solidFill>
                <a:latin typeface="Calibri (MS) Bold"/>
              </a:rPr>
              <a:t>PODPORNÝCH OPATRENÍ</a:t>
            </a:r>
            <a:endParaRPr lang="en-US" sz="6000" spc="-185" dirty="0">
              <a:solidFill>
                <a:srgbClr val="002060"/>
              </a:solidFill>
              <a:latin typeface="Calibri (MS) Bold"/>
            </a:endParaRPr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A45067B3-E547-387B-3325-BA11D9114887}"/>
              </a:ext>
            </a:extLst>
          </p:cNvPr>
          <p:cNvSpPr/>
          <p:nvPr/>
        </p:nvSpPr>
        <p:spPr>
          <a:xfrm>
            <a:off x="5329149" y="3145146"/>
            <a:ext cx="3172308" cy="3196630"/>
          </a:xfrm>
          <a:custGeom>
            <a:avLst/>
            <a:gdLst/>
            <a:ahLst/>
            <a:cxnLst/>
            <a:rect l="l" t="t" r="r" b="b"/>
            <a:pathLst>
              <a:path w="4320000" h="4114800">
                <a:moveTo>
                  <a:pt x="0" y="0"/>
                </a:moveTo>
                <a:lnTo>
                  <a:pt x="4320000" y="0"/>
                </a:lnTo>
                <a:lnTo>
                  <a:pt x="4320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sz="120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85243" y="3138387"/>
            <a:ext cx="212142" cy="3627798"/>
            <a:chOff x="0" y="0"/>
            <a:chExt cx="461340" cy="7889289"/>
          </a:xfrm>
        </p:grpSpPr>
        <p:sp>
          <p:nvSpPr>
            <p:cNvPr id="3" name="Freeform 3"/>
            <p:cNvSpPr/>
            <p:nvPr/>
          </p:nvSpPr>
          <p:spPr>
            <a:xfrm>
              <a:off x="0" y="20282"/>
              <a:ext cx="461343" cy="7848722"/>
            </a:xfrm>
            <a:custGeom>
              <a:avLst/>
              <a:gdLst/>
              <a:ahLst/>
              <a:cxnLst/>
              <a:rect l="l" t="t" r="r" b="b"/>
              <a:pathLst>
                <a:path w="461343" h="7848722">
                  <a:moveTo>
                    <a:pt x="0" y="7848311"/>
                  </a:moveTo>
                  <a:lnTo>
                    <a:pt x="304828" y="0"/>
                  </a:lnTo>
                  <a:lnTo>
                    <a:pt x="461343" y="409"/>
                  </a:lnTo>
                  <a:lnTo>
                    <a:pt x="156523" y="78487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-1174352" y="4914186"/>
            <a:ext cx="3384414" cy="337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Canva Sans Bold"/>
              </a:rPr>
              <a:t>Do</a:t>
            </a:r>
          </a:p>
        </p:txBody>
      </p:sp>
      <p:sp>
        <p:nvSpPr>
          <p:cNvPr id="7" name="Freeform 7"/>
          <p:cNvSpPr/>
          <p:nvPr/>
        </p:nvSpPr>
        <p:spPr>
          <a:xfrm>
            <a:off x="17965" y="-41950"/>
            <a:ext cx="2044157" cy="6941900"/>
          </a:xfrm>
          <a:custGeom>
            <a:avLst/>
            <a:gdLst/>
            <a:ahLst/>
            <a:cxnLst/>
            <a:rect l="l" t="t" r="r" b="b"/>
            <a:pathLst>
              <a:path w="4276691" h="10412850">
                <a:moveTo>
                  <a:pt x="0" y="0"/>
                </a:moveTo>
                <a:lnTo>
                  <a:pt x="4276690" y="0"/>
                </a:lnTo>
                <a:lnTo>
                  <a:pt x="4276690" y="10412850"/>
                </a:lnTo>
                <a:lnTo>
                  <a:pt x="0" y="104128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215911" lvl="1"/>
            <a:endParaRPr lang="sk-SK" sz="1200" spc="-78" dirty="0">
              <a:solidFill>
                <a:schemeClr val="bg1"/>
              </a:solidFill>
              <a:latin typeface="Calibri (MS)"/>
              <a:cs typeface="Calibri (MS)"/>
            </a:endParaRPr>
          </a:p>
          <a:p>
            <a:pPr marL="215911" lvl="1"/>
            <a:endParaRPr lang="sk-SK" sz="1200" spc="-78" dirty="0">
              <a:solidFill>
                <a:schemeClr val="bg1"/>
              </a:solidFill>
              <a:latin typeface="Calibri (MS)"/>
              <a:cs typeface="Calibri (MS)"/>
            </a:endParaRPr>
          </a:p>
          <a:p>
            <a:pPr marL="215911" lvl="1"/>
            <a:r>
              <a:rPr lang="sk-SK" sz="1600" spc="-78" dirty="0">
                <a:solidFill>
                  <a:schemeClr val="bg1"/>
                </a:solidFill>
                <a:latin typeface="Calibri (MS)"/>
                <a:cs typeface="Calibri (MS)"/>
              </a:rPr>
              <a:t>KROK 1      </a:t>
            </a:r>
          </a:p>
          <a:p>
            <a:pPr marL="215911" lvl="1"/>
            <a:r>
              <a:rPr lang="sk-SK" sz="1600" spc="-78" dirty="0">
                <a:solidFill>
                  <a:schemeClr val="bg1"/>
                </a:solidFill>
                <a:latin typeface="Calibri (MS)"/>
                <a:cs typeface="Calibri (MS)"/>
              </a:rPr>
              <a:t>Žiadosť o Vyjadrenie na účel poskytnutia podporného opatrenia</a:t>
            </a:r>
          </a:p>
          <a:p>
            <a:pPr marL="215911" lvl="1"/>
            <a:endParaRPr lang="sk-SK" sz="1600" spc="-78" dirty="0">
              <a:solidFill>
                <a:srgbClr val="002060"/>
              </a:solidFill>
              <a:latin typeface="Calibri (MS)"/>
              <a:cs typeface="Calibri (MS)"/>
            </a:endParaRPr>
          </a:p>
          <a:p>
            <a:pPr marL="215911" lvl="1"/>
            <a:r>
              <a:rPr lang="sk-SK" sz="1600" spc="-78" dirty="0">
                <a:solidFill>
                  <a:schemeClr val="bg1"/>
                </a:solidFill>
                <a:latin typeface="Calibri (MS)"/>
                <a:cs typeface="Calibri (MS)"/>
              </a:rPr>
              <a:t>KROK  2     </a:t>
            </a:r>
          </a:p>
          <a:p>
            <a:pPr marL="215911" lvl="1"/>
            <a:r>
              <a:rPr lang="sk-SK" sz="1600" spc="-78" dirty="0">
                <a:solidFill>
                  <a:schemeClr val="bg1"/>
                </a:solidFill>
                <a:latin typeface="Calibri (MS)"/>
                <a:cs typeface="Calibri (MS)"/>
              </a:rPr>
              <a:t>Vyjadrenie na účel poskytnutia podporného opatrenia</a:t>
            </a:r>
          </a:p>
          <a:p>
            <a:pPr marL="711236" lvl="1" indent="-495325">
              <a:buFont typeface="+mj-lt"/>
              <a:buAutoNum type="arabicPeriod"/>
            </a:pPr>
            <a:endParaRPr lang="sk-SK" sz="1600" spc="-78" dirty="0">
              <a:solidFill>
                <a:schemeClr val="bg1"/>
              </a:solidFill>
              <a:latin typeface="Calibri (MS)"/>
              <a:cs typeface="Calibri (MS)"/>
            </a:endParaRPr>
          </a:p>
          <a:p>
            <a:pPr marL="215911" lvl="1"/>
            <a:r>
              <a:rPr lang="sk-SK" sz="1600" spc="-78" dirty="0">
                <a:solidFill>
                  <a:schemeClr val="bg1"/>
                </a:solidFill>
                <a:latin typeface="Calibri (MS)"/>
                <a:cs typeface="Calibri (MS)"/>
              </a:rPr>
              <a:t>KROK 3      </a:t>
            </a:r>
          </a:p>
          <a:p>
            <a:pPr marL="215911" lvl="1"/>
            <a:r>
              <a:rPr lang="sk-SK" sz="1600" spc="-78" dirty="0">
                <a:solidFill>
                  <a:schemeClr val="bg1"/>
                </a:solidFill>
                <a:latin typeface="Calibri (MS)"/>
                <a:cs typeface="Calibri (MS)"/>
              </a:rPr>
              <a:t>Žiadosť o poskytnutie podporného opatrenia</a:t>
            </a:r>
          </a:p>
          <a:p>
            <a:pPr marL="711236" lvl="1" indent="-495325">
              <a:buFont typeface="+mj-lt"/>
              <a:buAutoNum type="arabicPeriod"/>
            </a:pPr>
            <a:endParaRPr lang="sk-SK" sz="1600" spc="-78" dirty="0">
              <a:solidFill>
                <a:schemeClr val="bg1"/>
              </a:solidFill>
              <a:latin typeface="Calibri (MS)"/>
              <a:cs typeface="Calibri (MS)"/>
            </a:endParaRPr>
          </a:p>
          <a:p>
            <a:pPr marL="215911" lvl="1"/>
            <a:r>
              <a:rPr lang="sk-SK" sz="1600" spc="-78" dirty="0">
                <a:highlight>
                  <a:srgbClr val="00FF00"/>
                </a:highlight>
                <a:latin typeface="Calibri (MS)"/>
                <a:cs typeface="Calibri (MS)"/>
              </a:rPr>
              <a:t>KROK 4      </a:t>
            </a:r>
          </a:p>
          <a:p>
            <a:pPr marL="215911" lvl="1"/>
            <a:r>
              <a:rPr lang="sk-SK" sz="1600" spc="-78" dirty="0">
                <a:highlight>
                  <a:srgbClr val="00FF00"/>
                </a:highlight>
                <a:latin typeface="Calibri (MS)"/>
                <a:cs typeface="Calibri (MS)"/>
              </a:rPr>
              <a:t>Vyjadrenie riaditeľa školy o poskytnutí podporných opatrení</a:t>
            </a:r>
            <a:endParaRPr lang="en-US" sz="1600" spc="-78" dirty="0">
              <a:highlight>
                <a:srgbClr val="00FF00"/>
              </a:highlight>
              <a:latin typeface="Calibri (MS)"/>
              <a:cs typeface="Calibri (MS)"/>
            </a:endParaRPr>
          </a:p>
          <a:p>
            <a:endParaRPr lang="sk-SK" sz="1200" dirty="0"/>
          </a:p>
        </p:txBody>
      </p:sp>
      <p:sp>
        <p:nvSpPr>
          <p:cNvPr id="14" name="TextBox 14"/>
          <p:cNvSpPr txBox="1"/>
          <p:nvPr/>
        </p:nvSpPr>
        <p:spPr>
          <a:xfrm>
            <a:off x="2584902" y="516420"/>
            <a:ext cx="9425661" cy="1207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sk-SK" sz="4334" b="1" dirty="0">
                <a:solidFill>
                  <a:srgbClr val="002060"/>
                </a:solidFill>
                <a:latin typeface="Calibri (MS) Bold"/>
                <a:ea typeface="Calibri"/>
                <a:cs typeface="Calibri"/>
              </a:rPr>
              <a:t>Vyjadrenie k poskytnutiu podporného opatrenia</a:t>
            </a:r>
            <a:endParaRPr lang="sk-SK" sz="1200" dirty="0">
              <a:latin typeface="Calibri (MS) Bold"/>
            </a:endParaRP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F17C1B04-0096-9056-F166-1AD7EA6228FD}"/>
              </a:ext>
            </a:extLst>
          </p:cNvPr>
          <p:cNvSpPr txBox="1"/>
          <p:nvPr/>
        </p:nvSpPr>
        <p:spPr>
          <a:xfrm>
            <a:off x="2504050" y="2194561"/>
            <a:ext cx="9354575" cy="4330096"/>
          </a:xfrm>
          <a:prstGeom prst="rect">
            <a:avLst/>
          </a:prstGeom>
          <a:noFill/>
        </p:spPr>
        <p:txBody>
          <a:bodyPr wrap="square" lIns="60960" tIns="30480" rIns="60960" bIns="30480" anchor="t">
            <a:spAutoFit/>
          </a:bodyPr>
          <a:lstStyle/>
          <a:p>
            <a:r>
              <a:rPr lang="sk-SK" sz="1867" dirty="0">
                <a:highlight>
                  <a:srgbClr val="FF0000"/>
                </a:highlight>
                <a:latin typeface="Calibri (MS) Bold"/>
                <a:ea typeface="Arial MT"/>
                <a:cs typeface="Arial MT"/>
              </a:rPr>
              <a:t>Možnosť </a:t>
            </a:r>
            <a:r>
              <a:rPr lang="sk-SK" sz="1867" dirty="0">
                <a:solidFill>
                  <a:srgbClr val="002060"/>
                </a:solidFill>
                <a:highlight>
                  <a:srgbClr val="FF0000"/>
                </a:highlight>
                <a:latin typeface="Calibri (MS) Bold"/>
                <a:ea typeface="Arial MT"/>
                <a:cs typeface="Arial MT"/>
              </a:rPr>
              <a:t>A   </a:t>
            </a:r>
            <a:r>
              <a:rPr lang="sk-SK" sz="1867" dirty="0">
                <a:solidFill>
                  <a:srgbClr val="002060"/>
                </a:solidFill>
                <a:latin typeface="Calibri (MS) Bold"/>
                <a:ea typeface="Arial MT"/>
                <a:cs typeface="Arial MT"/>
              </a:rPr>
              <a:t>  </a:t>
            </a:r>
            <a:r>
              <a:rPr lang="sk-SK" sz="2667" dirty="0">
                <a:solidFill>
                  <a:srgbClr val="002060"/>
                </a:solidFill>
                <a:latin typeface="Calibri (MS) Bold"/>
                <a:ea typeface="Arial MT"/>
                <a:cs typeface="Arial MT"/>
              </a:rPr>
              <a:t>škola/školské zariadenie </a:t>
            </a:r>
            <a:r>
              <a:rPr lang="sk-SK" sz="2667" b="1" dirty="0">
                <a:solidFill>
                  <a:srgbClr val="FF0000"/>
                </a:solidFill>
                <a:latin typeface="Calibri (MS) Bold"/>
                <a:ea typeface="Arial MT"/>
                <a:cs typeface="Arial MT"/>
              </a:rPr>
              <a:t>poskytne </a:t>
            </a:r>
            <a:r>
              <a:rPr lang="sk-SK" sz="2667" dirty="0">
                <a:solidFill>
                  <a:srgbClr val="002060"/>
                </a:solidFill>
                <a:latin typeface="Calibri (MS) Bold"/>
                <a:ea typeface="Arial MT"/>
                <a:cs typeface="Arial MT"/>
              </a:rPr>
              <a:t>podporné opatrenie odporúčané vo Vyjadrení na účel poskytnutia podporného opatrenia v požadovanom rozsahu.</a:t>
            </a:r>
          </a:p>
          <a:p>
            <a:pPr lvl="0"/>
            <a:endParaRPr lang="sk-SK" sz="1867" dirty="0">
              <a:latin typeface="Calibri (MS) Bold"/>
              <a:ea typeface="Arial MT"/>
              <a:cs typeface="Arial MT"/>
            </a:endParaRPr>
          </a:p>
          <a:p>
            <a:r>
              <a:rPr lang="sk-SK" sz="1867" dirty="0">
                <a:solidFill>
                  <a:schemeClr val="bg1"/>
                </a:solidFill>
                <a:highlight>
                  <a:srgbClr val="0000FF"/>
                </a:highlight>
                <a:latin typeface="Calibri (MS) Bold"/>
                <a:ea typeface="Arial MT"/>
                <a:cs typeface="Arial MT"/>
              </a:rPr>
              <a:t>Možnosť B </a:t>
            </a:r>
            <a:r>
              <a:rPr lang="sk-SK" sz="1867" dirty="0">
                <a:solidFill>
                  <a:srgbClr val="002060"/>
                </a:solidFill>
                <a:highlight>
                  <a:srgbClr val="0000FF"/>
                </a:highlight>
                <a:latin typeface="Calibri (MS) Bold"/>
                <a:ea typeface="Arial MT"/>
                <a:cs typeface="Arial MT"/>
              </a:rPr>
              <a:t> </a:t>
            </a:r>
            <a:r>
              <a:rPr lang="sk-SK" sz="1867" dirty="0">
                <a:solidFill>
                  <a:srgbClr val="002060"/>
                </a:solidFill>
                <a:latin typeface="Calibri (MS) Bold"/>
                <a:ea typeface="Arial MT"/>
                <a:cs typeface="Arial MT"/>
              </a:rPr>
              <a:t>   </a:t>
            </a:r>
            <a:r>
              <a:rPr lang="sk-SK" sz="2667" dirty="0">
                <a:solidFill>
                  <a:srgbClr val="002060"/>
                </a:solidFill>
                <a:latin typeface="Calibri (MS) Bold"/>
                <a:ea typeface="Arial MT"/>
                <a:cs typeface="Arial MT"/>
              </a:rPr>
              <a:t>škola/školské zariadenie </a:t>
            </a:r>
            <a:r>
              <a:rPr lang="sk-SK" sz="2667" b="1" dirty="0">
                <a:solidFill>
                  <a:schemeClr val="accent1"/>
                </a:solidFill>
                <a:latin typeface="Calibri (MS) Bold"/>
                <a:ea typeface="Arial MT"/>
                <a:cs typeface="Arial MT"/>
              </a:rPr>
              <a:t>neposkytne</a:t>
            </a:r>
            <a:r>
              <a:rPr lang="sk-SK" sz="2667" b="1" dirty="0">
                <a:latin typeface="Calibri (MS) Bold"/>
                <a:ea typeface="Arial MT"/>
                <a:cs typeface="Arial MT"/>
              </a:rPr>
              <a:t> </a:t>
            </a:r>
            <a:r>
              <a:rPr lang="sk-SK" sz="2667" dirty="0">
                <a:solidFill>
                  <a:srgbClr val="002060"/>
                </a:solidFill>
                <a:latin typeface="Calibri (MS) Bold"/>
                <a:ea typeface="Arial MT"/>
                <a:cs typeface="Arial MT"/>
              </a:rPr>
              <a:t>podporné opatrenie odporúčané vo Vyjadrení na účel poskytnutia podporného opatrenia.</a:t>
            </a:r>
          </a:p>
          <a:p>
            <a:pPr lvl="0"/>
            <a:endParaRPr lang="sk-SK" sz="1867" dirty="0">
              <a:latin typeface="Calibri (MS) Bold"/>
              <a:ea typeface="Arial MT"/>
              <a:cs typeface="Arial MT"/>
            </a:endParaRPr>
          </a:p>
          <a:p>
            <a:r>
              <a:rPr lang="sk-SK" sz="1867" dirty="0">
                <a:highlight>
                  <a:srgbClr val="00FF00"/>
                </a:highlight>
                <a:latin typeface="Calibri (MS) Bold"/>
                <a:ea typeface="Arial MT"/>
                <a:cs typeface="Arial MT"/>
              </a:rPr>
              <a:t>Možnosť C   </a:t>
            </a:r>
            <a:r>
              <a:rPr lang="sk-SK" sz="1867" dirty="0">
                <a:latin typeface="Calibri (MS) Bold"/>
                <a:ea typeface="Arial MT"/>
                <a:cs typeface="Arial MT"/>
              </a:rPr>
              <a:t>  </a:t>
            </a:r>
            <a:r>
              <a:rPr lang="sk-SK" sz="2667" dirty="0">
                <a:solidFill>
                  <a:srgbClr val="002060"/>
                </a:solidFill>
                <a:latin typeface="Calibri (MS) Bold"/>
                <a:ea typeface="Arial MT"/>
                <a:cs typeface="Arial MT"/>
              </a:rPr>
              <a:t>škola/školské zariadenie </a:t>
            </a:r>
            <a:r>
              <a:rPr lang="sk-SK" sz="2667" b="1" dirty="0">
                <a:solidFill>
                  <a:srgbClr val="00B050"/>
                </a:solidFill>
                <a:latin typeface="Calibri (MS) Bold"/>
                <a:ea typeface="Arial MT"/>
                <a:cs typeface="Arial MT"/>
              </a:rPr>
              <a:t>čiastočne</a:t>
            </a:r>
            <a:r>
              <a:rPr lang="sk-SK" sz="2667" dirty="0">
                <a:solidFill>
                  <a:srgbClr val="00B050"/>
                </a:solidFill>
                <a:latin typeface="Calibri (MS) Bold"/>
                <a:ea typeface="Arial MT"/>
                <a:cs typeface="Arial MT"/>
              </a:rPr>
              <a:t> </a:t>
            </a:r>
            <a:r>
              <a:rPr lang="sk-SK" sz="2667" b="1" dirty="0">
                <a:solidFill>
                  <a:srgbClr val="00B050"/>
                </a:solidFill>
                <a:latin typeface="Calibri (MS) Bold"/>
                <a:ea typeface="Arial MT"/>
                <a:cs typeface="Arial MT"/>
              </a:rPr>
              <a:t>poskytne </a:t>
            </a:r>
            <a:r>
              <a:rPr lang="sk-SK" sz="2667" dirty="0">
                <a:solidFill>
                  <a:srgbClr val="002060"/>
                </a:solidFill>
                <a:latin typeface="Calibri (MS) Bold"/>
                <a:ea typeface="Arial MT"/>
                <a:cs typeface="Arial MT"/>
              </a:rPr>
              <a:t>podporné opatrenie odporúčané vo Vyjadrení na účel poskytnutia podporného opatrenia.</a:t>
            </a:r>
            <a:endParaRPr lang="sk-SK" sz="2667" dirty="0">
              <a:solidFill>
                <a:srgbClr val="002060"/>
              </a:solidFill>
              <a:highlight>
                <a:srgbClr val="FFFF00"/>
              </a:highlight>
              <a:latin typeface="Calibri (MS) Bold"/>
              <a:ea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49879837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85243" y="3138387"/>
            <a:ext cx="212142" cy="3627798"/>
            <a:chOff x="0" y="0"/>
            <a:chExt cx="461340" cy="7889289"/>
          </a:xfrm>
        </p:grpSpPr>
        <p:sp>
          <p:nvSpPr>
            <p:cNvPr id="3" name="Freeform 3"/>
            <p:cNvSpPr/>
            <p:nvPr/>
          </p:nvSpPr>
          <p:spPr>
            <a:xfrm>
              <a:off x="0" y="20282"/>
              <a:ext cx="461343" cy="7848722"/>
            </a:xfrm>
            <a:custGeom>
              <a:avLst/>
              <a:gdLst/>
              <a:ahLst/>
              <a:cxnLst/>
              <a:rect l="l" t="t" r="r" b="b"/>
              <a:pathLst>
                <a:path w="461343" h="7848722">
                  <a:moveTo>
                    <a:pt x="0" y="7848311"/>
                  </a:moveTo>
                  <a:lnTo>
                    <a:pt x="304828" y="0"/>
                  </a:lnTo>
                  <a:lnTo>
                    <a:pt x="461343" y="409"/>
                  </a:lnTo>
                  <a:lnTo>
                    <a:pt x="156523" y="78487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-1174352" y="4914186"/>
            <a:ext cx="3384414" cy="337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Canva Sans Bold"/>
              </a:rPr>
              <a:t>Do</a:t>
            </a:r>
          </a:p>
        </p:txBody>
      </p:sp>
      <p:sp>
        <p:nvSpPr>
          <p:cNvPr id="7" name="Freeform 7"/>
          <p:cNvSpPr/>
          <p:nvPr/>
        </p:nvSpPr>
        <p:spPr>
          <a:xfrm>
            <a:off x="0" y="-83900"/>
            <a:ext cx="2044157" cy="6941900"/>
          </a:xfrm>
          <a:custGeom>
            <a:avLst/>
            <a:gdLst/>
            <a:ahLst/>
            <a:cxnLst/>
            <a:rect l="l" t="t" r="r" b="b"/>
            <a:pathLst>
              <a:path w="4276691" h="10412850">
                <a:moveTo>
                  <a:pt x="0" y="0"/>
                </a:moveTo>
                <a:lnTo>
                  <a:pt x="4276690" y="0"/>
                </a:lnTo>
                <a:lnTo>
                  <a:pt x="4276690" y="10412850"/>
                </a:lnTo>
                <a:lnTo>
                  <a:pt x="0" y="104128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215911" lvl="1"/>
            <a:endParaRPr lang="sk-SK" sz="1200" spc="-78">
              <a:solidFill>
                <a:schemeClr val="bg1"/>
              </a:solidFill>
              <a:latin typeface="Calibri (MS)"/>
              <a:cs typeface="Calibri (MS)"/>
            </a:endParaRPr>
          </a:p>
          <a:p>
            <a:pPr marL="215911" lvl="1"/>
            <a:endParaRPr lang="sk-SK" sz="1600" spc="-78">
              <a:solidFill>
                <a:schemeClr val="bg1"/>
              </a:solidFill>
              <a:highlight>
                <a:srgbClr val="FF0000"/>
              </a:highlight>
              <a:latin typeface="Calibri (MS)"/>
              <a:cs typeface="Calibri (MS)"/>
            </a:endParaRPr>
          </a:p>
          <a:p>
            <a:pPr marL="215911" lvl="1"/>
            <a:endParaRPr lang="sk-SK" sz="1600" spc="-78">
              <a:solidFill>
                <a:schemeClr val="bg1"/>
              </a:solidFill>
              <a:highlight>
                <a:srgbClr val="FF0000"/>
              </a:highlight>
              <a:latin typeface="Calibri (MS)"/>
              <a:cs typeface="Calibri (MS)"/>
            </a:endParaRPr>
          </a:p>
          <a:p>
            <a:pPr marL="215911" lvl="1"/>
            <a:endParaRPr lang="sk-SK" sz="1600" spc="-78">
              <a:solidFill>
                <a:schemeClr val="bg1"/>
              </a:solidFill>
              <a:highlight>
                <a:srgbClr val="FF0000"/>
              </a:highlight>
              <a:latin typeface="Calibri (MS)"/>
              <a:cs typeface="Calibri (MS)"/>
            </a:endParaRPr>
          </a:p>
          <a:p>
            <a:pPr marL="215911" lvl="1"/>
            <a:endParaRPr lang="sk-SK" sz="1600" spc="-78">
              <a:solidFill>
                <a:schemeClr val="bg1"/>
              </a:solidFill>
              <a:highlight>
                <a:srgbClr val="FF0000"/>
              </a:highlight>
              <a:latin typeface="Calibri (MS)"/>
              <a:cs typeface="Calibri (MS)"/>
            </a:endParaRPr>
          </a:p>
          <a:p>
            <a:pPr marL="215911" lvl="1"/>
            <a:r>
              <a:rPr lang="sk-SK" sz="1600" spc="-78">
                <a:solidFill>
                  <a:schemeClr val="bg1"/>
                </a:solidFill>
                <a:highlight>
                  <a:srgbClr val="FF0000"/>
                </a:highlight>
                <a:latin typeface="Calibri (MS)"/>
                <a:cs typeface="Calibri (MS)"/>
              </a:rPr>
              <a:t>Možnosť   A       POSKYTNE</a:t>
            </a:r>
          </a:p>
          <a:p>
            <a:pPr marL="215911" lvl="1"/>
            <a:endParaRPr lang="sk-SK" sz="1600" spc="-78">
              <a:solidFill>
                <a:schemeClr val="bg1"/>
              </a:solidFill>
              <a:latin typeface="Calibri (MS)"/>
              <a:cs typeface="Calibri (MS)"/>
            </a:endParaRP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Možnosť  B         NEPOSKYTNE</a:t>
            </a:r>
          </a:p>
          <a:p>
            <a:pPr marL="215911" lvl="1"/>
            <a:endParaRPr lang="sk-SK" sz="1600" spc="-78">
              <a:solidFill>
                <a:schemeClr val="bg1"/>
              </a:solidFill>
              <a:latin typeface="Calibri (MS)"/>
              <a:cs typeface="Calibri (MS)"/>
            </a:endParaRP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Možnosť  C         ČIASTOČNE </a:t>
            </a:r>
          </a:p>
          <a:p>
            <a:pPr marL="215911" lvl="1"/>
            <a:r>
              <a:rPr lang="sk-SK" sz="1600" spc="-78">
                <a:solidFill>
                  <a:schemeClr val="bg1"/>
                </a:solidFill>
                <a:latin typeface="Calibri (MS)"/>
                <a:cs typeface="Calibri (MS)"/>
              </a:rPr>
              <a:t>                                POSKYTNE</a:t>
            </a:r>
            <a:endParaRPr lang="en-US" sz="1600" spc="-78">
              <a:latin typeface="Calibri (MS)"/>
              <a:cs typeface="Calibri (MS)"/>
            </a:endParaRPr>
          </a:p>
          <a:p>
            <a:endParaRPr lang="sk-SK" sz="1200"/>
          </a:p>
        </p:txBody>
      </p:sp>
      <p:sp>
        <p:nvSpPr>
          <p:cNvPr id="14" name="TextBox 14"/>
          <p:cNvSpPr txBox="1"/>
          <p:nvPr/>
        </p:nvSpPr>
        <p:spPr>
          <a:xfrm>
            <a:off x="2420705" y="637727"/>
            <a:ext cx="9674533" cy="12070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sk-SK" sz="4334" b="1" dirty="0">
                <a:solidFill>
                  <a:srgbClr val="002060"/>
                </a:solidFill>
                <a:latin typeface="Calibri (MS) Bold"/>
                <a:ea typeface="Calibri"/>
                <a:cs typeface="Calibri"/>
              </a:rPr>
              <a:t>Vyjadrenie k poskytnutiu podporného opatrenia</a:t>
            </a:r>
            <a:endParaRPr lang="sk-SK" sz="1200" dirty="0">
              <a:latin typeface="Calibri (MS) Bold"/>
            </a:endParaRP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F17C1B04-0096-9056-F166-1AD7EA6228FD}"/>
              </a:ext>
            </a:extLst>
          </p:cNvPr>
          <p:cNvSpPr txBox="1"/>
          <p:nvPr/>
        </p:nvSpPr>
        <p:spPr>
          <a:xfrm>
            <a:off x="2420705" y="2064438"/>
            <a:ext cx="8814178" cy="3345018"/>
          </a:xfrm>
          <a:prstGeom prst="rect">
            <a:avLst/>
          </a:prstGeom>
          <a:noFill/>
        </p:spPr>
        <p:txBody>
          <a:bodyPr wrap="square" lIns="60960" tIns="30480" rIns="60960" bIns="30480" anchor="t">
            <a:spAutoFit/>
          </a:bodyPr>
          <a:lstStyle/>
          <a:p>
            <a:r>
              <a:rPr lang="sk-SK" sz="1867" dirty="0">
                <a:highlight>
                  <a:srgbClr val="FF0000"/>
                </a:highlight>
                <a:latin typeface="Calibri (MS) Bold"/>
                <a:ea typeface="Arial MT"/>
                <a:cs typeface="Arial MT"/>
              </a:rPr>
              <a:t>Možnosť </a:t>
            </a:r>
            <a:r>
              <a:rPr lang="sk-SK" sz="1867" dirty="0">
                <a:solidFill>
                  <a:srgbClr val="002060"/>
                </a:solidFill>
                <a:highlight>
                  <a:srgbClr val="FF0000"/>
                </a:highlight>
                <a:latin typeface="Calibri (MS) Bold"/>
                <a:ea typeface="Arial MT"/>
                <a:cs typeface="Arial MT"/>
              </a:rPr>
              <a:t>A   </a:t>
            </a:r>
            <a:r>
              <a:rPr lang="sk-SK" sz="1867" dirty="0">
                <a:solidFill>
                  <a:srgbClr val="002060"/>
                </a:solidFill>
                <a:latin typeface="Calibri (MS) Bold"/>
                <a:ea typeface="Arial MT"/>
                <a:cs typeface="Arial MT"/>
              </a:rPr>
              <a:t> </a:t>
            </a:r>
            <a:r>
              <a:rPr lang="sk-SK" sz="2667" dirty="0">
                <a:solidFill>
                  <a:srgbClr val="002060"/>
                </a:solidFill>
                <a:latin typeface="Calibri (MS) Bold"/>
                <a:ea typeface="Arial MT"/>
                <a:cs typeface="Arial MT"/>
              </a:rPr>
              <a:t>škola/školské zariadenie </a:t>
            </a:r>
            <a:r>
              <a:rPr lang="sk-SK" sz="2667" b="1" dirty="0">
                <a:solidFill>
                  <a:srgbClr val="FF0000"/>
                </a:solidFill>
                <a:latin typeface="Calibri (MS) Bold"/>
                <a:ea typeface="Arial MT"/>
                <a:cs typeface="Arial MT"/>
              </a:rPr>
              <a:t>poskytne </a:t>
            </a:r>
            <a:r>
              <a:rPr lang="sk-SK" sz="2667" dirty="0">
                <a:solidFill>
                  <a:srgbClr val="002060"/>
                </a:solidFill>
                <a:latin typeface="Calibri (MS) Bold"/>
                <a:ea typeface="Arial MT"/>
                <a:cs typeface="Arial MT"/>
              </a:rPr>
              <a:t>podporné opatrenie odporúčané vo Vyjadrení na účel poskytnutia podporného opatrenia v požadovanom rozsahu.</a:t>
            </a:r>
          </a:p>
          <a:p>
            <a:pPr lvl="0"/>
            <a:endParaRPr lang="sk-SK" sz="2667" dirty="0">
              <a:latin typeface="Calibri (MS) Bold"/>
              <a:ea typeface="Arial MT"/>
              <a:cs typeface="Arial MT"/>
            </a:endParaRPr>
          </a:p>
          <a:p>
            <a:pPr lvl="0"/>
            <a:endParaRPr lang="sk-SK" sz="2667" dirty="0">
              <a:latin typeface="Calibri (MS) Bold"/>
              <a:ea typeface="Arial MT"/>
              <a:cs typeface="Arial MT"/>
            </a:endParaRPr>
          </a:p>
          <a:p>
            <a:r>
              <a:rPr lang="sk-SK" sz="2667" dirty="0">
                <a:solidFill>
                  <a:srgbClr val="002060"/>
                </a:solidFill>
                <a:latin typeface="Calibri (MS) Bold"/>
                <a:ea typeface="Arial MT"/>
                <a:cs typeface="Arial MT"/>
              </a:rPr>
              <a:t>Riaditeľ školy/ školského zariadenia bezodkladne poskytne podporné opatrenia v navrhovanom rozsahu uvedeným vo Vyjadrení na účel poskytnutia podporného opatrenia.</a:t>
            </a:r>
          </a:p>
        </p:txBody>
      </p:sp>
    </p:spTree>
    <p:extLst>
      <p:ext uri="{BB962C8B-B14F-4D97-AF65-F5344CB8AC3E}">
        <p14:creationId xmlns:p14="http://schemas.microsoft.com/office/powerpoint/2010/main" val="84655744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85243" y="3138387"/>
            <a:ext cx="212142" cy="3627798"/>
            <a:chOff x="0" y="0"/>
            <a:chExt cx="461340" cy="7889289"/>
          </a:xfrm>
        </p:grpSpPr>
        <p:sp>
          <p:nvSpPr>
            <p:cNvPr id="3" name="Freeform 3"/>
            <p:cNvSpPr/>
            <p:nvPr/>
          </p:nvSpPr>
          <p:spPr>
            <a:xfrm>
              <a:off x="0" y="20282"/>
              <a:ext cx="461343" cy="7848722"/>
            </a:xfrm>
            <a:custGeom>
              <a:avLst/>
              <a:gdLst/>
              <a:ahLst/>
              <a:cxnLst/>
              <a:rect l="l" t="t" r="r" b="b"/>
              <a:pathLst>
                <a:path w="461343" h="7848722">
                  <a:moveTo>
                    <a:pt x="0" y="7848311"/>
                  </a:moveTo>
                  <a:lnTo>
                    <a:pt x="304828" y="0"/>
                  </a:lnTo>
                  <a:lnTo>
                    <a:pt x="461343" y="409"/>
                  </a:lnTo>
                  <a:lnTo>
                    <a:pt x="156523" y="784872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-1174352" y="4914186"/>
            <a:ext cx="3384414" cy="337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Canva Sans Bold"/>
              </a:rPr>
              <a:t>Do</a:t>
            </a:r>
          </a:p>
        </p:txBody>
      </p:sp>
      <p:sp>
        <p:nvSpPr>
          <p:cNvPr id="7" name="Freeform 7"/>
          <p:cNvSpPr/>
          <p:nvPr/>
        </p:nvSpPr>
        <p:spPr>
          <a:xfrm>
            <a:off x="17965" y="-41950"/>
            <a:ext cx="1960891" cy="6941900"/>
          </a:xfrm>
          <a:custGeom>
            <a:avLst/>
            <a:gdLst/>
            <a:ahLst/>
            <a:cxnLst/>
            <a:rect l="l" t="t" r="r" b="b"/>
            <a:pathLst>
              <a:path w="4276691" h="10412850">
                <a:moveTo>
                  <a:pt x="0" y="0"/>
                </a:moveTo>
                <a:lnTo>
                  <a:pt x="4276690" y="0"/>
                </a:lnTo>
                <a:lnTo>
                  <a:pt x="4276690" y="10412850"/>
                </a:lnTo>
                <a:lnTo>
                  <a:pt x="0" y="104128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215911" lvl="1"/>
            <a:endParaRPr lang="sk-SK" sz="1200" spc="-78" dirty="0">
              <a:solidFill>
                <a:schemeClr val="bg1"/>
              </a:solidFill>
              <a:latin typeface="Calibri (MS)"/>
              <a:cs typeface="Calibri (MS)"/>
            </a:endParaRPr>
          </a:p>
          <a:p>
            <a:pPr marL="215911" lvl="1"/>
            <a:endParaRPr lang="sk-SK" sz="1600" spc="-78" dirty="0">
              <a:solidFill>
                <a:schemeClr val="bg1"/>
              </a:solidFill>
              <a:highlight>
                <a:srgbClr val="FF0000"/>
              </a:highlight>
              <a:latin typeface="Calibri (MS)"/>
              <a:cs typeface="Calibri (MS)"/>
            </a:endParaRPr>
          </a:p>
          <a:p>
            <a:pPr marL="215911" lvl="1"/>
            <a:endParaRPr lang="sk-SK" sz="1600" spc="-78" dirty="0">
              <a:solidFill>
                <a:schemeClr val="bg1"/>
              </a:solidFill>
              <a:highlight>
                <a:srgbClr val="FF0000"/>
              </a:highlight>
              <a:latin typeface="Calibri (MS)"/>
              <a:cs typeface="Calibri (MS)"/>
            </a:endParaRPr>
          </a:p>
          <a:p>
            <a:pPr marL="215911" lvl="1"/>
            <a:endParaRPr lang="sk-SK" sz="1600" spc="-78" dirty="0">
              <a:solidFill>
                <a:schemeClr val="bg1"/>
              </a:solidFill>
              <a:highlight>
                <a:srgbClr val="FF0000"/>
              </a:highlight>
              <a:latin typeface="Calibri (MS)"/>
              <a:cs typeface="Calibri (MS)"/>
            </a:endParaRPr>
          </a:p>
          <a:p>
            <a:pPr marL="215911" lvl="1"/>
            <a:endParaRPr lang="sk-SK" sz="1600" spc="-78" dirty="0">
              <a:solidFill>
                <a:schemeClr val="bg1"/>
              </a:solidFill>
              <a:highlight>
                <a:srgbClr val="FF0000"/>
              </a:highlight>
              <a:latin typeface="Calibri (MS)"/>
              <a:cs typeface="Calibri (MS)"/>
            </a:endParaRPr>
          </a:p>
          <a:p>
            <a:pPr marL="215911" lvl="1"/>
            <a:r>
              <a:rPr lang="sk-SK" sz="1600" spc="-78" dirty="0">
                <a:solidFill>
                  <a:schemeClr val="bg1"/>
                </a:solidFill>
                <a:latin typeface="Calibri (MS)"/>
                <a:cs typeface="Calibri (MS)"/>
              </a:rPr>
              <a:t>Možnosť   A       POSKYTNE</a:t>
            </a:r>
          </a:p>
          <a:p>
            <a:pPr marL="215911" lvl="1"/>
            <a:endParaRPr lang="sk-SK" sz="1600" spc="-78" dirty="0">
              <a:solidFill>
                <a:schemeClr val="bg1"/>
              </a:solidFill>
              <a:latin typeface="Calibri (MS)"/>
              <a:cs typeface="Calibri (MS)"/>
            </a:endParaRPr>
          </a:p>
          <a:p>
            <a:pPr marL="215911" lvl="1"/>
            <a:r>
              <a:rPr lang="sk-SK" sz="1600" spc="-78" dirty="0">
                <a:solidFill>
                  <a:schemeClr val="bg1"/>
                </a:solidFill>
                <a:highlight>
                  <a:srgbClr val="0000FF"/>
                </a:highlight>
                <a:latin typeface="Calibri (MS)"/>
                <a:cs typeface="Calibri (MS)"/>
              </a:rPr>
              <a:t>Možnosť  B         NEPOSKYTNE</a:t>
            </a:r>
          </a:p>
          <a:p>
            <a:pPr marL="215911" lvl="1"/>
            <a:endParaRPr lang="sk-SK" sz="1600" spc="-78" dirty="0">
              <a:solidFill>
                <a:schemeClr val="bg1"/>
              </a:solidFill>
              <a:highlight>
                <a:srgbClr val="0000FF"/>
              </a:highlight>
              <a:latin typeface="Calibri (MS)"/>
              <a:cs typeface="Calibri (MS)"/>
            </a:endParaRPr>
          </a:p>
          <a:p>
            <a:pPr marL="215911" lvl="1"/>
            <a:r>
              <a:rPr lang="sk-SK" sz="1600" spc="-78" dirty="0">
                <a:highlight>
                  <a:srgbClr val="00FF00"/>
                </a:highlight>
                <a:latin typeface="Calibri (MS)"/>
                <a:cs typeface="Calibri (MS)"/>
              </a:rPr>
              <a:t>Možnosť  C  ČIASTOČNE</a:t>
            </a:r>
          </a:p>
          <a:p>
            <a:pPr marL="215911" lvl="1"/>
            <a:r>
              <a:rPr lang="sk-SK" sz="1600" spc="-78" dirty="0">
                <a:highlight>
                  <a:srgbClr val="00FF00"/>
                </a:highlight>
                <a:latin typeface="Calibri (MS)"/>
                <a:cs typeface="Calibri (MS)"/>
              </a:rPr>
              <a:t>POSKYTNE   </a:t>
            </a:r>
            <a:endParaRPr lang="en-US" sz="1600" spc="-78" dirty="0">
              <a:highlight>
                <a:srgbClr val="00FF00"/>
              </a:highlight>
              <a:latin typeface="Calibri (MS)"/>
              <a:cs typeface="Calibri (MS)"/>
            </a:endParaRPr>
          </a:p>
          <a:p>
            <a:endParaRPr lang="sk-SK" sz="1200" dirty="0"/>
          </a:p>
        </p:txBody>
      </p:sp>
      <p:sp>
        <p:nvSpPr>
          <p:cNvPr id="14" name="TextBox 14"/>
          <p:cNvSpPr txBox="1"/>
          <p:nvPr/>
        </p:nvSpPr>
        <p:spPr>
          <a:xfrm>
            <a:off x="2391509" y="454783"/>
            <a:ext cx="10078599" cy="12070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sk-SK" sz="4334" b="1" dirty="0">
                <a:solidFill>
                  <a:srgbClr val="002060"/>
                </a:solidFill>
                <a:latin typeface="Calibri (MS) Bold"/>
                <a:ea typeface="Calibri"/>
                <a:cs typeface="Calibri"/>
              </a:rPr>
              <a:t>Vyjadrenie k poskytnutiu podporného opatrenia</a:t>
            </a:r>
            <a:endParaRPr lang="sk-SK" sz="1200" dirty="0">
              <a:latin typeface="Calibri (MS) Bold"/>
            </a:endParaRP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F17C1B04-0096-9056-F166-1AD7EA6228FD}"/>
              </a:ext>
            </a:extLst>
          </p:cNvPr>
          <p:cNvSpPr txBox="1"/>
          <p:nvPr/>
        </p:nvSpPr>
        <p:spPr>
          <a:xfrm>
            <a:off x="2316481" y="1651692"/>
            <a:ext cx="9725464" cy="4647619"/>
          </a:xfrm>
          <a:prstGeom prst="rect">
            <a:avLst/>
          </a:prstGeom>
          <a:noFill/>
        </p:spPr>
        <p:txBody>
          <a:bodyPr wrap="square" lIns="60960" tIns="30480" rIns="60960" bIns="30480" anchor="t">
            <a:spAutoFit/>
          </a:bodyPr>
          <a:lstStyle/>
          <a:p>
            <a:pPr lvl="0"/>
            <a:endParaRPr lang="sk-SK" sz="1867" dirty="0">
              <a:latin typeface="Calibri (MS) Bold"/>
              <a:ea typeface="Arial MT"/>
              <a:cs typeface="Arial MT"/>
            </a:endParaRPr>
          </a:p>
          <a:p>
            <a:r>
              <a:rPr lang="sk-SK" sz="1867" dirty="0">
                <a:solidFill>
                  <a:schemeClr val="bg1"/>
                </a:solidFill>
                <a:highlight>
                  <a:srgbClr val="0000FF"/>
                </a:highlight>
                <a:latin typeface="Calibri (MS) Bold"/>
                <a:ea typeface="Arial MT"/>
                <a:cs typeface="Arial MT"/>
              </a:rPr>
              <a:t>Možnosť B    </a:t>
            </a:r>
            <a:r>
              <a:rPr lang="sk-SK" sz="1867" dirty="0">
                <a:solidFill>
                  <a:schemeClr val="bg1"/>
                </a:solidFill>
                <a:latin typeface="Calibri (MS) Bold"/>
                <a:ea typeface="Arial MT"/>
                <a:cs typeface="Arial MT"/>
              </a:rPr>
              <a:t> </a:t>
            </a:r>
            <a:r>
              <a:rPr lang="sk-SK" sz="2333" dirty="0">
                <a:solidFill>
                  <a:srgbClr val="002060"/>
                </a:solidFill>
                <a:latin typeface="Calibri (MS) Bold"/>
                <a:ea typeface="Arial MT"/>
                <a:cs typeface="Arial MT"/>
              </a:rPr>
              <a:t>škola/školské zariadenie </a:t>
            </a:r>
            <a:r>
              <a:rPr lang="sk-SK" sz="2667" b="1" dirty="0">
                <a:solidFill>
                  <a:schemeClr val="accent1"/>
                </a:solidFill>
                <a:latin typeface="Calibri (MS) Bold"/>
                <a:ea typeface="Arial MT"/>
                <a:cs typeface="Arial MT"/>
              </a:rPr>
              <a:t>neposkytne</a:t>
            </a:r>
            <a:r>
              <a:rPr lang="sk-SK" sz="2667" b="1" dirty="0">
                <a:latin typeface="Calibri (MS) Bold"/>
                <a:ea typeface="Arial MT"/>
                <a:cs typeface="Arial MT"/>
              </a:rPr>
              <a:t> </a:t>
            </a:r>
            <a:r>
              <a:rPr lang="sk-SK" sz="2333" dirty="0">
                <a:solidFill>
                  <a:srgbClr val="002060"/>
                </a:solidFill>
                <a:latin typeface="Calibri (MS) Bold"/>
                <a:ea typeface="Arial MT"/>
                <a:cs typeface="Arial MT"/>
              </a:rPr>
              <a:t>podporné opatrenie odporúčané vo Vyjadrení na účel poskytnutia podporného opatrenia.</a:t>
            </a:r>
            <a:endParaRPr lang="sk-SK" sz="2333" dirty="0">
              <a:solidFill>
                <a:srgbClr val="002060"/>
              </a:solidFill>
              <a:highlight>
                <a:srgbClr val="FFFF00"/>
              </a:highlight>
              <a:latin typeface="Calibri (MS) Bold"/>
              <a:ea typeface="Arial MT"/>
              <a:cs typeface="Arial MT"/>
            </a:endParaRPr>
          </a:p>
          <a:p>
            <a:pPr lvl="0"/>
            <a:endParaRPr lang="sk-SK" sz="1867" dirty="0">
              <a:latin typeface="Calibri (MS) Bold"/>
              <a:ea typeface="Arial MT"/>
              <a:cs typeface="Arial MT"/>
            </a:endParaRPr>
          </a:p>
          <a:p>
            <a:r>
              <a:rPr lang="sk-SK" sz="1867" dirty="0">
                <a:highlight>
                  <a:srgbClr val="00FF00"/>
                </a:highlight>
                <a:latin typeface="Calibri (MS) Bold"/>
                <a:ea typeface="Arial MT"/>
                <a:cs typeface="Arial MT"/>
              </a:rPr>
              <a:t>Možnosť C     </a:t>
            </a:r>
            <a:r>
              <a:rPr lang="sk-SK" sz="2667" dirty="0">
                <a:solidFill>
                  <a:srgbClr val="002060"/>
                </a:solidFill>
                <a:latin typeface="Calibri (MS) Bold"/>
                <a:ea typeface="Arial MT"/>
                <a:cs typeface="Arial MT"/>
              </a:rPr>
              <a:t>škola/školské zariadenie </a:t>
            </a:r>
            <a:r>
              <a:rPr lang="sk-SK" sz="2667" b="1" dirty="0">
                <a:solidFill>
                  <a:srgbClr val="00B050"/>
                </a:solidFill>
                <a:latin typeface="Calibri (MS) Bold"/>
                <a:ea typeface="Arial MT"/>
                <a:cs typeface="Arial MT"/>
              </a:rPr>
              <a:t>čiastočne</a:t>
            </a:r>
            <a:r>
              <a:rPr lang="sk-SK" sz="2667" dirty="0">
                <a:solidFill>
                  <a:srgbClr val="00B050"/>
                </a:solidFill>
                <a:latin typeface="Calibri (MS) Bold"/>
                <a:ea typeface="Arial MT"/>
                <a:cs typeface="Arial MT"/>
              </a:rPr>
              <a:t> </a:t>
            </a:r>
            <a:r>
              <a:rPr lang="sk-SK" sz="2667" b="1" dirty="0">
                <a:solidFill>
                  <a:srgbClr val="00B050"/>
                </a:solidFill>
                <a:latin typeface="Calibri (MS) Bold"/>
                <a:ea typeface="Arial MT"/>
                <a:cs typeface="Arial MT"/>
              </a:rPr>
              <a:t>poskytne </a:t>
            </a:r>
            <a:r>
              <a:rPr lang="sk-SK" sz="2667" dirty="0">
                <a:solidFill>
                  <a:srgbClr val="002060"/>
                </a:solidFill>
                <a:latin typeface="Calibri (MS) Bold"/>
                <a:ea typeface="Arial MT"/>
                <a:cs typeface="Arial MT"/>
              </a:rPr>
              <a:t>podporné opatrenie odporúčané vo Vyjadrení na účel poskytnutia podporného opatrenia.</a:t>
            </a:r>
          </a:p>
          <a:p>
            <a:pPr lvl="0"/>
            <a:endParaRPr lang="sk-SK" sz="1867" dirty="0">
              <a:latin typeface="Calibri (MS) Bold"/>
              <a:ea typeface="Arial MT"/>
              <a:cs typeface="Arial MT"/>
            </a:endParaRPr>
          </a:p>
          <a:p>
            <a:pPr lvl="0"/>
            <a:endParaRPr lang="sk-SK" sz="1867" dirty="0">
              <a:latin typeface="Calibri (MS) Bold"/>
              <a:ea typeface="Arial MT"/>
              <a:cs typeface="Arial MT"/>
            </a:endParaRPr>
          </a:p>
          <a:p>
            <a:r>
              <a:rPr lang="sk-SK" sz="2333" dirty="0">
                <a:solidFill>
                  <a:srgbClr val="002060"/>
                </a:solidFill>
                <a:latin typeface="Calibri (MS) Bold"/>
                <a:ea typeface="Arial MT"/>
                <a:cs typeface="Arial MT"/>
              </a:rPr>
              <a:t>V prípade vyjadrenia riaditeľ školy/ školského zariadenia uvedeného v možnosti B alebo C môže ten, kto požiadal ​o poskytnutie podporného opatrenia, požiadať príslušný orgán miestnej štátnej správy v školstve (RUŠS) o preskúmanie písomného vyjadrenia riaditeľa školy alebo riaditeľa školského zariadenia. </a:t>
            </a:r>
          </a:p>
        </p:txBody>
      </p:sp>
    </p:spTree>
    <p:extLst>
      <p:ext uri="{BB962C8B-B14F-4D97-AF65-F5344CB8AC3E}">
        <p14:creationId xmlns:p14="http://schemas.microsoft.com/office/powerpoint/2010/main" val="179587227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28756" y="3788587"/>
            <a:ext cx="2535079" cy="2535079"/>
          </a:xfrm>
          <a:custGeom>
            <a:avLst/>
            <a:gdLst/>
            <a:ahLst/>
            <a:cxnLst/>
            <a:rect l="l" t="t" r="r" b="b"/>
            <a:pathLst>
              <a:path w="3802619" h="3802619">
                <a:moveTo>
                  <a:pt x="0" y="0"/>
                </a:moveTo>
                <a:lnTo>
                  <a:pt x="3802619" y="0"/>
                </a:lnTo>
                <a:lnTo>
                  <a:pt x="3802619" y="3802619"/>
                </a:lnTo>
                <a:lnTo>
                  <a:pt x="0" y="38026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sz="1200"/>
          </a:p>
        </p:txBody>
      </p:sp>
      <p:sp>
        <p:nvSpPr>
          <p:cNvPr id="3" name="Freeform 3"/>
          <p:cNvSpPr/>
          <p:nvPr/>
        </p:nvSpPr>
        <p:spPr>
          <a:xfrm>
            <a:off x="1" y="-41950"/>
            <a:ext cx="2062121" cy="6941900"/>
          </a:xfrm>
          <a:custGeom>
            <a:avLst/>
            <a:gdLst/>
            <a:ahLst/>
            <a:cxnLst/>
            <a:rect l="l" t="t" r="r" b="b"/>
            <a:pathLst>
              <a:path w="4276691" h="10412850">
                <a:moveTo>
                  <a:pt x="0" y="0"/>
                </a:moveTo>
                <a:lnTo>
                  <a:pt x="4276690" y="0"/>
                </a:lnTo>
                <a:lnTo>
                  <a:pt x="4276690" y="10412850"/>
                </a:lnTo>
                <a:lnTo>
                  <a:pt x="0" y="104128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sz="1200"/>
          </a:p>
        </p:txBody>
      </p:sp>
      <p:sp>
        <p:nvSpPr>
          <p:cNvPr id="5" name="TextBox 5"/>
          <p:cNvSpPr txBox="1"/>
          <p:nvPr/>
        </p:nvSpPr>
        <p:spPr>
          <a:xfrm>
            <a:off x="2460263" y="2068553"/>
            <a:ext cx="9194214" cy="14294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31822" lvl="1" indent="-215911">
              <a:lnSpc>
                <a:spcPts val="2800"/>
              </a:lnSpc>
              <a:buFont typeface="Arial"/>
              <a:buChar char="•"/>
            </a:pP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Orgán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miestnej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štátnej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správy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v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školstve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preskúma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písomné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vyjadrenie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riaditeľa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školy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alebo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riaditeľa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školského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zariadenia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do 30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dní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odo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dňa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,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kedy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bol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požiadaný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o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preskúmanie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, a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na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tento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účel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si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môže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vyžiadať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vyjadrenie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Štátnej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školskej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inšpekcie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491527" y="611169"/>
            <a:ext cx="9425661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4334" dirty="0" err="1">
                <a:solidFill>
                  <a:srgbClr val="002060"/>
                </a:solidFill>
                <a:latin typeface="Calibri (MS) Bold"/>
                <a:cs typeface="Calibri (MS) Bold"/>
              </a:rPr>
              <a:t>Proces</a:t>
            </a:r>
            <a:r>
              <a:rPr lang="en-US" sz="4334" dirty="0">
                <a:solidFill>
                  <a:srgbClr val="002060"/>
                </a:solidFill>
                <a:latin typeface="Calibri (MS) Bold"/>
                <a:cs typeface="Calibri (MS) Bold"/>
              </a:rPr>
              <a:t> </a:t>
            </a:r>
            <a:r>
              <a:rPr lang="en-US" sz="4334" dirty="0" err="1">
                <a:solidFill>
                  <a:srgbClr val="002060"/>
                </a:solidFill>
                <a:latin typeface="Calibri (MS) Bold"/>
                <a:ea typeface="Calibri"/>
                <a:cs typeface="Calibri (MS) Bold"/>
              </a:rPr>
              <a:t>preskúmania</a:t>
            </a:r>
            <a:r>
              <a:rPr lang="en-US" sz="4334" dirty="0">
                <a:solidFill>
                  <a:srgbClr val="002060"/>
                </a:solidFill>
                <a:latin typeface="Calibri (MS) Bold"/>
                <a:ea typeface="Calibri"/>
                <a:cs typeface="Calibri (MS) Bold"/>
              </a:rPr>
              <a:t> </a:t>
            </a:r>
            <a:r>
              <a:rPr lang="en-US" sz="4334" dirty="0" err="1">
                <a:solidFill>
                  <a:srgbClr val="002060"/>
                </a:solidFill>
                <a:latin typeface="Calibri (MS) Bold"/>
                <a:ea typeface="Calibri"/>
                <a:cs typeface="Calibri (MS) Bold"/>
              </a:rPr>
              <a:t>vyjadrenia</a:t>
            </a:r>
            <a:r>
              <a:rPr lang="en-US" sz="4334" dirty="0">
                <a:solidFill>
                  <a:srgbClr val="002060"/>
                </a:solidFill>
                <a:latin typeface="Calibri (MS) Bold"/>
                <a:ea typeface="Calibri"/>
                <a:cs typeface="Calibri (MS) Bold"/>
              </a:rPr>
              <a:t> k </a:t>
            </a:r>
            <a:r>
              <a:rPr lang="sk-SK" sz="4334" b="1" dirty="0">
                <a:solidFill>
                  <a:srgbClr val="002060"/>
                </a:solidFill>
                <a:latin typeface="Calibri (MS) Bold"/>
                <a:ea typeface="Calibri"/>
                <a:cs typeface="Calibri"/>
              </a:rPr>
              <a:t>poskytnutiu podporného opatrenia</a:t>
            </a:r>
            <a:endParaRPr lang="en-US" sz="4334" dirty="0">
              <a:solidFill>
                <a:srgbClr val="002060"/>
              </a:solidFill>
              <a:latin typeface="Calibri (MS) Bold"/>
              <a:cs typeface="Calibri (MS) Bold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00953" y="2301271"/>
            <a:ext cx="857724" cy="746220"/>
          </a:xfrm>
          <a:custGeom>
            <a:avLst/>
            <a:gdLst/>
            <a:ahLst/>
            <a:cxnLst/>
            <a:rect l="l" t="t" r="r" b="b"/>
            <a:pathLst>
              <a:path w="1286586" h="1119330">
                <a:moveTo>
                  <a:pt x="0" y="0"/>
                </a:moveTo>
                <a:lnTo>
                  <a:pt x="1286586" y="0"/>
                </a:lnTo>
                <a:lnTo>
                  <a:pt x="1286586" y="1119330"/>
                </a:lnTo>
                <a:lnTo>
                  <a:pt x="0" y="11193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sz="1200"/>
          </a:p>
        </p:txBody>
      </p:sp>
      <p:sp>
        <p:nvSpPr>
          <p:cNvPr id="3" name="Freeform 3"/>
          <p:cNvSpPr/>
          <p:nvPr/>
        </p:nvSpPr>
        <p:spPr>
          <a:xfrm>
            <a:off x="2450413" y="4246985"/>
            <a:ext cx="829792" cy="706860"/>
          </a:xfrm>
          <a:custGeom>
            <a:avLst/>
            <a:gdLst/>
            <a:ahLst/>
            <a:cxnLst/>
            <a:rect l="l" t="t" r="r" b="b"/>
            <a:pathLst>
              <a:path w="1244688" h="1060290">
                <a:moveTo>
                  <a:pt x="0" y="0"/>
                </a:moveTo>
                <a:lnTo>
                  <a:pt x="1244688" y="0"/>
                </a:lnTo>
                <a:lnTo>
                  <a:pt x="1244688" y="1060289"/>
                </a:lnTo>
                <a:lnTo>
                  <a:pt x="0" y="10602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sz="1200"/>
          </a:p>
        </p:txBody>
      </p:sp>
      <p:sp>
        <p:nvSpPr>
          <p:cNvPr id="6" name="TextBox 6"/>
          <p:cNvSpPr txBox="1"/>
          <p:nvPr/>
        </p:nvSpPr>
        <p:spPr>
          <a:xfrm>
            <a:off x="3484313" y="2194335"/>
            <a:ext cx="7688784" cy="14294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333" b="1" dirty="0">
                <a:solidFill>
                  <a:srgbClr val="002060"/>
                </a:solidFill>
                <a:latin typeface="Calibri (MS) Bold"/>
              </a:rPr>
              <a:t>Ak je </a:t>
            </a:r>
            <a:r>
              <a:rPr lang="en-US" sz="2333" b="1" dirty="0" err="1">
                <a:solidFill>
                  <a:srgbClr val="002060"/>
                </a:solidFill>
                <a:latin typeface="Calibri (MS) Bold"/>
              </a:rPr>
              <a:t>opodstatnené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,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vykoná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všetky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potrebné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úkony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na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zabezpečenie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poskytnutia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podporného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opatrenia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v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najlepšom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záujme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dieťaťa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alebo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žiaka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prednostne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v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škole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alebo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v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školskom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zariadení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,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ktoré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navštevuje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490043" y="4246986"/>
            <a:ext cx="7578551" cy="10703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333" b="1" dirty="0">
                <a:solidFill>
                  <a:srgbClr val="002060"/>
                </a:solidFill>
                <a:latin typeface="Calibri (MS) Bold"/>
              </a:rPr>
              <a:t>Ak </a:t>
            </a:r>
            <a:r>
              <a:rPr lang="en-US" sz="2333" b="1" dirty="0" err="1">
                <a:solidFill>
                  <a:srgbClr val="002060"/>
                </a:solidFill>
                <a:latin typeface="Calibri (MS) Bold"/>
              </a:rPr>
              <a:t>nie</a:t>
            </a:r>
            <a:r>
              <a:rPr lang="en-US" sz="2333" b="1" dirty="0">
                <a:solidFill>
                  <a:srgbClr val="002060"/>
                </a:solidFill>
                <a:latin typeface="Calibri (MS) Bold"/>
              </a:rPr>
              <a:t> je </a:t>
            </a:r>
            <a:r>
              <a:rPr lang="en-US" sz="2333" b="1" dirty="0" err="1">
                <a:solidFill>
                  <a:srgbClr val="002060"/>
                </a:solidFill>
                <a:latin typeface="Calibri (MS) Bold"/>
              </a:rPr>
              <a:t>opodstatnené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,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určí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,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že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škola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alebo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školské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zariadenie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je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povinné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poskytnúť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podporné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opatrenie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v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navrhovanom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rozsahu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382200" y="435446"/>
            <a:ext cx="9425661" cy="1936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4334" b="1" dirty="0" err="1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Proces</a:t>
            </a:r>
            <a:r>
              <a:rPr lang="en-US" sz="4334" b="1" dirty="0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 </a:t>
            </a:r>
            <a:r>
              <a:rPr lang="en-US" sz="4334" b="1" dirty="0" err="1">
                <a:solidFill>
                  <a:srgbClr val="002060"/>
                </a:solidFill>
                <a:latin typeface="Calibri (MS) Bold"/>
                <a:cs typeface="Calibri"/>
              </a:rPr>
              <a:t>preskúmania</a:t>
            </a:r>
            <a:r>
              <a:rPr lang="en-US" sz="4334" b="1" dirty="0">
                <a:solidFill>
                  <a:srgbClr val="002060"/>
                </a:solidFill>
                <a:latin typeface="Calibri (MS) Bold"/>
                <a:cs typeface="Calibri"/>
              </a:rPr>
              <a:t> </a:t>
            </a:r>
            <a:r>
              <a:rPr lang="en-US" sz="4334" b="1" dirty="0" err="1">
                <a:solidFill>
                  <a:srgbClr val="002060"/>
                </a:solidFill>
                <a:latin typeface="Calibri (MS) Bold"/>
                <a:cs typeface="Calibri"/>
              </a:rPr>
              <a:t>vyjadrenia</a:t>
            </a:r>
            <a:r>
              <a:rPr lang="en-US" sz="4334" b="1" dirty="0">
                <a:solidFill>
                  <a:srgbClr val="002060"/>
                </a:solidFill>
                <a:latin typeface="Calibri (MS) Bold"/>
                <a:cs typeface="Calibri"/>
              </a:rPr>
              <a:t> </a:t>
            </a:r>
            <a:endParaRPr lang="en-US" sz="4334" b="1" dirty="0">
              <a:solidFill>
                <a:srgbClr val="000000"/>
              </a:solidFill>
              <a:latin typeface="Calibri (MS) Bold"/>
              <a:cs typeface="Calibri"/>
            </a:endParaRPr>
          </a:p>
          <a:p>
            <a:r>
              <a:rPr lang="en-US" sz="4334" b="1" dirty="0">
                <a:solidFill>
                  <a:srgbClr val="002060"/>
                </a:solidFill>
                <a:latin typeface="Calibri (MS) Bold"/>
                <a:cs typeface="Calibri"/>
              </a:rPr>
              <a:t>k </a:t>
            </a:r>
            <a:r>
              <a:rPr lang="sk-SK" sz="4334" b="1" dirty="0">
                <a:solidFill>
                  <a:srgbClr val="002060"/>
                </a:solidFill>
                <a:latin typeface="Calibri (MS) Bold"/>
                <a:cs typeface="Calibri"/>
              </a:rPr>
              <a:t>poskytnutiu podporného opatrenia</a:t>
            </a:r>
            <a:endParaRPr lang="en-US" sz="4334" b="1" dirty="0">
              <a:solidFill>
                <a:srgbClr val="000000"/>
              </a:solidFill>
              <a:latin typeface="Calibri (MS) Bold"/>
              <a:ea typeface="Calibri"/>
              <a:cs typeface="Calibri"/>
            </a:endParaRPr>
          </a:p>
          <a:p>
            <a:pPr>
              <a:lnSpc>
                <a:spcPts val="4667"/>
              </a:lnSpc>
            </a:pPr>
            <a:endParaRPr lang="en-US" sz="4334" b="1" dirty="0">
              <a:solidFill>
                <a:srgbClr val="002060"/>
              </a:solidFill>
              <a:latin typeface="Calibri (MS) Bold"/>
              <a:ea typeface="Calibri"/>
              <a:cs typeface="Segoe UI"/>
            </a:endParaRPr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618D9ADC-0B2A-614E-B0EB-F5C83DABBB29}"/>
              </a:ext>
            </a:extLst>
          </p:cNvPr>
          <p:cNvSpPr/>
          <p:nvPr/>
        </p:nvSpPr>
        <p:spPr>
          <a:xfrm>
            <a:off x="0" y="-83900"/>
            <a:ext cx="2044157" cy="6941900"/>
          </a:xfrm>
          <a:custGeom>
            <a:avLst/>
            <a:gdLst/>
            <a:ahLst/>
            <a:cxnLst/>
            <a:rect l="l" t="t" r="r" b="b"/>
            <a:pathLst>
              <a:path w="4276691" h="10412850">
                <a:moveTo>
                  <a:pt x="0" y="0"/>
                </a:moveTo>
                <a:lnTo>
                  <a:pt x="4276690" y="0"/>
                </a:lnTo>
                <a:lnTo>
                  <a:pt x="4276690" y="10412850"/>
                </a:lnTo>
                <a:lnTo>
                  <a:pt x="0" y="1041285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215911" lvl="1"/>
            <a:endParaRPr lang="sk-SK" sz="1200" spc="-78">
              <a:solidFill>
                <a:schemeClr val="bg1"/>
              </a:solidFill>
              <a:latin typeface="Calibri (MS)"/>
              <a:cs typeface="Calibri (MS)"/>
            </a:endParaRPr>
          </a:p>
          <a:p>
            <a:pPr marL="215911" lvl="1"/>
            <a:endParaRPr lang="sk-SK" sz="1200" spc="-78">
              <a:solidFill>
                <a:schemeClr val="bg1"/>
              </a:solidFill>
              <a:latin typeface="Calibri (MS)"/>
              <a:cs typeface="Calibri (MS)"/>
            </a:endParaRPr>
          </a:p>
          <a:p>
            <a:endParaRPr lang="sk-SK" sz="120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2443717" y="1840036"/>
            <a:ext cx="9341884" cy="25027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333" dirty="0">
                <a:solidFill>
                  <a:srgbClr val="002060"/>
                </a:solidFill>
                <a:latin typeface="Calibri (MS) Bold"/>
              </a:rPr>
              <a:t>Ak </a:t>
            </a:r>
            <a:r>
              <a:rPr lang="sk-SK" sz="2333" dirty="0">
                <a:solidFill>
                  <a:srgbClr val="002060"/>
                </a:solidFill>
                <a:latin typeface="Calibri (MS) Bold"/>
              </a:rPr>
              <a:t>RÚŠS zistí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,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že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nie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je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možnosť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zabezpečiť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poskytnutie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podporného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opatrenia</a:t>
            </a:r>
            <a:r>
              <a:rPr lang="sk-SK" sz="2333" dirty="0">
                <a:solidFill>
                  <a:srgbClr val="002060"/>
                </a:solidFill>
                <a:latin typeface="Calibri (MS) Bold"/>
              </a:rPr>
              <a:t>,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 </a:t>
            </a:r>
            <a:r>
              <a:rPr lang="en-US" sz="2333" b="1" dirty="0" err="1">
                <a:solidFill>
                  <a:srgbClr val="002060"/>
                </a:solidFill>
                <a:latin typeface="Calibri (MS) Bold"/>
              </a:rPr>
              <a:t>bezodkladne</a:t>
            </a:r>
            <a:r>
              <a:rPr lang="en-US" sz="2333" b="1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dirty="0" err="1">
                <a:solidFill>
                  <a:srgbClr val="002060"/>
                </a:solidFill>
                <a:latin typeface="Calibri (MS) Bold"/>
              </a:rPr>
              <a:t>požiada</a:t>
            </a:r>
            <a:r>
              <a:rPr lang="en-US" sz="2333" b="1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dirty="0" err="1">
                <a:solidFill>
                  <a:srgbClr val="002060"/>
                </a:solidFill>
                <a:latin typeface="Calibri (MS) Bold"/>
              </a:rPr>
              <a:t>organizáciu</a:t>
            </a:r>
            <a:r>
              <a:rPr lang="en-US" sz="2333" b="1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dirty="0" err="1">
                <a:solidFill>
                  <a:srgbClr val="002060"/>
                </a:solidFill>
                <a:latin typeface="Calibri (MS) Bold"/>
              </a:rPr>
              <a:t>zriadenú</a:t>
            </a:r>
            <a:r>
              <a:rPr lang="en-US" sz="2333" b="1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dirty="0" err="1">
                <a:solidFill>
                  <a:srgbClr val="002060"/>
                </a:solidFill>
                <a:latin typeface="Calibri (MS) Bold"/>
              </a:rPr>
              <a:t>ministerstvom</a:t>
            </a:r>
            <a:r>
              <a:rPr lang="en-US" sz="2333" b="1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b="1" dirty="0" err="1">
                <a:solidFill>
                  <a:srgbClr val="002060"/>
                </a:solidFill>
                <a:latin typeface="Calibri (MS) Bold"/>
              </a:rPr>
              <a:t>školstva</a:t>
            </a:r>
            <a:r>
              <a:rPr lang="sk-SK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na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plnenie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úloh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v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oblasti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poradenstva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a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prevencie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 </a:t>
            </a:r>
            <a:r>
              <a:rPr lang="sk-SK" sz="2333" dirty="0">
                <a:solidFill>
                  <a:srgbClr val="002060"/>
                </a:solidFill>
                <a:latin typeface="Calibri (MS) Bold"/>
              </a:rPr>
              <a:t>(</a:t>
            </a:r>
            <a:r>
              <a:rPr lang="sk-SK" sz="2333" dirty="0" err="1">
                <a:solidFill>
                  <a:srgbClr val="002060"/>
                </a:solidFill>
                <a:latin typeface="Calibri (MS) Bold"/>
              </a:rPr>
              <a:t>VÚDPaP</a:t>
            </a:r>
            <a:r>
              <a:rPr lang="sk-SK" sz="2333" dirty="0">
                <a:solidFill>
                  <a:srgbClr val="002060"/>
                </a:solidFill>
                <a:latin typeface="Calibri (MS) Bold"/>
              </a:rPr>
              <a:t>).</a:t>
            </a:r>
            <a:endParaRPr lang="sk-SK" sz="2333" dirty="0">
              <a:solidFill>
                <a:srgbClr val="002060"/>
              </a:solidFill>
              <a:latin typeface="Calibri (MS) Bold"/>
              <a:cs typeface="Calibri"/>
            </a:endParaRPr>
          </a:p>
          <a:p>
            <a:pPr>
              <a:lnSpc>
                <a:spcPts val="2800"/>
              </a:lnSpc>
            </a:pPr>
            <a:endParaRPr lang="sk-SK" sz="2333" dirty="0">
              <a:solidFill>
                <a:srgbClr val="002060"/>
              </a:solidFill>
              <a:latin typeface="Calibri (MS) Bold"/>
            </a:endParaRPr>
          </a:p>
          <a:p>
            <a:pPr>
              <a:lnSpc>
                <a:spcPts val="2800"/>
              </a:lnSpc>
            </a:pPr>
            <a:r>
              <a:rPr lang="sk-SK" sz="2333" dirty="0">
                <a:solidFill>
                  <a:srgbClr val="002060"/>
                </a:solidFill>
                <a:latin typeface="Calibri (MS) Bold"/>
              </a:rPr>
              <a:t>Táto organizácia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určí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spôsob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poskytnutia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podporného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opatrenia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v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najlepšom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záujme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dieťaťa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alebo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žiaka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a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poskytne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škole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alebo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školskému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zariadeniu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,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ktoré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dieťa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alebo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žiak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navštevuje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,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súčinnosť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pri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zabezpečení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jeho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 (MS) Bold"/>
              </a:rPr>
              <a:t>poskytnutia</a:t>
            </a:r>
            <a:r>
              <a:rPr lang="en-US" sz="2333" dirty="0">
                <a:solidFill>
                  <a:srgbClr val="002060"/>
                </a:solidFill>
                <a:latin typeface="Calibri (MS) Bold"/>
              </a:rPr>
              <a:t>.</a:t>
            </a:r>
            <a:endParaRPr lang="en-US" sz="2333" dirty="0">
              <a:solidFill>
                <a:srgbClr val="002060"/>
              </a:solidFill>
              <a:latin typeface="Calibri (MS) Bold"/>
              <a:cs typeface="Calibri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443716" y="812352"/>
            <a:ext cx="9425661" cy="60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4334" b="1" dirty="0" err="1">
                <a:solidFill>
                  <a:srgbClr val="002060"/>
                </a:solidFill>
                <a:latin typeface="Calibri (MS) Bold"/>
                <a:cs typeface="Segoe UI"/>
              </a:rPr>
              <a:t>Poskytnutie</a:t>
            </a:r>
            <a:r>
              <a:rPr lang="en-US" sz="4334" b="1" dirty="0">
                <a:solidFill>
                  <a:srgbClr val="002060"/>
                </a:solidFill>
                <a:latin typeface="Calibri (MS) Bold"/>
                <a:cs typeface="Segoe UI"/>
              </a:rPr>
              <a:t> </a:t>
            </a:r>
            <a:r>
              <a:rPr lang="en-US" sz="4334" b="1" dirty="0" err="1">
                <a:solidFill>
                  <a:srgbClr val="002060"/>
                </a:solidFill>
                <a:latin typeface="Calibri (MS) Bold"/>
                <a:cs typeface="Segoe UI"/>
              </a:rPr>
              <a:t>podporného</a:t>
            </a:r>
            <a:r>
              <a:rPr lang="en-US" sz="4334" b="1" dirty="0">
                <a:solidFill>
                  <a:srgbClr val="002060"/>
                </a:solidFill>
                <a:latin typeface="Calibri (MS) Bold"/>
                <a:cs typeface="Segoe UI"/>
              </a:rPr>
              <a:t> </a:t>
            </a:r>
            <a:r>
              <a:rPr lang="en-US" sz="4334" b="1" dirty="0" err="1">
                <a:solidFill>
                  <a:srgbClr val="002060"/>
                </a:solidFill>
                <a:latin typeface="Calibri (MS) Bold"/>
                <a:cs typeface="Segoe UI"/>
              </a:rPr>
              <a:t>opatrenia</a:t>
            </a:r>
            <a:endParaRPr lang="en-US" sz="4334" b="1" dirty="0">
              <a:latin typeface="Calibri (MS) Bold"/>
              <a:cs typeface="Calibri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8A12AFFF-EED5-49BB-2656-FEBEBE526ADE}"/>
              </a:ext>
            </a:extLst>
          </p:cNvPr>
          <p:cNvSpPr/>
          <p:nvPr/>
        </p:nvSpPr>
        <p:spPr>
          <a:xfrm>
            <a:off x="0" y="-57380"/>
            <a:ext cx="2044157" cy="6941900"/>
          </a:xfrm>
          <a:custGeom>
            <a:avLst/>
            <a:gdLst/>
            <a:ahLst/>
            <a:cxnLst/>
            <a:rect l="l" t="t" r="r" b="b"/>
            <a:pathLst>
              <a:path w="4276691" h="10412850">
                <a:moveTo>
                  <a:pt x="0" y="0"/>
                </a:moveTo>
                <a:lnTo>
                  <a:pt x="4276690" y="0"/>
                </a:lnTo>
                <a:lnTo>
                  <a:pt x="4276690" y="10412850"/>
                </a:lnTo>
                <a:lnTo>
                  <a:pt x="0" y="104128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sz="120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2365617" y="1913708"/>
            <a:ext cx="8720896" cy="17845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31822" lvl="1" indent="-215911">
              <a:lnSpc>
                <a:spcPts val="2800"/>
              </a:lnSpc>
              <a:buFont typeface="Arial"/>
              <a:buChar char="•"/>
            </a:pPr>
            <a:r>
              <a:rPr lang="en-US" sz="2333" dirty="0" err="1">
                <a:solidFill>
                  <a:srgbClr val="002060"/>
                </a:solidFill>
                <a:latin typeface="Calibri"/>
                <a:ea typeface="Calibri" panose="020F0502020204030204" pitchFamily="34" charset="0"/>
                <a:cs typeface="Calibri"/>
              </a:rPr>
              <a:t>Poskytnuté</a:t>
            </a:r>
            <a:r>
              <a:rPr lang="en-US" sz="2333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"/>
                <a:ea typeface="Calibri" panose="020F0502020204030204" pitchFamily="34" charset="0"/>
                <a:cs typeface="Calibri"/>
              </a:rPr>
              <a:t>podporné</a:t>
            </a:r>
            <a:r>
              <a:rPr lang="en-US" sz="2333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"/>
                <a:ea typeface="Calibri" panose="020F0502020204030204" pitchFamily="34" charset="0"/>
                <a:cs typeface="Calibri"/>
              </a:rPr>
              <a:t>opatrenie</a:t>
            </a:r>
            <a:r>
              <a:rPr lang="en-US" sz="2333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"/>
                <a:ea typeface="Calibri" panose="020F0502020204030204" pitchFamily="34" charset="0"/>
                <a:cs typeface="Calibri"/>
              </a:rPr>
              <a:t>možno</a:t>
            </a:r>
            <a:r>
              <a:rPr lang="en-US" sz="2333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"/>
                <a:ea typeface="Calibri" panose="020F0502020204030204" pitchFamily="34" charset="0"/>
                <a:cs typeface="Calibri"/>
              </a:rPr>
              <a:t>prehodnotiť</a:t>
            </a:r>
            <a:r>
              <a:rPr lang="en-US" sz="2333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  <a:cs typeface="Calibri"/>
              </a:rPr>
              <a:t> z </a:t>
            </a:r>
            <a:r>
              <a:rPr lang="en-US" sz="2333" dirty="0" err="1">
                <a:solidFill>
                  <a:srgbClr val="002060"/>
                </a:solidFill>
                <a:latin typeface="Calibri"/>
                <a:ea typeface="Calibri" panose="020F0502020204030204" pitchFamily="34" charset="0"/>
                <a:cs typeface="Calibri"/>
              </a:rPr>
              <a:t>hľadiska</a:t>
            </a:r>
            <a:r>
              <a:rPr lang="en-US" sz="2333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"/>
                <a:ea typeface="Calibri" panose="020F0502020204030204" pitchFamily="34" charset="0"/>
                <a:cs typeface="Calibri"/>
              </a:rPr>
              <a:t>napĺňania</a:t>
            </a:r>
            <a:r>
              <a:rPr lang="en-US" sz="2333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  <a:cs typeface="Calibri"/>
              </a:rPr>
              <a:t> </a:t>
            </a:r>
            <a:r>
              <a:rPr lang="en-US" sz="2333" dirty="0" err="1">
                <a:solidFill>
                  <a:srgbClr val="002060"/>
                </a:solidFill>
                <a:latin typeface="Calibri"/>
                <a:ea typeface="Calibri" panose="020F0502020204030204" pitchFamily="34" charset="0"/>
                <a:cs typeface="Calibri"/>
              </a:rPr>
              <a:t>jeho</a:t>
            </a:r>
            <a:r>
              <a:rPr lang="en-US" sz="2333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"/>
                <a:ea typeface="Calibri" panose="020F0502020204030204" pitchFamily="34" charset="0"/>
                <a:cs typeface="Calibri"/>
              </a:rPr>
              <a:t>účelu</a:t>
            </a:r>
            <a:r>
              <a:rPr lang="en-US" sz="2333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  <a:cs typeface="Calibri"/>
              </a:rPr>
              <a:t>. </a:t>
            </a:r>
            <a:endParaRPr lang="sk-SK" sz="2333" dirty="0">
              <a:latin typeface="Calibri"/>
              <a:ea typeface="Calibri" panose="020F0502020204030204" pitchFamily="34" charset="0"/>
              <a:cs typeface="Calibri"/>
            </a:endParaRPr>
          </a:p>
          <a:p>
            <a:pPr>
              <a:lnSpc>
                <a:spcPts val="2800"/>
              </a:lnSpc>
            </a:pPr>
            <a:endParaRPr lang="en-US" sz="2333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31822" lvl="1" indent="-215911">
              <a:lnSpc>
                <a:spcPts val="2800"/>
              </a:lnSpc>
              <a:buFont typeface="Arial"/>
              <a:buChar char="•"/>
            </a:pPr>
            <a:r>
              <a:rPr lang="en-US" sz="2333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  <a:cs typeface="Calibri"/>
              </a:rPr>
              <a:t>Pri </a:t>
            </a:r>
            <a:r>
              <a:rPr lang="en-US" sz="2333" dirty="0" err="1">
                <a:solidFill>
                  <a:srgbClr val="002060"/>
                </a:solidFill>
                <a:latin typeface="Calibri"/>
                <a:ea typeface="Calibri" panose="020F0502020204030204" pitchFamily="34" charset="0"/>
                <a:cs typeface="Calibri"/>
              </a:rPr>
              <a:t>prehodnotení</a:t>
            </a:r>
            <a:r>
              <a:rPr lang="en-US" sz="2333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"/>
                <a:ea typeface="Calibri" panose="020F0502020204030204" pitchFamily="34" charset="0"/>
                <a:cs typeface="Calibri"/>
              </a:rPr>
              <a:t>poskytnutého</a:t>
            </a:r>
            <a:r>
              <a:rPr lang="en-US" sz="2333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"/>
                <a:ea typeface="Calibri" panose="020F0502020204030204" pitchFamily="34" charset="0"/>
                <a:cs typeface="Calibri"/>
              </a:rPr>
              <a:t>podporného</a:t>
            </a:r>
            <a:r>
              <a:rPr lang="en-US" sz="2333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"/>
                <a:ea typeface="Calibri" panose="020F0502020204030204" pitchFamily="34" charset="0"/>
                <a:cs typeface="Calibri"/>
              </a:rPr>
              <a:t>opatrenia</a:t>
            </a:r>
            <a:r>
              <a:rPr lang="en-US" sz="2333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"/>
                <a:ea typeface="Calibri" panose="020F0502020204030204" pitchFamily="34" charset="0"/>
                <a:cs typeface="Calibri"/>
              </a:rPr>
              <a:t>sa</a:t>
            </a:r>
            <a:r>
              <a:rPr lang="en-US" sz="2333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"/>
                <a:ea typeface="Calibri" panose="020F0502020204030204" pitchFamily="34" charset="0"/>
                <a:cs typeface="Calibri"/>
              </a:rPr>
              <a:t>postupuje</a:t>
            </a:r>
            <a:r>
              <a:rPr lang="en-US" sz="2333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"/>
                <a:ea typeface="Calibri" panose="020F0502020204030204" pitchFamily="34" charset="0"/>
                <a:cs typeface="Calibri"/>
              </a:rPr>
              <a:t>podľa</a:t>
            </a:r>
            <a:r>
              <a:rPr lang="en-US" sz="2333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"/>
                <a:ea typeface="Calibri" panose="020F0502020204030204" pitchFamily="34" charset="0"/>
                <a:cs typeface="Calibri"/>
              </a:rPr>
              <a:t>odsekov</a:t>
            </a:r>
            <a:r>
              <a:rPr lang="en-US" sz="2333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  <a:cs typeface="Calibri"/>
              </a:rPr>
              <a:t> 2 </a:t>
            </a:r>
            <a:r>
              <a:rPr lang="en-US" sz="2333" dirty="0" err="1">
                <a:solidFill>
                  <a:srgbClr val="002060"/>
                </a:solidFill>
                <a:latin typeface="Calibri"/>
                <a:ea typeface="Calibri" panose="020F0502020204030204" pitchFamily="34" charset="0"/>
                <a:cs typeface="Calibri"/>
              </a:rPr>
              <a:t>až</a:t>
            </a:r>
            <a:r>
              <a:rPr lang="en-US" sz="2333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  <a:cs typeface="Calibri"/>
              </a:rPr>
              <a:t> 11 </a:t>
            </a:r>
            <a:r>
              <a:rPr lang="en-US" sz="2333" dirty="0" err="1">
                <a:solidFill>
                  <a:srgbClr val="002060"/>
                </a:solidFill>
                <a:latin typeface="Calibri"/>
                <a:ea typeface="Calibri" panose="020F0502020204030204" pitchFamily="34" charset="0"/>
                <a:cs typeface="Calibri"/>
              </a:rPr>
              <a:t>školského</a:t>
            </a:r>
            <a:r>
              <a:rPr lang="en-US" sz="2333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"/>
                <a:ea typeface="Calibri" panose="020F0502020204030204" pitchFamily="34" charset="0"/>
                <a:cs typeface="Calibri"/>
              </a:rPr>
              <a:t>zákona</a:t>
            </a:r>
            <a:r>
              <a:rPr lang="en-US" sz="2333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  <a:cs typeface="Calibri"/>
              </a:rPr>
              <a:t>. (§ 145b </a:t>
            </a:r>
            <a:r>
              <a:rPr lang="en-US" sz="2333" dirty="0" err="1">
                <a:solidFill>
                  <a:srgbClr val="002060"/>
                </a:solidFill>
                <a:latin typeface="Calibri"/>
                <a:ea typeface="Calibri" panose="020F0502020204030204" pitchFamily="34" charset="0"/>
                <a:cs typeface="Calibri"/>
              </a:rPr>
              <a:t>ods</a:t>
            </a:r>
            <a:r>
              <a:rPr lang="en-US" sz="2333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  <a:cs typeface="Calibri"/>
              </a:rPr>
              <a:t>. 2 </a:t>
            </a:r>
            <a:r>
              <a:rPr lang="en-US" sz="2333" dirty="0" err="1">
                <a:solidFill>
                  <a:srgbClr val="002060"/>
                </a:solidFill>
                <a:latin typeface="Calibri"/>
                <a:ea typeface="Calibri" panose="020F0502020204030204" pitchFamily="34" charset="0"/>
                <a:cs typeface="Calibri"/>
              </a:rPr>
              <a:t>až</a:t>
            </a:r>
            <a:r>
              <a:rPr lang="en-US" sz="2333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sz="2333" dirty="0" err="1">
                <a:solidFill>
                  <a:srgbClr val="002060"/>
                </a:solidFill>
                <a:latin typeface="Calibri"/>
                <a:ea typeface="Calibri" panose="020F0502020204030204" pitchFamily="34" charset="0"/>
                <a:cs typeface="Calibri"/>
              </a:rPr>
              <a:t>ods</a:t>
            </a:r>
            <a:r>
              <a:rPr lang="en-US" sz="2333" dirty="0">
                <a:solidFill>
                  <a:srgbClr val="002060"/>
                </a:solidFill>
                <a:latin typeface="Calibri"/>
                <a:ea typeface="Calibri" panose="020F0502020204030204" pitchFamily="34" charset="0"/>
                <a:cs typeface="Calibri"/>
              </a:rPr>
              <a:t>. 11)</a:t>
            </a:r>
            <a:endParaRPr lang="en-US" sz="2333" dirty="0">
              <a:solidFill>
                <a:srgbClr val="002060"/>
              </a:solidFill>
              <a:latin typeface="Calibri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365618" y="919191"/>
            <a:ext cx="9425661" cy="60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4334" b="1" dirty="0" err="1">
                <a:solidFill>
                  <a:srgbClr val="002060"/>
                </a:solidFill>
                <a:latin typeface="Calibri (MS) Bold"/>
                <a:cs typeface="Segoe UI"/>
              </a:rPr>
              <a:t>Poskytnutie</a:t>
            </a:r>
            <a:r>
              <a:rPr lang="en-US" sz="4334" b="1" dirty="0">
                <a:solidFill>
                  <a:srgbClr val="002060"/>
                </a:solidFill>
                <a:latin typeface="Calibri (MS) Bold"/>
                <a:cs typeface="Segoe UI"/>
              </a:rPr>
              <a:t> </a:t>
            </a:r>
            <a:r>
              <a:rPr lang="en-US" sz="4334" b="1" dirty="0" err="1">
                <a:solidFill>
                  <a:srgbClr val="002060"/>
                </a:solidFill>
                <a:latin typeface="Calibri (MS) Bold"/>
                <a:cs typeface="Segoe UI"/>
              </a:rPr>
              <a:t>podporného</a:t>
            </a:r>
            <a:r>
              <a:rPr lang="en-US" sz="4334" b="1" dirty="0">
                <a:solidFill>
                  <a:srgbClr val="002060"/>
                </a:solidFill>
                <a:latin typeface="Calibri (MS) Bold"/>
                <a:cs typeface="Segoe UI"/>
              </a:rPr>
              <a:t> </a:t>
            </a:r>
            <a:r>
              <a:rPr lang="en-US" sz="4334" b="1" dirty="0" err="1">
                <a:solidFill>
                  <a:srgbClr val="002060"/>
                </a:solidFill>
                <a:latin typeface="Calibri (MS) Bold"/>
                <a:cs typeface="Segoe UI"/>
              </a:rPr>
              <a:t>opatrenia</a:t>
            </a:r>
            <a:endParaRPr lang="en-US" sz="4334" b="1" dirty="0">
              <a:latin typeface="Calibri (MS) Bold"/>
              <a:cs typeface="Calibri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FB183054-BBA0-CE6A-2F0C-EAEEAE686217}"/>
              </a:ext>
            </a:extLst>
          </p:cNvPr>
          <p:cNvSpPr/>
          <p:nvPr/>
        </p:nvSpPr>
        <p:spPr>
          <a:xfrm>
            <a:off x="5691" y="-83900"/>
            <a:ext cx="2044157" cy="6941900"/>
          </a:xfrm>
          <a:custGeom>
            <a:avLst/>
            <a:gdLst/>
            <a:ahLst/>
            <a:cxnLst/>
            <a:rect l="l" t="t" r="r" b="b"/>
            <a:pathLst>
              <a:path w="4276691" h="10412850">
                <a:moveTo>
                  <a:pt x="0" y="0"/>
                </a:moveTo>
                <a:lnTo>
                  <a:pt x="4276690" y="0"/>
                </a:lnTo>
                <a:lnTo>
                  <a:pt x="4276690" y="10412850"/>
                </a:lnTo>
                <a:lnTo>
                  <a:pt x="0" y="104128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sz="1200"/>
          </a:p>
        </p:txBody>
      </p:sp>
      <p:pic>
        <p:nvPicPr>
          <p:cNvPr id="2" name="Grafický objekt 1" descr="Vdýchnutie obrys">
            <a:extLst>
              <a:ext uri="{FF2B5EF4-FFF2-40B4-BE49-F238E27FC236}">
                <a16:creationId xmlns:a16="http://schemas.microsoft.com/office/drawing/2014/main" id="{9A355C96-84CB-019B-477A-F7E27D4FC8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5143" y="4552919"/>
            <a:ext cx="1904704" cy="1904704"/>
          </a:xfrm>
          <a:prstGeom prst="rect">
            <a:avLst/>
          </a:prstGeom>
        </p:spPr>
      </p:pic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29961" y="-33337"/>
            <a:ext cx="76283" cy="6921853"/>
            <a:chOff x="0" y="0"/>
            <a:chExt cx="152566" cy="13843706"/>
          </a:xfrm>
        </p:grpSpPr>
        <p:sp>
          <p:nvSpPr>
            <p:cNvPr id="3" name="Freeform 3"/>
            <p:cNvSpPr/>
            <p:nvPr/>
          </p:nvSpPr>
          <p:spPr>
            <a:xfrm>
              <a:off x="0" y="66548"/>
              <a:ext cx="152527" cy="13710540"/>
            </a:xfrm>
            <a:custGeom>
              <a:avLst/>
              <a:gdLst/>
              <a:ahLst/>
              <a:cxnLst/>
              <a:rect l="l" t="t" r="r" b="b"/>
              <a:pathLst>
                <a:path w="152527" h="13710540">
                  <a:moveTo>
                    <a:pt x="0" y="13710413"/>
                  </a:moveTo>
                  <a:lnTo>
                    <a:pt x="19177" y="0"/>
                  </a:lnTo>
                  <a:lnTo>
                    <a:pt x="152527" y="127"/>
                  </a:lnTo>
                  <a:lnTo>
                    <a:pt x="133350" y="13710540"/>
                  </a:lnTo>
                  <a:close/>
                </a:path>
              </a:pathLst>
            </a:custGeom>
            <a:solidFill>
              <a:srgbClr val="FFFFFF">
                <a:alpha val="58824"/>
              </a:srgbClr>
            </a:solidFill>
          </p:spPr>
          <p:txBody>
            <a:bodyPr/>
            <a:lstStyle/>
            <a:p>
              <a:endParaRPr lang="sk-SK" sz="120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406224" y="821600"/>
            <a:ext cx="9199218" cy="2978549"/>
            <a:chOff x="-1434156" y="-623494"/>
            <a:chExt cx="18398435" cy="595709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964279" cy="5333604"/>
            </a:xfrm>
            <a:custGeom>
              <a:avLst/>
              <a:gdLst/>
              <a:ahLst/>
              <a:cxnLst/>
              <a:rect l="l" t="t" r="r" b="b"/>
              <a:pathLst>
                <a:path w="16964279" h="5333604">
                  <a:moveTo>
                    <a:pt x="0" y="0"/>
                  </a:moveTo>
                  <a:lnTo>
                    <a:pt x="16964279" y="0"/>
                  </a:lnTo>
                  <a:lnTo>
                    <a:pt x="16964279" y="5333604"/>
                  </a:lnTo>
                  <a:lnTo>
                    <a:pt x="0" y="53336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 sz="120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1434156" y="-623494"/>
              <a:ext cx="18043753" cy="3305219"/>
            </a:xfrm>
            <a:prstGeom prst="rect">
              <a:avLst/>
            </a:prstGeom>
          </p:spPr>
          <p:txBody>
            <a:bodyPr lIns="33867" tIns="33867" rIns="33867" bIns="33867" rtlCol="0" anchor="t"/>
            <a:lstStyle/>
            <a:p>
              <a:pPr algn="ctr">
                <a:lnSpc>
                  <a:spcPts val="5580"/>
                </a:lnSpc>
              </a:pPr>
              <a:r>
                <a:rPr lang="en-US" sz="6000" dirty="0">
                  <a:solidFill>
                    <a:srgbClr val="002060"/>
                  </a:solidFill>
                  <a:latin typeface="Calibri (MS) Bold"/>
                </a:rPr>
                <a:t>PROGRAM</a:t>
              </a:r>
              <a:r>
                <a:rPr lang="sk-SK" sz="6000" dirty="0">
                  <a:solidFill>
                    <a:srgbClr val="002060"/>
                  </a:solidFill>
                  <a:latin typeface="Calibri (MS) Bold"/>
                </a:rPr>
                <a:t>Y</a:t>
              </a:r>
              <a:r>
                <a:rPr lang="en-US" sz="6000" dirty="0">
                  <a:solidFill>
                    <a:srgbClr val="002060"/>
                  </a:solidFill>
                  <a:latin typeface="Calibri (MS) Bold"/>
                </a:rPr>
                <a:t> </a:t>
              </a:r>
            </a:p>
            <a:p>
              <a:pPr algn="ctr">
                <a:lnSpc>
                  <a:spcPts val="5580"/>
                </a:lnSpc>
              </a:pPr>
              <a:r>
                <a:rPr lang="en-US" sz="6000" dirty="0">
                  <a:solidFill>
                    <a:srgbClr val="002060"/>
                  </a:solidFill>
                  <a:latin typeface="Calibri (MS) Bold"/>
                </a:rPr>
                <a:t>PROFESIJNÉHO </a:t>
              </a:r>
            </a:p>
            <a:p>
              <a:pPr algn="ctr">
                <a:lnSpc>
                  <a:spcPts val="5581"/>
                </a:lnSpc>
              </a:pPr>
              <a:r>
                <a:rPr lang="en-US" sz="6000" dirty="0">
                  <a:solidFill>
                    <a:srgbClr val="002060"/>
                  </a:solidFill>
                  <a:latin typeface="Calibri (MS) Bold"/>
                </a:rPr>
                <a:t>ROZVOJA</a:t>
              </a:r>
            </a:p>
          </p:txBody>
        </p:sp>
      </p:grpSp>
      <p:sp>
        <p:nvSpPr>
          <p:cNvPr id="13" name="Freeform 7">
            <a:extLst>
              <a:ext uri="{FF2B5EF4-FFF2-40B4-BE49-F238E27FC236}">
                <a16:creationId xmlns:a16="http://schemas.microsoft.com/office/drawing/2014/main" id="{67EC635A-BE4B-5084-BAAF-AFFC14240093}"/>
              </a:ext>
            </a:extLst>
          </p:cNvPr>
          <p:cNvSpPr/>
          <p:nvPr/>
        </p:nvSpPr>
        <p:spPr>
          <a:xfrm>
            <a:off x="17965" y="-41950"/>
            <a:ext cx="2044157" cy="6941900"/>
          </a:xfrm>
          <a:custGeom>
            <a:avLst/>
            <a:gdLst/>
            <a:ahLst/>
            <a:cxnLst/>
            <a:rect l="l" t="t" r="r" b="b"/>
            <a:pathLst>
              <a:path w="4276691" h="10412850">
                <a:moveTo>
                  <a:pt x="0" y="0"/>
                </a:moveTo>
                <a:lnTo>
                  <a:pt x="4276690" y="0"/>
                </a:lnTo>
                <a:lnTo>
                  <a:pt x="4276690" y="10412850"/>
                </a:lnTo>
                <a:lnTo>
                  <a:pt x="0" y="104128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sz="1200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A58789EA-71DC-D2C8-CBAF-EE00C01DA9E2}"/>
              </a:ext>
            </a:extLst>
          </p:cNvPr>
          <p:cNvGrpSpPr/>
          <p:nvPr/>
        </p:nvGrpSpPr>
        <p:grpSpPr>
          <a:xfrm>
            <a:off x="3252700" y="3046986"/>
            <a:ext cx="7579817" cy="125011"/>
            <a:chOff x="0" y="0"/>
            <a:chExt cx="10031204" cy="165440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F5D9FC70-2FEF-2C7B-D6D4-900000D0957D}"/>
                </a:ext>
              </a:extLst>
            </p:cNvPr>
            <p:cNvSpPr/>
            <p:nvPr/>
          </p:nvSpPr>
          <p:spPr>
            <a:xfrm>
              <a:off x="69723" y="0"/>
              <a:ext cx="9891777" cy="165481"/>
            </a:xfrm>
            <a:custGeom>
              <a:avLst/>
              <a:gdLst/>
              <a:ahLst/>
              <a:cxnLst/>
              <a:rect l="l" t="t" r="r" b="b"/>
              <a:pathLst>
                <a:path w="9891777" h="165481">
                  <a:moveTo>
                    <a:pt x="0" y="25781"/>
                  </a:moveTo>
                  <a:lnTo>
                    <a:pt x="9891395" y="0"/>
                  </a:lnTo>
                  <a:lnTo>
                    <a:pt x="9891777" y="139700"/>
                  </a:lnTo>
                  <a:lnTo>
                    <a:pt x="254" y="165481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9" name="Freeform 10">
            <a:extLst>
              <a:ext uri="{FF2B5EF4-FFF2-40B4-BE49-F238E27FC236}">
                <a16:creationId xmlns:a16="http://schemas.microsoft.com/office/drawing/2014/main" id="{10A3D47D-BCF6-BEC7-B763-493CA60770DA}"/>
              </a:ext>
            </a:extLst>
          </p:cNvPr>
          <p:cNvSpPr/>
          <p:nvPr/>
        </p:nvSpPr>
        <p:spPr>
          <a:xfrm>
            <a:off x="5283202" y="3429000"/>
            <a:ext cx="3125409" cy="3114349"/>
          </a:xfrm>
          <a:custGeom>
            <a:avLst/>
            <a:gdLst/>
            <a:ahLst/>
            <a:cxnLst/>
            <a:rect l="l" t="t" r="r" b="b"/>
            <a:pathLst>
              <a:path w="4308691" h="4114800">
                <a:moveTo>
                  <a:pt x="0" y="0"/>
                </a:moveTo>
                <a:lnTo>
                  <a:pt x="4308691" y="0"/>
                </a:lnTo>
                <a:lnTo>
                  <a:pt x="43086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sz="1200"/>
          </a:p>
        </p:txBody>
      </p:sp>
      <p:pic>
        <p:nvPicPr>
          <p:cNvPr id="12" name="Grafický objekt 11" descr="Späť výplň plnou farbou">
            <a:extLst>
              <a:ext uri="{FF2B5EF4-FFF2-40B4-BE49-F238E27FC236}">
                <a16:creationId xmlns:a16="http://schemas.microsoft.com/office/drawing/2014/main" id="{9E658874-9FC3-9B2B-E12B-D35BC2FF4E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5278" y="5072921"/>
            <a:ext cx="1593600" cy="1593600"/>
          </a:xfrm>
          <a:prstGeom prst="rect">
            <a:avLst/>
          </a:prstGeom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B6F1BCB5-9EF0-73CD-463F-76D10C299F75}"/>
              </a:ext>
            </a:extLst>
          </p:cNvPr>
          <p:cNvSpPr/>
          <p:nvPr/>
        </p:nvSpPr>
        <p:spPr>
          <a:xfrm>
            <a:off x="-8464" y="-86693"/>
            <a:ext cx="1886792" cy="6941900"/>
          </a:xfrm>
          <a:custGeom>
            <a:avLst/>
            <a:gdLst/>
            <a:ahLst/>
            <a:cxnLst/>
            <a:rect l="l" t="t" r="r" b="b"/>
            <a:pathLst>
              <a:path w="4276691" h="10412850">
                <a:moveTo>
                  <a:pt x="0" y="0"/>
                </a:moveTo>
                <a:lnTo>
                  <a:pt x="4276690" y="0"/>
                </a:lnTo>
                <a:lnTo>
                  <a:pt x="4276690" y="10412850"/>
                </a:lnTo>
                <a:lnTo>
                  <a:pt x="0" y="104128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sz="1200"/>
          </a:p>
        </p:txBody>
      </p:sp>
      <p:grpSp>
        <p:nvGrpSpPr>
          <p:cNvPr id="2" name="Group 2"/>
          <p:cNvGrpSpPr/>
          <p:nvPr/>
        </p:nvGrpSpPr>
        <p:grpSpPr>
          <a:xfrm>
            <a:off x="2329961" y="-33337"/>
            <a:ext cx="76283" cy="6921853"/>
            <a:chOff x="0" y="0"/>
            <a:chExt cx="152566" cy="13843706"/>
          </a:xfrm>
        </p:grpSpPr>
        <p:sp>
          <p:nvSpPr>
            <p:cNvPr id="3" name="Freeform 3"/>
            <p:cNvSpPr/>
            <p:nvPr/>
          </p:nvSpPr>
          <p:spPr>
            <a:xfrm>
              <a:off x="0" y="66548"/>
              <a:ext cx="152527" cy="13710540"/>
            </a:xfrm>
            <a:custGeom>
              <a:avLst/>
              <a:gdLst/>
              <a:ahLst/>
              <a:cxnLst/>
              <a:rect l="l" t="t" r="r" b="b"/>
              <a:pathLst>
                <a:path w="152527" h="13710540">
                  <a:moveTo>
                    <a:pt x="0" y="13710413"/>
                  </a:moveTo>
                  <a:lnTo>
                    <a:pt x="19177" y="0"/>
                  </a:lnTo>
                  <a:lnTo>
                    <a:pt x="152527" y="127"/>
                  </a:lnTo>
                  <a:lnTo>
                    <a:pt x="133350" y="13710540"/>
                  </a:lnTo>
                  <a:close/>
                </a:path>
              </a:pathLst>
            </a:custGeom>
            <a:solidFill>
              <a:srgbClr val="FFFFFF">
                <a:alpha val="58824"/>
              </a:srgbClr>
            </a:solid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138132" y="3796327"/>
            <a:ext cx="1593600" cy="1976711"/>
          </a:xfrm>
          <a:custGeom>
            <a:avLst/>
            <a:gdLst/>
            <a:ahLst/>
            <a:cxnLst/>
            <a:rect l="l" t="t" r="r" b="b"/>
            <a:pathLst>
              <a:path w="2936651" h="3807652">
                <a:moveTo>
                  <a:pt x="0" y="0"/>
                </a:moveTo>
                <a:lnTo>
                  <a:pt x="2936652" y="0"/>
                </a:lnTo>
                <a:lnTo>
                  <a:pt x="2936652" y="3807651"/>
                </a:lnTo>
                <a:lnTo>
                  <a:pt x="0" y="38076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sz="1200"/>
          </a:p>
        </p:txBody>
      </p:sp>
      <p:sp>
        <p:nvSpPr>
          <p:cNvPr id="6" name="TextBox 6"/>
          <p:cNvSpPr txBox="1"/>
          <p:nvPr/>
        </p:nvSpPr>
        <p:spPr>
          <a:xfrm>
            <a:off x="1990148" y="1303376"/>
            <a:ext cx="9708367" cy="53689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03792" lvl="1" indent="-251896">
              <a:lnSpc>
                <a:spcPts val="2996"/>
              </a:lnSpc>
              <a:buFont typeface="Arial"/>
              <a:buChar char="•"/>
            </a:pPr>
            <a:r>
              <a:rPr lang="en-US" sz="2333" spc="-91" dirty="0" err="1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Diagnostika</a:t>
            </a:r>
            <a:r>
              <a:rPr lang="en-US" sz="2333" spc="-91" dirty="0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 </a:t>
            </a:r>
            <a:r>
              <a:rPr lang="en-US" sz="2333" spc="-91" dirty="0" err="1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detí</a:t>
            </a:r>
            <a:r>
              <a:rPr lang="en-US" sz="2333" spc="-91" dirty="0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 v </a:t>
            </a:r>
            <a:r>
              <a:rPr lang="en-US" sz="2333" spc="-91" dirty="0" err="1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predškolskom</a:t>
            </a:r>
            <a:r>
              <a:rPr lang="en-US" sz="2333" spc="-91" dirty="0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 </a:t>
            </a:r>
            <a:r>
              <a:rPr lang="en-US" sz="2333" spc="-91" dirty="0" err="1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veku</a:t>
            </a:r>
            <a:r>
              <a:rPr lang="en-US" sz="2333" spc="-91" dirty="0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 v </a:t>
            </a:r>
            <a:r>
              <a:rPr lang="en-US" sz="2333" spc="-91" dirty="0" err="1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systéme</a:t>
            </a:r>
            <a:r>
              <a:rPr lang="en-US" sz="2333" spc="-91" dirty="0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 </a:t>
            </a:r>
            <a:r>
              <a:rPr lang="en-US" sz="2333" spc="-91" dirty="0" err="1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podporných</a:t>
            </a:r>
            <a:r>
              <a:rPr lang="en-US" sz="2333" spc="-91" dirty="0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 </a:t>
            </a:r>
            <a:r>
              <a:rPr lang="en-US" sz="2333" spc="-91" dirty="0" err="1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opatrení</a:t>
            </a:r>
            <a:endParaRPr lang="sk-SK" sz="2333" spc="-91" dirty="0">
              <a:solidFill>
                <a:srgbClr val="002060"/>
              </a:solidFill>
              <a:latin typeface="Calibri (MS) Bold"/>
              <a:ea typeface="+mn-lt"/>
              <a:cs typeface="+mn-lt"/>
            </a:endParaRPr>
          </a:p>
          <a:p>
            <a:pPr marL="503792" lvl="1" indent="-251896">
              <a:lnSpc>
                <a:spcPts val="2996"/>
              </a:lnSpc>
              <a:buFont typeface="Arial"/>
              <a:buChar char="•"/>
            </a:pPr>
            <a:endParaRPr lang="en-US" sz="2333" spc="-91" dirty="0">
              <a:solidFill>
                <a:srgbClr val="002060"/>
              </a:solidFill>
              <a:latin typeface="Calibri (MS) Bold"/>
              <a:ea typeface="+mn-lt"/>
              <a:cs typeface="+mn-lt"/>
            </a:endParaRPr>
          </a:p>
          <a:p>
            <a:pPr marL="503792" lvl="1" indent="-251896">
              <a:lnSpc>
                <a:spcPts val="2996"/>
              </a:lnSpc>
              <a:buFont typeface="Arial"/>
              <a:buChar char="•"/>
            </a:pPr>
            <a:r>
              <a:rPr lang="en-US" sz="2333" spc="-91" dirty="0" err="1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Diagnostika</a:t>
            </a:r>
            <a:r>
              <a:rPr lang="en-US" sz="2333" spc="-91" dirty="0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 </a:t>
            </a:r>
            <a:r>
              <a:rPr lang="en-US" sz="2333" spc="-91" dirty="0" err="1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detí</a:t>
            </a:r>
            <a:r>
              <a:rPr lang="en-US" sz="2333" spc="-91" dirty="0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 a </a:t>
            </a:r>
            <a:r>
              <a:rPr lang="en-US" sz="2333" spc="-91" dirty="0" err="1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žiakov</a:t>
            </a:r>
            <a:r>
              <a:rPr lang="en-US" sz="2333" spc="-91" dirty="0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 </a:t>
            </a:r>
            <a:r>
              <a:rPr lang="en-US" sz="2333" spc="-91" dirty="0" err="1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mladšieho</a:t>
            </a:r>
            <a:r>
              <a:rPr lang="en-US" sz="2333" spc="-91" dirty="0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 a </a:t>
            </a:r>
            <a:r>
              <a:rPr lang="en-US" sz="2333" spc="-91" dirty="0" err="1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staršieho</a:t>
            </a:r>
            <a:r>
              <a:rPr lang="en-US" sz="2333" spc="-91" dirty="0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 </a:t>
            </a:r>
            <a:r>
              <a:rPr lang="en-US" sz="2333" spc="-91" dirty="0" err="1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školského</a:t>
            </a:r>
            <a:r>
              <a:rPr lang="en-US" sz="2333" spc="-91" dirty="0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 </a:t>
            </a:r>
            <a:r>
              <a:rPr lang="en-US" sz="2333" spc="-91" dirty="0" err="1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veku</a:t>
            </a:r>
            <a:r>
              <a:rPr lang="en-US" sz="2333" spc="-91" dirty="0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 v </a:t>
            </a:r>
            <a:r>
              <a:rPr lang="en-US" sz="2333" spc="-91" dirty="0" err="1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systéme</a:t>
            </a:r>
            <a:r>
              <a:rPr lang="en-US" sz="2333" spc="-91" dirty="0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 </a:t>
            </a:r>
            <a:r>
              <a:rPr lang="en-US" sz="2333" spc="-91" dirty="0" err="1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podporných</a:t>
            </a:r>
            <a:r>
              <a:rPr lang="en-US" sz="2333" spc="-91" dirty="0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 </a:t>
            </a:r>
            <a:r>
              <a:rPr lang="en-US" sz="2333" spc="-91" dirty="0" err="1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opatrení</a:t>
            </a:r>
            <a:endParaRPr lang="sk-SK" sz="2333" spc="-91" dirty="0">
              <a:solidFill>
                <a:srgbClr val="002060"/>
              </a:solidFill>
              <a:latin typeface="Calibri (MS) Bold"/>
              <a:ea typeface="+mn-lt"/>
              <a:cs typeface="+mn-lt"/>
            </a:endParaRPr>
          </a:p>
          <a:p>
            <a:pPr marL="503792" lvl="1" indent="-251896">
              <a:lnSpc>
                <a:spcPts val="2996"/>
              </a:lnSpc>
              <a:buFont typeface="Arial"/>
              <a:buChar char="•"/>
            </a:pPr>
            <a:endParaRPr lang="en-US" sz="2333" spc="-91" dirty="0">
              <a:solidFill>
                <a:srgbClr val="002060"/>
              </a:solidFill>
              <a:latin typeface="Calibri (MS) Bold"/>
              <a:cs typeface="Calibri"/>
            </a:endParaRPr>
          </a:p>
          <a:p>
            <a:pPr marL="503792" lvl="1" indent="-251896">
              <a:lnSpc>
                <a:spcPts val="2996"/>
              </a:lnSpc>
              <a:buFont typeface="Arial"/>
              <a:buChar char="•"/>
            </a:pPr>
            <a:r>
              <a:rPr lang="en-US" sz="2333" spc="-91" dirty="0" err="1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Poskytovanie</a:t>
            </a:r>
            <a:r>
              <a:rPr lang="en-US" sz="2333" spc="-91" dirty="0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 </a:t>
            </a:r>
            <a:r>
              <a:rPr lang="en-US" sz="2333" spc="-91" dirty="0" err="1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podporných</a:t>
            </a:r>
            <a:r>
              <a:rPr lang="en-US" sz="2333" spc="-91" dirty="0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 </a:t>
            </a:r>
            <a:r>
              <a:rPr lang="en-US" sz="2333" spc="-91" dirty="0" err="1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opatrení</a:t>
            </a:r>
            <a:r>
              <a:rPr lang="en-US" sz="2333" spc="-91" dirty="0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 </a:t>
            </a:r>
            <a:r>
              <a:rPr lang="en-US" sz="2333" spc="-91" dirty="0" err="1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deťom</a:t>
            </a:r>
            <a:r>
              <a:rPr lang="en-US" sz="2333" spc="-91" dirty="0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 v </a:t>
            </a:r>
            <a:r>
              <a:rPr lang="en-US" sz="2333" spc="-91" dirty="0" err="1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predškolskom</a:t>
            </a:r>
            <a:r>
              <a:rPr lang="en-US" sz="2333" spc="-91" dirty="0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 </a:t>
            </a:r>
            <a:r>
              <a:rPr lang="en-US" sz="2333" spc="-91" dirty="0" err="1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veku</a:t>
            </a:r>
            <a:endParaRPr lang="sk-SK" sz="2333" spc="-91" dirty="0">
              <a:solidFill>
                <a:srgbClr val="002060"/>
              </a:solidFill>
              <a:latin typeface="Calibri (MS) Bold"/>
              <a:ea typeface="+mn-lt"/>
              <a:cs typeface="+mn-lt"/>
            </a:endParaRPr>
          </a:p>
          <a:p>
            <a:pPr marL="503792" lvl="1" indent="-251896">
              <a:lnSpc>
                <a:spcPts val="2996"/>
              </a:lnSpc>
              <a:buFont typeface="Arial"/>
              <a:buChar char="•"/>
            </a:pPr>
            <a:endParaRPr lang="en-US" sz="2333" spc="-91" dirty="0">
              <a:solidFill>
                <a:srgbClr val="002060"/>
              </a:solidFill>
              <a:latin typeface="Calibri (MS) Bold"/>
              <a:cs typeface="Calibri"/>
            </a:endParaRPr>
          </a:p>
          <a:p>
            <a:pPr marL="503792" lvl="1" indent="-251896">
              <a:lnSpc>
                <a:spcPts val="2996"/>
              </a:lnSpc>
              <a:buFont typeface="Arial"/>
              <a:buChar char="•"/>
            </a:pPr>
            <a:r>
              <a:rPr lang="en-US" sz="2333" spc="-91" dirty="0" err="1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Poskytovanie</a:t>
            </a:r>
            <a:r>
              <a:rPr lang="en-US" sz="2333" spc="-91" dirty="0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 </a:t>
            </a:r>
            <a:r>
              <a:rPr lang="en-US" sz="2333" spc="-91" dirty="0" err="1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podporných</a:t>
            </a:r>
            <a:r>
              <a:rPr lang="en-US" sz="2333" spc="-91" dirty="0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 </a:t>
            </a:r>
            <a:r>
              <a:rPr lang="en-US" sz="2333" spc="-91" dirty="0" err="1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opatrení</a:t>
            </a:r>
            <a:r>
              <a:rPr lang="en-US" sz="2333" spc="-91" dirty="0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 </a:t>
            </a:r>
            <a:r>
              <a:rPr lang="en-US" sz="2333" spc="-91" dirty="0" err="1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deťom</a:t>
            </a:r>
            <a:r>
              <a:rPr lang="en-US" sz="2333" spc="-91" dirty="0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 a </a:t>
            </a:r>
            <a:r>
              <a:rPr lang="en-US" sz="2333" spc="-91" dirty="0" err="1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žiakom</a:t>
            </a:r>
            <a:r>
              <a:rPr lang="en-US" sz="2333" spc="-91" dirty="0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 v </a:t>
            </a:r>
            <a:r>
              <a:rPr lang="en-US" sz="2333" spc="-91" dirty="0" err="1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mladšom</a:t>
            </a:r>
            <a:r>
              <a:rPr lang="en-US" sz="2333" spc="-91" dirty="0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 a </a:t>
            </a:r>
            <a:r>
              <a:rPr lang="en-US" sz="2333" spc="-91" dirty="0" err="1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staršom</a:t>
            </a:r>
            <a:r>
              <a:rPr lang="en-US" sz="2333" spc="-91" dirty="0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 </a:t>
            </a:r>
            <a:r>
              <a:rPr lang="en-US" sz="2333" spc="-91" dirty="0" err="1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školskom</a:t>
            </a:r>
            <a:r>
              <a:rPr lang="en-US" sz="2333" spc="-91" dirty="0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 </a:t>
            </a:r>
            <a:r>
              <a:rPr lang="en-US" sz="2333" spc="-91" dirty="0" err="1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veku</a:t>
            </a:r>
            <a:r>
              <a:rPr lang="en-US" sz="2333" spc="-91" dirty="0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 </a:t>
            </a:r>
            <a:endParaRPr lang="sk-SK" sz="2333" spc="-91" dirty="0">
              <a:solidFill>
                <a:srgbClr val="002060"/>
              </a:solidFill>
              <a:latin typeface="Calibri (MS) Bold"/>
              <a:ea typeface="+mn-lt"/>
              <a:cs typeface="+mn-lt"/>
            </a:endParaRPr>
          </a:p>
          <a:p>
            <a:pPr marL="503792" lvl="1" indent="-251896">
              <a:lnSpc>
                <a:spcPts val="2996"/>
              </a:lnSpc>
              <a:buFont typeface="Arial"/>
              <a:buChar char="•"/>
            </a:pPr>
            <a:endParaRPr lang="en-US" sz="2333" spc="-91" dirty="0">
              <a:solidFill>
                <a:srgbClr val="002060"/>
              </a:solidFill>
              <a:latin typeface="Calibri (MS) Bold"/>
              <a:ea typeface="+mn-lt"/>
              <a:cs typeface="+mn-lt"/>
            </a:endParaRPr>
          </a:p>
          <a:p>
            <a:pPr marL="503792" lvl="1" indent="-251896">
              <a:lnSpc>
                <a:spcPts val="2996"/>
              </a:lnSpc>
              <a:buFont typeface="Arial"/>
              <a:buChar char="•"/>
            </a:pPr>
            <a:r>
              <a:rPr lang="en-US" sz="2333" spc="-91" dirty="0" err="1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Osvojovanie</a:t>
            </a:r>
            <a:r>
              <a:rPr lang="en-US" sz="2333" spc="-91" dirty="0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 </a:t>
            </a:r>
            <a:r>
              <a:rPr lang="en-US" sz="2333" spc="-91" dirty="0" err="1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si</a:t>
            </a:r>
            <a:r>
              <a:rPr lang="en-US" sz="2333" spc="-91" dirty="0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 </a:t>
            </a:r>
            <a:r>
              <a:rPr lang="en-US" sz="2333" spc="-91" dirty="0" err="1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slovenského</a:t>
            </a:r>
            <a:r>
              <a:rPr lang="en-US" sz="2333" spc="-91" dirty="0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 </a:t>
            </a:r>
            <a:r>
              <a:rPr lang="en-US" sz="2333" spc="-91" dirty="0" err="1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jazyka</a:t>
            </a:r>
            <a:r>
              <a:rPr lang="en-US" sz="2333" spc="-91" dirty="0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 </a:t>
            </a:r>
            <a:r>
              <a:rPr lang="en-US" sz="2333" spc="-91" dirty="0" err="1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ako</a:t>
            </a:r>
            <a:r>
              <a:rPr lang="en-US" sz="2333" spc="-91" dirty="0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 </a:t>
            </a:r>
            <a:r>
              <a:rPr lang="en-US" sz="2333" spc="-91" dirty="0" err="1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druhého</a:t>
            </a:r>
            <a:r>
              <a:rPr lang="en-US" sz="2333" spc="-91" dirty="0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/</a:t>
            </a:r>
            <a:r>
              <a:rPr lang="en-US" sz="2333" spc="-91" dirty="0" err="1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cudzieho</a:t>
            </a:r>
            <a:r>
              <a:rPr lang="en-US" sz="2333" spc="-91" dirty="0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 </a:t>
            </a:r>
            <a:r>
              <a:rPr lang="en-US" sz="2333" spc="-91" dirty="0" err="1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jazyka</a:t>
            </a:r>
            <a:r>
              <a:rPr lang="en-US" sz="2333" spc="-91" dirty="0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 v </a:t>
            </a:r>
            <a:r>
              <a:rPr lang="en-US" sz="2333" spc="-91" dirty="0" err="1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materskej</a:t>
            </a:r>
            <a:r>
              <a:rPr lang="en-US" sz="2333" spc="-91" dirty="0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 </a:t>
            </a:r>
            <a:r>
              <a:rPr lang="en-US" sz="2333" spc="-91" dirty="0" err="1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škole</a:t>
            </a:r>
            <a:endParaRPr lang="sk-SK" sz="2333" spc="-91" dirty="0">
              <a:solidFill>
                <a:srgbClr val="002060"/>
              </a:solidFill>
              <a:latin typeface="Calibri (MS) Bold"/>
              <a:ea typeface="+mn-lt"/>
              <a:cs typeface="+mn-lt"/>
            </a:endParaRPr>
          </a:p>
          <a:p>
            <a:pPr marL="503792" lvl="1" indent="-251896">
              <a:lnSpc>
                <a:spcPts val="2996"/>
              </a:lnSpc>
              <a:buFont typeface="Arial"/>
              <a:buChar char="•"/>
            </a:pPr>
            <a:endParaRPr lang="en-US" sz="2333" spc="-91" dirty="0">
              <a:solidFill>
                <a:srgbClr val="002060"/>
              </a:solidFill>
              <a:latin typeface="Calibri (MS) Bold"/>
              <a:ea typeface="+mn-lt"/>
              <a:cs typeface="+mn-lt"/>
            </a:endParaRPr>
          </a:p>
          <a:p>
            <a:pPr marL="503792" lvl="1" indent="-251896">
              <a:lnSpc>
                <a:spcPts val="2996"/>
              </a:lnSpc>
              <a:buFont typeface="Arial"/>
              <a:buChar char="•"/>
            </a:pPr>
            <a:r>
              <a:rPr lang="en-US" sz="2333" spc="-91" dirty="0" err="1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Osvojovanie</a:t>
            </a:r>
            <a:r>
              <a:rPr lang="en-US" sz="2333" spc="-91" dirty="0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 </a:t>
            </a:r>
            <a:r>
              <a:rPr lang="en-US" sz="2333" spc="-91" dirty="0" err="1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si</a:t>
            </a:r>
            <a:r>
              <a:rPr lang="en-US" sz="2333" spc="-91" dirty="0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 </a:t>
            </a:r>
            <a:r>
              <a:rPr lang="en-US" sz="2333" spc="-91" dirty="0" err="1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slovenského</a:t>
            </a:r>
            <a:r>
              <a:rPr lang="en-US" sz="2333" spc="-91" dirty="0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 </a:t>
            </a:r>
            <a:r>
              <a:rPr lang="en-US" sz="2333" spc="-91" dirty="0" err="1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jazyka</a:t>
            </a:r>
            <a:r>
              <a:rPr lang="en-US" sz="2333" spc="-91" dirty="0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 </a:t>
            </a:r>
            <a:r>
              <a:rPr lang="en-US" sz="2333" spc="-91" dirty="0" err="1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ako</a:t>
            </a:r>
            <a:r>
              <a:rPr lang="en-US" sz="2333" spc="-91" dirty="0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 </a:t>
            </a:r>
            <a:r>
              <a:rPr lang="en-US" sz="2333" spc="-91" dirty="0" err="1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druhého</a:t>
            </a:r>
            <a:r>
              <a:rPr lang="en-US" sz="2333" spc="-91" dirty="0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/</a:t>
            </a:r>
            <a:r>
              <a:rPr lang="en-US" sz="2333" spc="-91" dirty="0" err="1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cudzieho</a:t>
            </a:r>
            <a:r>
              <a:rPr lang="en-US" sz="2333" spc="-91" dirty="0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 </a:t>
            </a:r>
            <a:r>
              <a:rPr lang="en-US" sz="2333" spc="-91" dirty="0" err="1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jazyka</a:t>
            </a:r>
            <a:r>
              <a:rPr lang="en-US" sz="2333" spc="-91" dirty="0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 v </a:t>
            </a:r>
            <a:r>
              <a:rPr lang="en-US" sz="2333" spc="-91" dirty="0" err="1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základnej</a:t>
            </a:r>
            <a:r>
              <a:rPr lang="en-US" sz="2333" spc="-91" dirty="0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 a </a:t>
            </a:r>
            <a:r>
              <a:rPr lang="en-US" sz="2333" spc="-91" dirty="0" err="1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strednej</a:t>
            </a:r>
            <a:r>
              <a:rPr lang="en-US" sz="2333" spc="-91" dirty="0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 </a:t>
            </a:r>
            <a:r>
              <a:rPr lang="en-US" sz="2333" spc="-91" dirty="0" err="1">
                <a:solidFill>
                  <a:srgbClr val="002060"/>
                </a:solidFill>
                <a:latin typeface="Calibri (MS) Bold"/>
                <a:ea typeface="+mn-lt"/>
                <a:cs typeface="+mn-lt"/>
              </a:rPr>
              <a:t>škole</a:t>
            </a:r>
            <a:endParaRPr lang="en-US" sz="2333" spc="-91" dirty="0">
              <a:solidFill>
                <a:srgbClr val="002060"/>
              </a:solidFill>
              <a:latin typeface="Calibri (MS) Bold"/>
              <a:ea typeface="+mn-lt"/>
              <a:cs typeface="+mn-lt"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5F61C707-452D-B6D4-EFD2-4F03805835A3}"/>
              </a:ext>
            </a:extLst>
          </p:cNvPr>
          <p:cNvSpPr txBox="1"/>
          <p:nvPr/>
        </p:nvSpPr>
        <p:spPr>
          <a:xfrm>
            <a:off x="1990148" y="392046"/>
            <a:ext cx="10317967" cy="7285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k-SK" sz="4334" b="1" dirty="0">
                <a:solidFill>
                  <a:srgbClr val="002060"/>
                </a:solidFill>
                <a:latin typeface="Calibri (MS) Bold"/>
                <a:cs typeface="Calibri"/>
              </a:rPr>
              <a:t>Ponuka programov inovačného vzdelávania</a:t>
            </a:r>
            <a:endParaRPr lang="sk-SK" sz="4334" dirty="0">
              <a:solidFill>
                <a:srgbClr val="002060"/>
              </a:solidFill>
              <a:latin typeface="Calibri (MS) Bold"/>
            </a:endParaRPr>
          </a:p>
        </p:txBody>
      </p:sp>
    </p:spTree>
    <p:extLst>
      <p:ext uri="{BB962C8B-B14F-4D97-AF65-F5344CB8AC3E}">
        <p14:creationId xmlns:p14="http://schemas.microsoft.com/office/powerpoint/2010/main" val="227931906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80660" y="17973"/>
            <a:ext cx="9811341" cy="1979412"/>
          </a:xfrm>
          <a:custGeom>
            <a:avLst/>
            <a:gdLst/>
            <a:ahLst/>
            <a:cxnLst/>
            <a:rect l="l" t="t" r="r" b="b"/>
            <a:pathLst>
              <a:path w="14717012" h="2969118">
                <a:moveTo>
                  <a:pt x="0" y="0"/>
                </a:moveTo>
                <a:lnTo>
                  <a:pt x="14717012" y="0"/>
                </a:lnTo>
                <a:lnTo>
                  <a:pt x="14717012" y="2969119"/>
                </a:lnTo>
                <a:lnTo>
                  <a:pt x="0" y="29691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sz="1200"/>
          </a:p>
        </p:txBody>
      </p:sp>
      <p:grpSp>
        <p:nvGrpSpPr>
          <p:cNvPr id="3" name="Group 3"/>
          <p:cNvGrpSpPr/>
          <p:nvPr/>
        </p:nvGrpSpPr>
        <p:grpSpPr>
          <a:xfrm>
            <a:off x="2329961" y="-33337"/>
            <a:ext cx="76283" cy="6921853"/>
            <a:chOff x="0" y="0"/>
            <a:chExt cx="152566" cy="13843706"/>
          </a:xfrm>
        </p:grpSpPr>
        <p:sp>
          <p:nvSpPr>
            <p:cNvPr id="4" name="Freeform 4"/>
            <p:cNvSpPr/>
            <p:nvPr/>
          </p:nvSpPr>
          <p:spPr>
            <a:xfrm>
              <a:off x="0" y="66548"/>
              <a:ext cx="152527" cy="13710540"/>
            </a:xfrm>
            <a:custGeom>
              <a:avLst/>
              <a:gdLst/>
              <a:ahLst/>
              <a:cxnLst/>
              <a:rect l="l" t="t" r="r" b="b"/>
              <a:pathLst>
                <a:path w="152527" h="13710540">
                  <a:moveTo>
                    <a:pt x="0" y="13710413"/>
                  </a:moveTo>
                  <a:lnTo>
                    <a:pt x="19177" y="0"/>
                  </a:lnTo>
                  <a:lnTo>
                    <a:pt x="152527" y="127"/>
                  </a:lnTo>
                  <a:lnTo>
                    <a:pt x="133350" y="13710540"/>
                  </a:lnTo>
                  <a:close/>
                </a:path>
              </a:pathLst>
            </a:custGeom>
            <a:solidFill>
              <a:srgbClr val="FFFFFF">
                <a:alpha val="58824"/>
              </a:srgbClr>
            </a:solidFill>
          </p:spPr>
          <p:txBody>
            <a:bodyPr/>
            <a:lstStyle/>
            <a:p>
              <a:endParaRPr lang="sk-SK"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674064" y="1150869"/>
            <a:ext cx="8482117" cy="2119516"/>
            <a:chOff x="0" y="0"/>
            <a:chExt cx="16964234" cy="42390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964279" cy="4238949"/>
            </a:xfrm>
            <a:custGeom>
              <a:avLst/>
              <a:gdLst/>
              <a:ahLst/>
              <a:cxnLst/>
              <a:rect l="l" t="t" r="r" b="b"/>
              <a:pathLst>
                <a:path w="16964279" h="4238949">
                  <a:moveTo>
                    <a:pt x="0" y="0"/>
                  </a:moveTo>
                  <a:lnTo>
                    <a:pt x="16964279" y="0"/>
                  </a:lnTo>
                  <a:lnTo>
                    <a:pt x="16964279" y="4238949"/>
                  </a:lnTo>
                  <a:lnTo>
                    <a:pt x="0" y="42389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33350"/>
              <a:ext cx="16964234" cy="2383326"/>
            </a:xfrm>
            <a:prstGeom prst="rect">
              <a:avLst/>
            </a:prstGeom>
          </p:spPr>
          <p:txBody>
            <a:bodyPr lIns="33867" tIns="33867" rIns="33867" bIns="33867" rtlCol="0" anchor="t"/>
            <a:lstStyle/>
            <a:p>
              <a:pPr algn="ctr">
                <a:lnSpc>
                  <a:spcPts val="6840"/>
                </a:lnSpc>
              </a:pPr>
              <a:r>
                <a:rPr lang="sk-SK" sz="6000" spc="-239" dirty="0">
                  <a:solidFill>
                    <a:srgbClr val="002060"/>
                  </a:solidFill>
                  <a:latin typeface="Calibri (MS) Bold"/>
                </a:rPr>
                <a:t>PODPORA V REGIÓNOCH</a:t>
              </a:r>
              <a:endParaRPr lang="sk-SK" sz="1200" dirty="0"/>
            </a:p>
          </p:txBody>
        </p:sp>
      </p:grpSp>
      <p:sp>
        <p:nvSpPr>
          <p:cNvPr id="14" name="Freeform 7">
            <a:extLst>
              <a:ext uri="{FF2B5EF4-FFF2-40B4-BE49-F238E27FC236}">
                <a16:creationId xmlns:a16="http://schemas.microsoft.com/office/drawing/2014/main" id="{E443E43B-70B8-7A20-86BD-FFEE168457E4}"/>
              </a:ext>
            </a:extLst>
          </p:cNvPr>
          <p:cNvSpPr/>
          <p:nvPr/>
        </p:nvSpPr>
        <p:spPr>
          <a:xfrm>
            <a:off x="17965" y="-83900"/>
            <a:ext cx="2044157" cy="6941900"/>
          </a:xfrm>
          <a:custGeom>
            <a:avLst/>
            <a:gdLst/>
            <a:ahLst/>
            <a:cxnLst/>
            <a:rect l="l" t="t" r="r" b="b"/>
            <a:pathLst>
              <a:path w="4276691" h="10412850">
                <a:moveTo>
                  <a:pt x="0" y="0"/>
                </a:moveTo>
                <a:lnTo>
                  <a:pt x="4276690" y="0"/>
                </a:lnTo>
                <a:lnTo>
                  <a:pt x="4276690" y="10412850"/>
                </a:lnTo>
                <a:lnTo>
                  <a:pt x="0" y="104128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 sz="1200"/>
          </a:p>
        </p:txBody>
      </p:sp>
      <p:pic>
        <p:nvPicPr>
          <p:cNvPr id="15" name="Grafický objekt 14" descr="Späť výplň plnou farbou">
            <a:extLst>
              <a:ext uri="{FF2B5EF4-FFF2-40B4-BE49-F238E27FC236}">
                <a16:creationId xmlns:a16="http://schemas.microsoft.com/office/drawing/2014/main" id="{40E38F54-E6B8-8AC0-B92A-5D07747ADA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5278" y="5072921"/>
            <a:ext cx="1593600" cy="1593600"/>
          </a:xfrm>
          <a:prstGeom prst="rect">
            <a:avLst/>
          </a:prstGeom>
        </p:spPr>
      </p:pic>
      <p:grpSp>
        <p:nvGrpSpPr>
          <p:cNvPr id="8" name="Group 4">
            <a:extLst>
              <a:ext uri="{FF2B5EF4-FFF2-40B4-BE49-F238E27FC236}">
                <a16:creationId xmlns:a16="http://schemas.microsoft.com/office/drawing/2014/main" id="{2BE5E78B-B39F-0C5B-E587-AFDC058D7CBE}"/>
              </a:ext>
            </a:extLst>
          </p:cNvPr>
          <p:cNvGrpSpPr/>
          <p:nvPr/>
        </p:nvGrpSpPr>
        <p:grpSpPr>
          <a:xfrm>
            <a:off x="3165102" y="2006816"/>
            <a:ext cx="7579817" cy="125011"/>
            <a:chOff x="0" y="0"/>
            <a:chExt cx="10031204" cy="165440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340B2482-20DC-6258-0F3B-DD42F55ACB74}"/>
                </a:ext>
              </a:extLst>
            </p:cNvPr>
            <p:cNvSpPr/>
            <p:nvPr/>
          </p:nvSpPr>
          <p:spPr>
            <a:xfrm>
              <a:off x="69723" y="0"/>
              <a:ext cx="9891777" cy="165481"/>
            </a:xfrm>
            <a:custGeom>
              <a:avLst/>
              <a:gdLst/>
              <a:ahLst/>
              <a:cxnLst/>
              <a:rect l="l" t="t" r="r" b="b"/>
              <a:pathLst>
                <a:path w="9891777" h="165481">
                  <a:moveTo>
                    <a:pt x="0" y="25781"/>
                  </a:moveTo>
                  <a:lnTo>
                    <a:pt x="9891395" y="0"/>
                  </a:lnTo>
                  <a:lnTo>
                    <a:pt x="9891777" y="139700"/>
                  </a:lnTo>
                  <a:lnTo>
                    <a:pt x="254" y="165481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sk-SK" sz="1200"/>
            </a:p>
          </p:txBody>
        </p:sp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EA658BF6-B9B6-F6CC-452E-236FD493AC5A}"/>
              </a:ext>
            </a:extLst>
          </p:cNvPr>
          <p:cNvGrpSpPr/>
          <p:nvPr/>
        </p:nvGrpSpPr>
        <p:grpSpPr>
          <a:xfrm>
            <a:off x="3728725" y="3182716"/>
            <a:ext cx="6039751" cy="3065173"/>
            <a:chOff x="5593087" y="4774074"/>
            <a:chExt cx="9059626" cy="4597760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7B8BE32E-B051-726C-BF59-EAF6ABCF3591}"/>
                </a:ext>
              </a:extLst>
            </p:cNvPr>
            <p:cNvSpPr/>
            <p:nvPr/>
          </p:nvSpPr>
          <p:spPr>
            <a:xfrm>
              <a:off x="5593087" y="4774074"/>
              <a:ext cx="9059626" cy="4597760"/>
            </a:xfrm>
            <a:custGeom>
              <a:avLst/>
              <a:gdLst/>
              <a:ahLst/>
              <a:cxnLst/>
              <a:rect l="l" t="t" r="r" b="b"/>
              <a:pathLst>
                <a:path w="9059626" h="4597760">
                  <a:moveTo>
                    <a:pt x="0" y="0"/>
                  </a:moveTo>
                  <a:lnTo>
                    <a:pt x="9059626" y="0"/>
                  </a:lnTo>
                  <a:lnTo>
                    <a:pt x="9059626" y="4597760"/>
                  </a:lnTo>
                  <a:lnTo>
                    <a:pt x="0" y="45977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 sz="1200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F08F5051-43C2-1555-ECCB-2DD596A3C9BC}"/>
                </a:ext>
              </a:extLst>
            </p:cNvPr>
            <p:cNvSpPr/>
            <p:nvPr/>
          </p:nvSpPr>
          <p:spPr>
            <a:xfrm>
              <a:off x="5859828" y="7364974"/>
              <a:ext cx="466537" cy="794105"/>
            </a:xfrm>
            <a:custGeom>
              <a:avLst/>
              <a:gdLst/>
              <a:ahLst/>
              <a:cxnLst/>
              <a:rect l="l" t="t" r="r" b="b"/>
              <a:pathLst>
                <a:path w="466537" h="794105">
                  <a:moveTo>
                    <a:pt x="0" y="0"/>
                  </a:moveTo>
                  <a:lnTo>
                    <a:pt x="466537" y="0"/>
                  </a:lnTo>
                  <a:lnTo>
                    <a:pt x="466537" y="794106"/>
                  </a:lnTo>
                  <a:lnTo>
                    <a:pt x="0" y="7941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 sz="1200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BE5BF51D-1526-9FB0-511F-9ACDFD800A83}"/>
                </a:ext>
              </a:extLst>
            </p:cNvPr>
            <p:cNvSpPr/>
            <p:nvPr/>
          </p:nvSpPr>
          <p:spPr>
            <a:xfrm>
              <a:off x="6638749" y="6730620"/>
              <a:ext cx="463906" cy="789628"/>
            </a:xfrm>
            <a:custGeom>
              <a:avLst/>
              <a:gdLst/>
              <a:ahLst/>
              <a:cxnLst/>
              <a:rect l="l" t="t" r="r" b="b"/>
              <a:pathLst>
                <a:path w="463906" h="789628">
                  <a:moveTo>
                    <a:pt x="0" y="0"/>
                  </a:moveTo>
                  <a:lnTo>
                    <a:pt x="463907" y="0"/>
                  </a:lnTo>
                  <a:lnTo>
                    <a:pt x="463907" y="789628"/>
                  </a:lnTo>
                  <a:lnTo>
                    <a:pt x="0" y="7896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 sz="1200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87F5DF96-AF06-75D0-D1F3-7B26A9BACD10}"/>
                </a:ext>
              </a:extLst>
            </p:cNvPr>
            <p:cNvSpPr/>
            <p:nvPr/>
          </p:nvSpPr>
          <p:spPr>
            <a:xfrm>
              <a:off x="7496270" y="7609382"/>
              <a:ext cx="473291" cy="805602"/>
            </a:xfrm>
            <a:custGeom>
              <a:avLst/>
              <a:gdLst/>
              <a:ahLst/>
              <a:cxnLst/>
              <a:rect l="l" t="t" r="r" b="b"/>
              <a:pathLst>
                <a:path w="473291" h="805602">
                  <a:moveTo>
                    <a:pt x="0" y="0"/>
                  </a:moveTo>
                  <a:lnTo>
                    <a:pt x="473291" y="0"/>
                  </a:lnTo>
                  <a:lnTo>
                    <a:pt x="473291" y="805602"/>
                  </a:lnTo>
                  <a:lnTo>
                    <a:pt x="0" y="80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 sz="1200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F19D348E-00A1-974C-ED05-AE44F73A53F7}"/>
                </a:ext>
              </a:extLst>
            </p:cNvPr>
            <p:cNvSpPr/>
            <p:nvPr/>
          </p:nvSpPr>
          <p:spPr>
            <a:xfrm>
              <a:off x="7969561" y="8324347"/>
              <a:ext cx="469795" cy="799651"/>
            </a:xfrm>
            <a:custGeom>
              <a:avLst/>
              <a:gdLst/>
              <a:ahLst/>
              <a:cxnLst/>
              <a:rect l="l" t="t" r="r" b="b"/>
              <a:pathLst>
                <a:path w="469795" h="799651">
                  <a:moveTo>
                    <a:pt x="0" y="0"/>
                  </a:moveTo>
                  <a:lnTo>
                    <a:pt x="469795" y="0"/>
                  </a:lnTo>
                  <a:lnTo>
                    <a:pt x="469795" y="799651"/>
                  </a:lnTo>
                  <a:lnTo>
                    <a:pt x="0" y="7996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 sz="1200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F59A9A2F-7457-CE62-EC81-92798D150ABF}"/>
                </a:ext>
              </a:extLst>
            </p:cNvPr>
            <p:cNvSpPr/>
            <p:nvPr/>
          </p:nvSpPr>
          <p:spPr>
            <a:xfrm>
              <a:off x="7594248" y="5782331"/>
              <a:ext cx="467796" cy="796249"/>
            </a:xfrm>
            <a:custGeom>
              <a:avLst/>
              <a:gdLst/>
              <a:ahLst/>
              <a:cxnLst/>
              <a:rect l="l" t="t" r="r" b="b"/>
              <a:pathLst>
                <a:path w="467796" h="796249">
                  <a:moveTo>
                    <a:pt x="0" y="0"/>
                  </a:moveTo>
                  <a:lnTo>
                    <a:pt x="467796" y="0"/>
                  </a:lnTo>
                  <a:lnTo>
                    <a:pt x="467796" y="796249"/>
                  </a:lnTo>
                  <a:lnTo>
                    <a:pt x="0" y="796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 sz="1200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21837017-F764-D04F-B738-6422A90D5D5D}"/>
                </a:ext>
              </a:extLst>
            </p:cNvPr>
            <p:cNvSpPr/>
            <p:nvPr/>
          </p:nvSpPr>
          <p:spPr>
            <a:xfrm>
              <a:off x="9350556" y="6651135"/>
              <a:ext cx="465063" cy="791597"/>
            </a:xfrm>
            <a:custGeom>
              <a:avLst/>
              <a:gdLst/>
              <a:ahLst/>
              <a:cxnLst/>
              <a:rect l="l" t="t" r="r" b="b"/>
              <a:pathLst>
                <a:path w="465063" h="791597">
                  <a:moveTo>
                    <a:pt x="0" y="0"/>
                  </a:moveTo>
                  <a:lnTo>
                    <a:pt x="465063" y="0"/>
                  </a:lnTo>
                  <a:lnTo>
                    <a:pt x="465063" y="791596"/>
                  </a:lnTo>
                  <a:lnTo>
                    <a:pt x="0" y="7915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 sz="1200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45456215-1327-442C-C202-3EC19C0A27FA}"/>
                </a:ext>
              </a:extLst>
            </p:cNvPr>
            <p:cNvSpPr/>
            <p:nvPr/>
          </p:nvSpPr>
          <p:spPr>
            <a:xfrm>
              <a:off x="9265304" y="5080575"/>
              <a:ext cx="465063" cy="791597"/>
            </a:xfrm>
            <a:custGeom>
              <a:avLst/>
              <a:gdLst/>
              <a:ahLst/>
              <a:cxnLst/>
              <a:rect l="l" t="t" r="r" b="b"/>
              <a:pathLst>
                <a:path w="465063" h="791597">
                  <a:moveTo>
                    <a:pt x="0" y="0"/>
                  </a:moveTo>
                  <a:lnTo>
                    <a:pt x="465063" y="0"/>
                  </a:lnTo>
                  <a:lnTo>
                    <a:pt x="465063" y="791597"/>
                  </a:lnTo>
                  <a:lnTo>
                    <a:pt x="0" y="7915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 sz="1200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1567B4EA-1E5C-A804-5D32-64109EC82695}"/>
                </a:ext>
              </a:extLst>
            </p:cNvPr>
            <p:cNvSpPr/>
            <p:nvPr/>
          </p:nvSpPr>
          <p:spPr>
            <a:xfrm>
              <a:off x="12235960" y="5457323"/>
              <a:ext cx="459890" cy="782791"/>
            </a:xfrm>
            <a:custGeom>
              <a:avLst/>
              <a:gdLst/>
              <a:ahLst/>
              <a:cxnLst/>
              <a:rect l="l" t="t" r="r" b="b"/>
              <a:pathLst>
                <a:path w="459890" h="782791">
                  <a:moveTo>
                    <a:pt x="0" y="0"/>
                  </a:moveTo>
                  <a:lnTo>
                    <a:pt x="459889" y="0"/>
                  </a:lnTo>
                  <a:lnTo>
                    <a:pt x="459889" y="782791"/>
                  </a:lnTo>
                  <a:lnTo>
                    <a:pt x="0" y="7827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 sz="1200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115EB903-F3A6-9792-2C71-F3095BCDD577}"/>
                </a:ext>
              </a:extLst>
            </p:cNvPr>
            <p:cNvSpPr/>
            <p:nvPr/>
          </p:nvSpPr>
          <p:spPr>
            <a:xfrm>
              <a:off x="12307914" y="6282860"/>
              <a:ext cx="464181" cy="790095"/>
            </a:xfrm>
            <a:custGeom>
              <a:avLst/>
              <a:gdLst/>
              <a:ahLst/>
              <a:cxnLst/>
              <a:rect l="l" t="t" r="r" b="b"/>
              <a:pathLst>
                <a:path w="464181" h="790095">
                  <a:moveTo>
                    <a:pt x="0" y="0"/>
                  </a:moveTo>
                  <a:lnTo>
                    <a:pt x="464181" y="0"/>
                  </a:lnTo>
                  <a:lnTo>
                    <a:pt x="464181" y="790094"/>
                  </a:lnTo>
                  <a:lnTo>
                    <a:pt x="0" y="7900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k-SK" sz="120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3CF276CA36D1740912990FB19C79C02" ma:contentTypeVersion="14" ma:contentTypeDescription="Umožňuje vytvoriť nový dokument." ma:contentTypeScope="" ma:versionID="37e24d4c731a9f7288fe908d5f07317e">
  <xsd:schema xmlns:xsd="http://www.w3.org/2001/XMLSchema" xmlns:xs="http://www.w3.org/2001/XMLSchema" xmlns:p="http://schemas.microsoft.com/office/2006/metadata/properties" xmlns:ns2="3d5a6f36-6053-4801-a571-ffc6991609ed" xmlns:ns3="f882ea08-54e3-4f7d-a9ee-fd3e25c25ced" targetNamespace="http://schemas.microsoft.com/office/2006/metadata/properties" ma:root="true" ma:fieldsID="54960e0ddc354c27d7b0624eb951fcc7" ns2:_="" ns3:_="">
    <xsd:import namespace="3d5a6f36-6053-4801-a571-ffc6991609ed"/>
    <xsd:import namespace="f882ea08-54e3-4f7d-a9ee-fd3e25c25c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5a6f36-6053-4801-a571-ffc6991609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Značky obrázka" ma:readOnly="false" ma:fieldId="{5cf76f15-5ced-4ddc-b409-7134ff3c332f}" ma:taxonomyMulti="true" ma:sspId="ccd345fe-cf90-40a5-b0cb-eb91a2dd89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82ea08-54e3-4f7d-a9ee-fd3e25c25ce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198e7ac-ff51-4f0f-8b69-5be7ea6ca80e}" ma:internalName="TaxCatchAll" ma:showField="CatchAllData" ma:web="f882ea08-54e3-4f7d-a9ee-fd3e25c25c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d5a6f36-6053-4801-a571-ffc6991609ed">
      <Terms xmlns="http://schemas.microsoft.com/office/infopath/2007/PartnerControls"/>
    </lcf76f155ced4ddcb4097134ff3c332f>
    <TaxCatchAll xmlns="f882ea08-54e3-4f7d-a9ee-fd3e25c25ced" xsi:nil="true"/>
  </documentManagement>
</p:properties>
</file>

<file path=customXml/itemProps1.xml><?xml version="1.0" encoding="utf-8"?>
<ds:datastoreItem xmlns:ds="http://schemas.openxmlformats.org/officeDocument/2006/customXml" ds:itemID="{74405578-E924-4744-94E1-A696C462D8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5a6f36-6053-4801-a571-ffc6991609ed"/>
    <ds:schemaRef ds:uri="f882ea08-54e3-4f7d-a9ee-fd3e25c25c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366379-0DB0-4CB3-9198-3187DDCF0F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640457-0386-4257-8AFC-ECA4C3DF8F73}">
  <ds:schemaRefs>
    <ds:schemaRef ds:uri="http://schemas.openxmlformats.org/package/2006/metadata/core-properties"/>
    <ds:schemaRef ds:uri="3d5a6f36-6053-4801-a571-ffc6991609ed"/>
    <ds:schemaRef ds:uri="http://schemas.microsoft.com/office/2006/documentManagement/types"/>
    <ds:schemaRef ds:uri="f882ea08-54e3-4f7d-a9ee-fd3e25c25ced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elements/1.1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8531</Words>
  <Application>Microsoft Office PowerPoint</Application>
  <PresentationFormat>Širokouhlá</PresentationFormat>
  <Paragraphs>1027</Paragraphs>
  <Slides>104</Slides>
  <Notes>45</Notes>
  <HiddenSlides>0</HiddenSlides>
  <MMClips>0</MMClips>
  <ScaleCrop>false</ScaleCrop>
  <HeadingPairs>
    <vt:vector size="6" baseType="variant">
      <vt:variant>
        <vt:lpstr>Použité písma</vt:lpstr>
      </vt:variant>
      <vt:variant>
        <vt:i4>14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104</vt:i4>
      </vt:variant>
    </vt:vector>
  </HeadingPairs>
  <TitlesOfParts>
    <vt:vector size="119" baseType="lpstr">
      <vt:lpstr>Aptos</vt:lpstr>
      <vt:lpstr>Aptos Display</vt:lpstr>
      <vt:lpstr>Arial</vt:lpstr>
      <vt:lpstr>Arial Bold</vt:lpstr>
      <vt:lpstr>Arial,Sans-Serif</vt:lpstr>
      <vt:lpstr>Arimo Bold</vt:lpstr>
      <vt:lpstr>Calibri</vt:lpstr>
      <vt:lpstr>calibri </vt:lpstr>
      <vt:lpstr>Calibri (MS)</vt:lpstr>
      <vt:lpstr>Calibri (MS) Bold</vt:lpstr>
      <vt:lpstr>Callibri</vt:lpstr>
      <vt:lpstr>Canva Sans Bold</vt:lpstr>
      <vt:lpstr>Open Sans</vt:lpstr>
      <vt:lpstr>Open Sans Bold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Rudolf Sivý</dc:creator>
  <cp:lastModifiedBy>Rudolf Sivý</cp:lastModifiedBy>
  <cp:revision>10</cp:revision>
  <dcterms:created xsi:type="dcterms:W3CDTF">2024-03-27T07:38:06Z</dcterms:created>
  <dcterms:modified xsi:type="dcterms:W3CDTF">2024-04-15T09:46:09Z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0x01010003CF276CA36D1740912990FB19C79C02</vt:lpwstr>
  </property>
</Properties>
</file>