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895" r:id="rId5"/>
  </p:sldMasterIdLst>
  <p:notesMasterIdLst>
    <p:notesMasterId r:id="rId91"/>
  </p:notesMasterIdLst>
  <p:sldIdLst>
    <p:sldId id="322" r:id="rId6"/>
    <p:sldId id="257" r:id="rId7"/>
    <p:sldId id="258" r:id="rId8"/>
    <p:sldId id="338" r:id="rId9"/>
    <p:sldId id="337" r:id="rId10"/>
    <p:sldId id="261" r:id="rId11"/>
    <p:sldId id="260" r:id="rId12"/>
    <p:sldId id="264" r:id="rId13"/>
    <p:sldId id="409" r:id="rId14"/>
    <p:sldId id="265" r:id="rId15"/>
    <p:sldId id="321" r:id="rId16"/>
    <p:sldId id="410" r:id="rId17"/>
    <p:sldId id="437" r:id="rId18"/>
    <p:sldId id="439" r:id="rId19"/>
    <p:sldId id="438" r:id="rId20"/>
    <p:sldId id="267" r:id="rId21"/>
    <p:sldId id="266" r:id="rId22"/>
    <p:sldId id="483" r:id="rId23"/>
    <p:sldId id="489" r:id="rId24"/>
    <p:sldId id="490" r:id="rId25"/>
    <p:sldId id="442" r:id="rId26"/>
    <p:sldId id="268" r:id="rId27"/>
    <p:sldId id="269" r:id="rId28"/>
    <p:sldId id="443" r:id="rId29"/>
    <p:sldId id="262" r:id="rId30"/>
    <p:sldId id="445" r:id="rId31"/>
    <p:sldId id="446" r:id="rId32"/>
    <p:sldId id="444" r:id="rId33"/>
    <p:sldId id="323" r:id="rId34"/>
    <p:sldId id="474" r:id="rId35"/>
    <p:sldId id="447" r:id="rId36"/>
    <p:sldId id="448" r:id="rId37"/>
    <p:sldId id="449" r:id="rId38"/>
    <p:sldId id="272" r:id="rId39"/>
    <p:sldId id="451" r:id="rId40"/>
    <p:sldId id="452" r:id="rId41"/>
    <p:sldId id="450" r:id="rId42"/>
    <p:sldId id="453" r:id="rId43"/>
    <p:sldId id="454" r:id="rId44"/>
    <p:sldId id="455" r:id="rId45"/>
    <p:sldId id="274" r:id="rId46"/>
    <p:sldId id="275" r:id="rId47"/>
    <p:sldId id="276" r:id="rId48"/>
    <p:sldId id="277" r:id="rId49"/>
    <p:sldId id="278" r:id="rId50"/>
    <p:sldId id="327" r:id="rId51"/>
    <p:sldId id="401" r:id="rId52"/>
    <p:sldId id="400" r:id="rId53"/>
    <p:sldId id="399" r:id="rId54"/>
    <p:sldId id="398" r:id="rId55"/>
    <p:sldId id="283" r:id="rId56"/>
    <p:sldId id="282" r:id="rId57"/>
    <p:sldId id="456" r:id="rId58"/>
    <p:sldId id="462" r:id="rId59"/>
    <p:sldId id="463" r:id="rId60"/>
    <p:sldId id="464" r:id="rId61"/>
    <p:sldId id="465" r:id="rId62"/>
    <p:sldId id="466" r:id="rId63"/>
    <p:sldId id="467" r:id="rId64"/>
    <p:sldId id="468" r:id="rId65"/>
    <p:sldId id="469" r:id="rId66"/>
    <p:sldId id="470" r:id="rId67"/>
    <p:sldId id="477" r:id="rId68"/>
    <p:sldId id="471" r:id="rId69"/>
    <p:sldId id="472" r:id="rId70"/>
    <p:sldId id="478" r:id="rId71"/>
    <p:sldId id="473" r:id="rId72"/>
    <p:sldId id="305" r:id="rId73"/>
    <p:sldId id="493" r:id="rId74"/>
    <p:sldId id="494" r:id="rId75"/>
    <p:sldId id="491" r:id="rId76"/>
    <p:sldId id="333" r:id="rId77"/>
    <p:sldId id="308" r:id="rId78"/>
    <p:sldId id="310" r:id="rId79"/>
    <p:sldId id="311" r:id="rId80"/>
    <p:sldId id="312" r:id="rId81"/>
    <p:sldId id="332" r:id="rId82"/>
    <p:sldId id="314" r:id="rId83"/>
    <p:sldId id="457" r:id="rId84"/>
    <p:sldId id="458" r:id="rId85"/>
    <p:sldId id="481" r:id="rId86"/>
    <p:sldId id="461" r:id="rId87"/>
    <p:sldId id="480" r:id="rId88"/>
    <p:sldId id="459" r:id="rId89"/>
    <p:sldId id="319" r:id="rId90"/>
  </p:sldIdLst>
  <p:sldSz cx="18288000" cy="10287000"/>
  <p:notesSz cx="6858000" cy="9144000"/>
  <p:embeddedFontLst>
    <p:embeddedFont>
      <p:font typeface="Arial" panose="020B0604020202020204" pitchFamily="34" charset="0"/>
      <p:regular r:id="rId92"/>
    </p:embeddedFont>
    <p:embeddedFont>
      <p:font typeface="Arial Bold" panose="020B0604020202020204" charset="0"/>
      <p:regular r:id="rId93"/>
      <p:bold r:id="rId94"/>
    </p:embeddedFont>
    <p:embeddedFont>
      <p:font typeface="Arimo Bold" panose="020B0604020202020204" charset="0"/>
      <p:regular r:id="rId95"/>
    </p:embeddedFont>
    <p:embeddedFont>
      <p:font typeface="Calibri" panose="020F0502020204030204" pitchFamily="34" charset="0"/>
      <p:regular r:id="rId96"/>
      <p:bold r:id="rId97"/>
      <p:italic r:id="rId98"/>
      <p:boldItalic r:id="rId99"/>
    </p:embeddedFont>
    <p:embeddedFont>
      <p:font typeface="Calibri (MS)" panose="020B0604020202020204" charset="0"/>
      <p:regular r:id="rId100"/>
    </p:embeddedFont>
    <p:embeddedFont>
      <p:font typeface="Calibri (MS) Bold" panose="020B0604020202020204" charset="0"/>
      <p:regular r:id="rId101"/>
    </p:embeddedFont>
    <p:embeddedFont>
      <p:font typeface="Canva Sans Bold" panose="020B0604020202020204" charset="0"/>
      <p:regular r:id="rId10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66F404-C8B5-C969-5FB4-47FAE21CCDFD}" name="Sivý Rudolf" initials="SR" userId="S::rudolf.sivy@nivam.sk::8dd6d5b3-2cda-45b9-87b1-f3d8714bab3d" providerId="AD"/>
  <p188:author id="{BB745113-3018-7862-4876-CAFBA8F22605}" name="Molnár Zsanett" initials="MZ" userId="S::zsanett.molnar@nivam.sk::3cb9ac9c-1eb6-4b46-aedc-f3aa0010348e" providerId="AD"/>
  <p188:author id="{E2A04B15-F6C2-993D-26AD-6F44A1724950}" name="Ivanová Zuzana" initials="IZ" userId="S::zuzana.ivanova@nivam.sk::e686c69d-64d2-4caf-bdeb-c052271e6b70" providerId="AD"/>
  <p188:author id="{D9293519-DF90-F250-F3BC-A264F1931DCB}" name="Rudolf Sivý" initials="RS" userId="S-1-5-21-2840796367-2225355142-3370630561-2689" providerId="AD"/>
  <p188:author id="{5E771735-6758-CA84-1CEE-8536847CA1C5}" name="Barbora Ugorová" initials="BU" userId="S::barbora.ugorova@nivam.sk::92ab741e-0c0c-42f1-a03a-553b87a8b825" providerId="AD"/>
  <p188:author id="{4CD9EF58-51EF-7557-5C9B-419DD5E9B346}" name="Reinoldová Katarína" initials="RK" userId="S::Katarina.Reinoldova@nivam.sk::f7529fd4-ead2-40dc-996a-484477b4093f" providerId="AD"/>
  <p188:author id="{4B763060-C819-2438-953C-17EF12374BEA}" name="Ivana Drangová" initials="ID" userId="S-1-5-21-2840796367-2225355142-3370630561-2719" providerId="AD"/>
  <p188:author id="{D33EE063-25D0-B86E-1AC5-14806C140103}" name="Nadányi Lenka" initials="NL" userId="S::lenka.nadanyi@nivam.sk::d0a285a6-7dd2-4321-94f1-9fff57be76a2" providerId="AD"/>
  <p188:author id="{05D2FD63-E30A-882B-FE14-61CD58E4227F}" name="Ivana Drangová" initials="ID" userId="S::ivana.drangova@nivam.sk::52e5d2e6-7065-4420-a61b-4a0f2354f044" providerId="AD"/>
  <p188:author id="{94A5026A-CF37-2779-D385-E89FDD337BD1}" name="Jana Bougdar" initials="JB" userId="S::jana.bougdar@nivam.sk::20a90487-3721-4c5a-aeac-6a6f5c097c8d" providerId="AD"/>
  <p188:author id="{BB252596-7FD1-2EAF-28EE-8C9EEB1093E9}" name="Martin Vyšňa" initials="MV" userId="S::martin.vysna@nivam.sk::a07606eb-7171-4866-98a0-3cdf34a967d1" providerId="AD"/>
  <p188:author id="{41A8809B-77AD-B56E-B72F-1FC2F5AF29D3}" name="Milena Demková" initials="MD" userId="S::milena.demkova@nivam.sk::36555672-8afc-48e7-a617-169acbc2f453" providerId="AD"/>
  <p188:author id="{9C6096B0-098F-6DE5-1DF1-3D50B48E0DD2}" name="Miroslava Čerešníková" initials="MČ" userId="S::miroslava.ceresnikova@nivam.sk::1fb31d19-64e4-4578-8fd0-bb0f665a0f69" providerId="AD"/>
  <p188:author id="{C08468B7-A02E-D91D-A266-68A5DA91A468}" name="Denisa Ševčíková" initials="DŠ" userId="848052e3bfdd4fcd" providerId="Windows Live"/>
  <p188:author id="{AFE118C8-87AE-B9E0-4EB4-0F61F1387F8E}" name="Žovinec Erik" initials="ŽE" userId="S::erik.zovinec@nivam.sk::58540bf7-cd94-4b0d-ae4a-217592d8605f" providerId="AD"/>
  <p188:author id="{7F2DB8D1-7121-781E-E19A-CC9A83C07390}" name="Valeková Zdenka" initials="VZ" userId="S::zdenka.valekova@nivam.sk::c75f5643-5aee-41d7-babf-64ef12ada04c" providerId="AD"/>
  <p188:author id="{05E80CD5-89F5-D2D6-D0C6-E3C190F28234}" name="Erik Papp" initials="EP" userId="S::erik.papp@nivam.sk::c5f879e3-2fcc-4c62-89a7-5d23abdece6d" providerId="AD"/>
  <p188:author id="{8D8D54D5-246A-9500-E5C0-08BB48071C13}" name="Lucia Dulanská" initials="LD" userId="S::lucia.dulanska@nivam.sk::6505aafe-ccec-4ec9-959b-fbaa8a92959d" providerId="AD"/>
  <p188:author id="{2EA5DBDE-4830-B357-F0FC-1F06D11131EB}" name="Sivý Rudolf" initials="SR" userId="S::Rudolf.Sivy@nivam.sk::8dd6d5b3-2cda-45b9-87b1-f3d8714bab3d" providerId="AD"/>
  <p188:author id="{DC5692F0-DAFC-5A1B-FD6C-13CA8358D73F}" name="Rudolf Sivý" initials="RS" userId="S::rudolf.sivy@statpedu.online::93213785-51c4-4d23-afa3-a8985a8f00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3FF"/>
    <a:srgbClr val="002060"/>
    <a:srgbClr val="2A2768"/>
    <a:srgbClr val="ED1C24"/>
    <a:srgbClr val="CCE5FF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07" Type="http://schemas.microsoft.com/office/2018/10/relationships/authors" Target="authors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font" Target="fonts/font11.fntdata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font" Target="fonts/font4.fntdata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6.fntdata"/><Relationship Id="rId104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font" Target="fonts/font9.fntdata"/><Relationship Id="rId105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853DC-9937-462B-ADAA-56C8D5BF58A8}" type="datetimeFigureOut">
              <a:rPr lang="sk-SK" smtClean="0"/>
              <a:t>26. 9. 2023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799C1-B851-45E6-A76A-7EFB1C47301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227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3093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8134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356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7585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6367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8762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1674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3356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8603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8485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941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1068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2418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4387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8119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6267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121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9595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6690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9091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003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7259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3626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69310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3858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09621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54680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36622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67072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7444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7084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39473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512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29403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16772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91667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66888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07177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95443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82907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22831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39278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93361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4263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08489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65328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62069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31670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18852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70760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40589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15433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97331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59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55139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2186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91814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8652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41601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82727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62812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46345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776811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28190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26624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69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59875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9392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51139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015245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986330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40285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36461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214947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0204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567554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50785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79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46203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80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2920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78730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81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9066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82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71464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83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786266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84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13599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85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0356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799C1-B851-45E6-A76A-7EFB1C47301E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6198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>
            <a:extLst>
              <a:ext uri="{FF2B5EF4-FFF2-40B4-BE49-F238E27FC236}">
                <a16:creationId xmlns:a16="http://schemas.microsoft.com/office/drawing/2014/main" id="{1FC8994C-9F07-C5FB-8AAF-80F25580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1E414903-FED3-F097-47E1-9D8EB670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84A5EE0A-7F7C-2547-510C-B78C8EAD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58613-E665-4C77-B4D9-AAC6F68AD872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61268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>
            <a:extLst>
              <a:ext uri="{FF2B5EF4-FFF2-40B4-BE49-F238E27FC236}">
                <a16:creationId xmlns:a16="http://schemas.microsoft.com/office/drawing/2014/main" id="{6248B189-7CED-0BA9-7203-043621C58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84BC991E-F77E-4823-EFF9-EA42F5D90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97EEFF18-17E0-8306-F875-CE38FC04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3D495-A1AD-46CD-9D45-3D00E7CDAC95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79375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>
            <a:extLst>
              <a:ext uri="{FF2B5EF4-FFF2-40B4-BE49-F238E27FC236}">
                <a16:creationId xmlns:a16="http://schemas.microsoft.com/office/drawing/2014/main" id="{D9147984-E824-2FD9-0FD3-C1E11D4F0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C5186431-0150-A7D6-1F18-A2F72C73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737F5BC6-AC7E-4FA2-265D-E7CE50231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6DE4B-72AD-4D2F-A127-845FDDBD525B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36796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3">
            <a:extLst>
              <a:ext uri="{FF2B5EF4-FFF2-40B4-BE49-F238E27FC236}">
                <a16:creationId xmlns:a16="http://schemas.microsoft.com/office/drawing/2014/main" id="{9A6C506E-E172-F3E9-EE1F-28EDBAD5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4">
            <a:extLst>
              <a:ext uri="{FF2B5EF4-FFF2-40B4-BE49-F238E27FC236}">
                <a16:creationId xmlns:a16="http://schemas.microsoft.com/office/drawing/2014/main" id="{634F44D2-2602-B41D-886A-46640C341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>
            <a:extLst>
              <a:ext uri="{FF2B5EF4-FFF2-40B4-BE49-F238E27FC236}">
                <a16:creationId xmlns:a16="http://schemas.microsoft.com/office/drawing/2014/main" id="{7B8504B8-5624-DEA1-3459-E6AD7580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84761-3DF8-4990-A535-9AEF1B71F98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82944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3">
            <a:extLst>
              <a:ext uri="{FF2B5EF4-FFF2-40B4-BE49-F238E27FC236}">
                <a16:creationId xmlns:a16="http://schemas.microsoft.com/office/drawing/2014/main" id="{8B78D00F-7D96-5B4D-F7BC-E4963DB2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Zástupný symbol päty 4">
            <a:extLst>
              <a:ext uri="{FF2B5EF4-FFF2-40B4-BE49-F238E27FC236}">
                <a16:creationId xmlns:a16="http://schemas.microsoft.com/office/drawing/2014/main" id="{706A435A-5DD9-C58B-6CF1-C7C10953B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5">
            <a:extLst>
              <a:ext uri="{FF2B5EF4-FFF2-40B4-BE49-F238E27FC236}">
                <a16:creationId xmlns:a16="http://schemas.microsoft.com/office/drawing/2014/main" id="{F462F846-483E-36F8-CFB0-B28F024DD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E9DB8-74D9-4D1F-A523-D2F7611A38F6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51713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3">
            <a:extLst>
              <a:ext uri="{FF2B5EF4-FFF2-40B4-BE49-F238E27FC236}">
                <a16:creationId xmlns:a16="http://schemas.microsoft.com/office/drawing/2014/main" id="{76F0EBCB-04F9-5C6E-F6E1-033B7DC15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päty 4">
            <a:extLst>
              <a:ext uri="{FF2B5EF4-FFF2-40B4-BE49-F238E27FC236}">
                <a16:creationId xmlns:a16="http://schemas.microsoft.com/office/drawing/2014/main" id="{F0A108FE-BDCD-1D53-1DB5-F60606DA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5">
            <a:extLst>
              <a:ext uri="{FF2B5EF4-FFF2-40B4-BE49-F238E27FC236}">
                <a16:creationId xmlns:a16="http://schemas.microsoft.com/office/drawing/2014/main" id="{AD377EA2-6F90-51F9-7430-C19C76239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867C3-1DC5-4B32-A78B-405F533118B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475433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3">
            <a:extLst>
              <a:ext uri="{FF2B5EF4-FFF2-40B4-BE49-F238E27FC236}">
                <a16:creationId xmlns:a16="http://schemas.microsoft.com/office/drawing/2014/main" id="{258EACC7-D58B-D13C-4E61-B62A7A52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päty 4">
            <a:extLst>
              <a:ext uri="{FF2B5EF4-FFF2-40B4-BE49-F238E27FC236}">
                <a16:creationId xmlns:a16="http://schemas.microsoft.com/office/drawing/2014/main" id="{58A99B1E-9729-1E0F-B1A0-EF83B494D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5">
            <a:extLst>
              <a:ext uri="{FF2B5EF4-FFF2-40B4-BE49-F238E27FC236}">
                <a16:creationId xmlns:a16="http://schemas.microsoft.com/office/drawing/2014/main" id="{10FC6A60-2A8E-30DB-23D6-E80A341B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7024C-03A0-4605-972D-87CA3B13F6A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35694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3">
            <a:extLst>
              <a:ext uri="{FF2B5EF4-FFF2-40B4-BE49-F238E27FC236}">
                <a16:creationId xmlns:a16="http://schemas.microsoft.com/office/drawing/2014/main" id="{A9CA3BEB-6B58-8673-E664-857F1DD1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4">
            <a:extLst>
              <a:ext uri="{FF2B5EF4-FFF2-40B4-BE49-F238E27FC236}">
                <a16:creationId xmlns:a16="http://schemas.microsoft.com/office/drawing/2014/main" id="{1C9F5241-FDE9-898B-EBA2-D6F13BA91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>
            <a:extLst>
              <a:ext uri="{FF2B5EF4-FFF2-40B4-BE49-F238E27FC236}">
                <a16:creationId xmlns:a16="http://schemas.microsoft.com/office/drawing/2014/main" id="{F6EE9205-78B6-E97A-843A-96EED926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BB128-FF18-4DF1-B0A3-445320A2B34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0493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3">
            <a:extLst>
              <a:ext uri="{FF2B5EF4-FFF2-40B4-BE49-F238E27FC236}">
                <a16:creationId xmlns:a16="http://schemas.microsoft.com/office/drawing/2014/main" id="{3DE682AE-FEC9-1045-A826-E969C800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päty 4">
            <a:extLst>
              <a:ext uri="{FF2B5EF4-FFF2-40B4-BE49-F238E27FC236}">
                <a16:creationId xmlns:a16="http://schemas.microsoft.com/office/drawing/2014/main" id="{072E4570-E2B0-8937-031E-BEA9479B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5">
            <a:extLst>
              <a:ext uri="{FF2B5EF4-FFF2-40B4-BE49-F238E27FC236}">
                <a16:creationId xmlns:a16="http://schemas.microsoft.com/office/drawing/2014/main" id="{10E2E155-89B4-7561-526F-55DE98BE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82D9F-66A6-4A5A-86F1-84968623D77E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25803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>
            <a:extLst>
              <a:ext uri="{FF2B5EF4-FFF2-40B4-BE49-F238E27FC236}">
                <a16:creationId xmlns:a16="http://schemas.microsoft.com/office/drawing/2014/main" id="{3CE5EC72-076C-9D57-A9EE-626021B8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8D4A4AA8-60B1-2D80-BFDF-3AD5B493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25E56DF3-2316-3F1E-CA1B-B76FD90B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FA956-A3E7-430C-9218-A624F39BCA2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700443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>
            <a:extLst>
              <a:ext uri="{FF2B5EF4-FFF2-40B4-BE49-F238E27FC236}">
                <a16:creationId xmlns:a16="http://schemas.microsoft.com/office/drawing/2014/main" id="{DC097A2C-08AA-38FE-20AD-1EA452767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4C548F47-2AA9-AF41-5E15-5834C7FE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0B14BF78-6C99-757D-9A5D-7EEAF5A1B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F7FAC-AB16-41FC-8AE5-7842D77DC08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8225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>
            <a:extLst>
              <a:ext uri="{FF2B5EF4-FFF2-40B4-BE49-F238E27FC236}">
                <a16:creationId xmlns:a16="http://schemas.microsoft.com/office/drawing/2014/main" id="{131590B7-312B-5D2F-9DE3-C5D70C5746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Upravte štýly predlohy textu</a:t>
            </a:r>
          </a:p>
        </p:txBody>
      </p:sp>
      <p:sp>
        <p:nvSpPr>
          <p:cNvPr id="1027" name="Zástupný symbol textu 2">
            <a:extLst>
              <a:ext uri="{FF2B5EF4-FFF2-40B4-BE49-F238E27FC236}">
                <a16:creationId xmlns:a16="http://schemas.microsoft.com/office/drawing/2014/main" id="{3651D504-FB74-7828-6B1C-3D11C0A221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Upravte štýl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4" name="Zástupný symbol dátumu 3">
            <a:extLst>
              <a:ext uri="{FF2B5EF4-FFF2-40B4-BE49-F238E27FC236}">
                <a16:creationId xmlns:a16="http://schemas.microsoft.com/office/drawing/2014/main" id="{19882E28-DE83-AC41-05FE-086D1719D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8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61E78FBE-A197-B979-A09C-897B6A27A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8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145FD4B6-8B07-03D0-4249-3A8D574D1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</a:defRPr>
            </a:lvl1pPr>
          </a:lstStyle>
          <a:p>
            <a:fld id="{E85E07FA-B4DC-4415-8FEB-EB890772E674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67.svg"/><Relationship Id="rId4" Type="http://schemas.openxmlformats.org/officeDocument/2006/relationships/image" Target="../media/image63.sv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7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.png"/><Relationship Id="rId4" Type="http://schemas.openxmlformats.org/officeDocument/2006/relationships/image" Target="../media/image8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10" Type="http://schemas.openxmlformats.org/officeDocument/2006/relationships/image" Target="../media/image91.svg"/><Relationship Id="rId4" Type="http://schemas.openxmlformats.org/officeDocument/2006/relationships/image" Target="../media/image87.svg"/><Relationship Id="rId9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12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1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1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1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10" Type="http://schemas.openxmlformats.org/officeDocument/2006/relationships/image" Target="../media/image12.svg"/><Relationship Id="rId4" Type="http://schemas.openxmlformats.org/officeDocument/2006/relationships/image" Target="../media/image103.svg"/><Relationship Id="rId9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2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openxmlformats.org/officeDocument/2006/relationships/image" Target="../media/image1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10" Type="http://schemas.openxmlformats.org/officeDocument/2006/relationships/image" Target="../media/image115.svg"/><Relationship Id="rId4" Type="http://schemas.openxmlformats.org/officeDocument/2006/relationships/image" Target="../media/image12.svg"/><Relationship Id="rId9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.png"/><Relationship Id="rId7" Type="http://schemas.openxmlformats.org/officeDocument/2006/relationships/hyperlink" Target="http://www.nivam.sk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2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.png"/><Relationship Id="rId7" Type="http://schemas.openxmlformats.org/officeDocument/2006/relationships/hyperlink" Target="http://www.nivam.sk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2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2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2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2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12" Type="http://schemas.openxmlformats.org/officeDocument/2006/relationships/image" Target="../media/image129.sv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28.png"/><Relationship Id="rId5" Type="http://schemas.openxmlformats.org/officeDocument/2006/relationships/image" Target="../media/image1.png"/><Relationship Id="rId10" Type="http://schemas.openxmlformats.org/officeDocument/2006/relationships/image" Target="../media/image127.svg"/><Relationship Id="rId4" Type="http://schemas.openxmlformats.org/officeDocument/2006/relationships/image" Target="../media/image123.svg"/><Relationship Id="rId9" Type="http://schemas.openxmlformats.org/officeDocument/2006/relationships/image" Target="../media/image1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4" Type="http://schemas.openxmlformats.org/officeDocument/2006/relationships/image" Target="../media/image12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40.png"/><Relationship Id="rId3" Type="http://schemas.openxmlformats.org/officeDocument/2006/relationships/image" Target="../media/image1.png"/><Relationship Id="rId7" Type="http://schemas.openxmlformats.org/officeDocument/2006/relationships/image" Target="../media/image134.png"/><Relationship Id="rId12" Type="http://schemas.openxmlformats.org/officeDocument/2006/relationships/image" Target="../media/image139.sv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sv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svg"/><Relationship Id="rId4" Type="http://schemas.openxmlformats.org/officeDocument/2006/relationships/image" Target="../media/image12.svg"/><Relationship Id="rId9" Type="http://schemas.openxmlformats.org/officeDocument/2006/relationships/image" Target="../media/image136.png"/><Relationship Id="rId14" Type="http://schemas.openxmlformats.org/officeDocument/2006/relationships/image" Target="../media/image141.sv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0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2.sv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1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svg"/><Relationship Id="rId11" Type="http://schemas.openxmlformats.org/officeDocument/2006/relationships/image" Target="../media/image1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149.svg"/><Relationship Id="rId4" Type="http://schemas.openxmlformats.org/officeDocument/2006/relationships/image" Target="../media/image143.svg"/><Relationship Id="rId9" Type="http://schemas.openxmlformats.org/officeDocument/2006/relationships/image" Target="../media/image148.png"/><Relationship Id="rId14" Type="http://schemas.openxmlformats.org/officeDocument/2006/relationships/image" Target="../media/image151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svg"/><Relationship Id="rId13" Type="http://schemas.openxmlformats.org/officeDocument/2006/relationships/image" Target="../media/image164.jpe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svg"/><Relationship Id="rId17" Type="http://schemas.openxmlformats.org/officeDocument/2006/relationships/image" Target="../media/image166.svg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sv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2.svg"/><Relationship Id="rId10" Type="http://schemas.openxmlformats.org/officeDocument/2006/relationships/image" Target="../media/image161.svg"/><Relationship Id="rId4" Type="http://schemas.openxmlformats.org/officeDocument/2006/relationships/image" Target="../media/image155.svg"/><Relationship Id="rId9" Type="http://schemas.openxmlformats.org/officeDocument/2006/relationships/image" Target="../media/image160.png"/><Relationship Id="rId1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2.sv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3" Type="http://schemas.openxmlformats.org/officeDocument/2006/relationships/image" Target="../media/image1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4" Type="http://schemas.openxmlformats.org/officeDocument/2006/relationships/image" Target="../media/image12.svg"/><Relationship Id="rId9" Type="http://schemas.openxmlformats.org/officeDocument/2006/relationships/image" Target="../media/image17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12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271" y="-135697"/>
            <a:ext cx="4287363" cy="10438835"/>
          </a:xfrm>
          <a:custGeom>
            <a:avLst/>
            <a:gdLst/>
            <a:ahLst/>
            <a:cxnLst/>
            <a:rect l="l" t="t" r="r" b="b"/>
            <a:pathLst>
              <a:path w="4287363" h="10438835">
                <a:moveTo>
                  <a:pt x="0" y="0"/>
                </a:moveTo>
                <a:lnTo>
                  <a:pt x="4287363" y="0"/>
                </a:lnTo>
                <a:lnTo>
                  <a:pt x="4287363" y="10438835"/>
                </a:lnTo>
                <a:lnTo>
                  <a:pt x="0" y="104388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4063091" y="17457"/>
            <a:ext cx="15039037" cy="10285681"/>
          </a:xfrm>
          <a:custGeom>
            <a:avLst/>
            <a:gdLst/>
            <a:ahLst/>
            <a:cxnLst/>
            <a:rect l="l" t="t" r="r" b="b"/>
            <a:pathLst>
              <a:path w="14548761" h="10285681">
                <a:moveTo>
                  <a:pt x="0" y="0"/>
                </a:moveTo>
                <a:lnTo>
                  <a:pt x="14548761" y="0"/>
                </a:lnTo>
                <a:lnTo>
                  <a:pt x="14548761" y="10285681"/>
                </a:lnTo>
                <a:lnTo>
                  <a:pt x="0" y="10285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7435594" y="2642990"/>
            <a:ext cx="9608046" cy="830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9000" b="1">
                <a:solidFill>
                  <a:srgbClr val="002060"/>
                </a:solidFill>
                <a:latin typeface="Calibri (MS) Bold"/>
                <a:cs typeface="Calibri (MS) Bold"/>
              </a:rPr>
              <a:t>KATALÓG </a:t>
            </a:r>
            <a:endParaRPr lang="sk-SK" b="1">
              <a:cs typeface="Calibri"/>
            </a:endParaRPr>
          </a:p>
          <a:p>
            <a:r>
              <a:rPr lang="en-US" sz="9000" b="1">
                <a:solidFill>
                  <a:srgbClr val="002060"/>
                </a:solidFill>
                <a:latin typeface="Calibri (MS) Bold"/>
                <a:cs typeface="Calibri (MS) Bold"/>
              </a:rPr>
              <a:t>PODPORNÝCH</a:t>
            </a:r>
            <a:endParaRPr lang="en-US" b="1">
              <a:cs typeface="Calibri"/>
            </a:endParaRPr>
          </a:p>
          <a:p>
            <a:r>
              <a:rPr lang="en-US" sz="9000" b="1">
                <a:solidFill>
                  <a:srgbClr val="002060"/>
                </a:solidFill>
                <a:latin typeface="Calibri (MS) Bold"/>
                <a:cs typeface="Calibri (MS) Bold"/>
              </a:rPr>
              <a:t>OPATRENÍ</a:t>
            </a:r>
            <a:endParaRPr lang="en-US" b="1">
              <a:cs typeface="Calibri"/>
            </a:endParaRPr>
          </a:p>
          <a:p>
            <a:pPr>
              <a:lnSpc>
                <a:spcPts val="10800"/>
              </a:lnSpc>
              <a:spcBef>
                <a:spcPct val="0"/>
              </a:spcBef>
            </a:pPr>
            <a:endParaRPr lang="en-US" sz="9000">
              <a:solidFill>
                <a:srgbClr val="002060"/>
              </a:solidFill>
              <a:latin typeface="Calibri (MS) Bold"/>
              <a:cs typeface="Calibri (MS) Bold"/>
            </a:endParaRPr>
          </a:p>
          <a:p>
            <a:pPr>
              <a:lnSpc>
                <a:spcPts val="10800"/>
              </a:lnSpc>
              <a:spcBef>
                <a:spcPct val="0"/>
              </a:spcBef>
            </a:pPr>
            <a:endParaRPr lang="en-US" sz="9000">
              <a:solidFill>
                <a:srgbClr val="002060"/>
              </a:solidFill>
              <a:latin typeface="Calibri (MS) Bold"/>
              <a:cs typeface="Calibri (MS) Bold"/>
            </a:endParaRPr>
          </a:p>
          <a:p>
            <a:pPr>
              <a:lnSpc>
                <a:spcPts val="10800"/>
              </a:lnSpc>
              <a:spcBef>
                <a:spcPct val="0"/>
              </a:spcBef>
            </a:pPr>
            <a:endParaRPr lang="en-US" sz="9000">
              <a:solidFill>
                <a:srgbClr val="002060"/>
              </a:solidFill>
              <a:latin typeface="Calibri (MS) Bold"/>
              <a:cs typeface="Calibri (MS)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651253" y="6843020"/>
            <a:ext cx="9512376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ED1C24"/>
                </a:solidFill>
                <a:latin typeface="Calibri (MS) Bold"/>
              </a:rPr>
              <a:t>INFOSEMINÁR </a:t>
            </a:r>
            <a:endParaRPr lang="sk-SK" sz="3500">
              <a:solidFill>
                <a:srgbClr val="ED1C24"/>
              </a:solidFill>
              <a:latin typeface="Calibri (MS) Bold"/>
            </a:endParaRPr>
          </a:p>
          <a:p>
            <a:pPr>
              <a:lnSpc>
                <a:spcPts val="4200"/>
              </a:lnSpc>
            </a:pPr>
            <a:r>
              <a:rPr lang="en-US" sz="3500">
                <a:solidFill>
                  <a:srgbClr val="ED1C24"/>
                </a:solidFill>
                <a:latin typeface="Calibri (MS) Bold"/>
                <a:cs typeface="Calibri (MS) Bold"/>
              </a:rPr>
              <a:t>PRE ŠKOLY A ŠKOLSKÉ ZARIADENIA</a:t>
            </a:r>
          </a:p>
          <a:p>
            <a:pPr>
              <a:lnSpc>
                <a:spcPts val="4200"/>
              </a:lnSpc>
            </a:pPr>
            <a:endParaRPr lang="sk-SK" sz="3500">
              <a:solidFill>
                <a:srgbClr val="ED1C24"/>
              </a:solidFill>
              <a:latin typeface="Calibri (MS) Bold"/>
              <a:cs typeface="Calibri (MS) Bold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968466" y="6709754"/>
            <a:ext cx="1653280" cy="3673934"/>
            <a:chOff x="0" y="0"/>
            <a:chExt cx="1215009" cy="2699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5009" cy="2700020"/>
            </a:xfrm>
            <a:custGeom>
              <a:avLst/>
              <a:gdLst/>
              <a:ahLst/>
              <a:cxnLst/>
              <a:rect l="l" t="t" r="r" b="b"/>
              <a:pathLst>
                <a:path w="1215009" h="2700020">
                  <a:moveTo>
                    <a:pt x="1201547" y="0"/>
                  </a:moveTo>
                  <a:cubicBezTo>
                    <a:pt x="537972" y="0"/>
                    <a:pt x="0" y="537972"/>
                    <a:pt x="0" y="1201547"/>
                  </a:cubicBezTo>
                  <a:lnTo>
                    <a:pt x="0" y="2700020"/>
                  </a:lnTo>
                  <a:lnTo>
                    <a:pt x="1215009" y="2700020"/>
                  </a:lnTo>
                  <a:lnTo>
                    <a:pt x="1215009" y="127"/>
                  </a:lnTo>
                  <a:lnTo>
                    <a:pt x="1215009" y="127"/>
                  </a:lnTo>
                  <a:cubicBezTo>
                    <a:pt x="1210564" y="0"/>
                    <a:pt x="1205992" y="0"/>
                    <a:pt x="1201547" y="0"/>
                  </a:cubicBezTo>
                  <a:close/>
                </a:path>
              </a:pathLst>
            </a:custGeom>
            <a:solidFill>
              <a:srgbClr val="ED1C24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0" name="Freeform 10"/>
          <p:cNvSpPr/>
          <p:nvPr/>
        </p:nvSpPr>
        <p:spPr>
          <a:xfrm>
            <a:off x="930732" y="4176483"/>
            <a:ext cx="2170431" cy="466446"/>
          </a:xfrm>
          <a:custGeom>
            <a:avLst/>
            <a:gdLst/>
            <a:ahLst/>
            <a:cxnLst/>
            <a:rect l="l" t="t" r="r" b="b"/>
            <a:pathLst>
              <a:path w="2170431" h="466446">
                <a:moveTo>
                  <a:pt x="0" y="0"/>
                </a:moveTo>
                <a:lnTo>
                  <a:pt x="2170431" y="0"/>
                </a:lnTo>
                <a:lnTo>
                  <a:pt x="2170431" y="466447"/>
                </a:lnTo>
                <a:lnTo>
                  <a:pt x="0" y="466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467" b="-5467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930732" y="5083721"/>
            <a:ext cx="1951019" cy="881075"/>
          </a:xfrm>
          <a:custGeom>
            <a:avLst/>
            <a:gdLst/>
            <a:ahLst/>
            <a:cxnLst/>
            <a:rect l="l" t="t" r="r" b="b"/>
            <a:pathLst>
              <a:path w="1951019" h="881075">
                <a:moveTo>
                  <a:pt x="0" y="0"/>
                </a:moveTo>
                <a:lnTo>
                  <a:pt x="1951019" y="0"/>
                </a:lnTo>
                <a:lnTo>
                  <a:pt x="1951019" y="881075"/>
                </a:lnTo>
                <a:lnTo>
                  <a:pt x="0" y="8810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777" b="-3777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930732" y="6355802"/>
            <a:ext cx="2170431" cy="716367"/>
          </a:xfrm>
          <a:custGeom>
            <a:avLst/>
            <a:gdLst/>
            <a:ahLst/>
            <a:cxnLst/>
            <a:rect l="l" t="t" r="r" b="b"/>
            <a:pathLst>
              <a:path w="2170431" h="716367">
                <a:moveTo>
                  <a:pt x="0" y="0"/>
                </a:moveTo>
                <a:lnTo>
                  <a:pt x="2170431" y="0"/>
                </a:lnTo>
                <a:lnTo>
                  <a:pt x="2170431" y="716366"/>
                </a:lnTo>
                <a:lnTo>
                  <a:pt x="0" y="7163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8579" t="-108222" r="-19470" b="-110110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1124371" y="7662639"/>
            <a:ext cx="1590078" cy="589613"/>
          </a:xfrm>
          <a:custGeom>
            <a:avLst/>
            <a:gdLst/>
            <a:ahLst/>
            <a:cxnLst/>
            <a:rect l="l" t="t" r="r" b="b"/>
            <a:pathLst>
              <a:path w="1590078" h="589613">
                <a:moveTo>
                  <a:pt x="0" y="0"/>
                </a:moveTo>
                <a:lnTo>
                  <a:pt x="1590078" y="0"/>
                </a:lnTo>
                <a:lnTo>
                  <a:pt x="1590078" y="589612"/>
                </a:lnTo>
                <a:lnTo>
                  <a:pt x="0" y="5896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901" b="-3525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/>
          <p:cNvSpPr/>
          <p:nvPr/>
        </p:nvSpPr>
        <p:spPr>
          <a:xfrm rot="5400000">
            <a:off x="1997934" y="3858578"/>
            <a:ext cx="42652" cy="2163806"/>
          </a:xfrm>
          <a:custGeom>
            <a:avLst/>
            <a:gdLst/>
            <a:ahLst/>
            <a:cxnLst/>
            <a:rect l="l" t="t" r="r" b="b"/>
            <a:pathLst>
              <a:path w="42652" h="2163806">
                <a:moveTo>
                  <a:pt x="0" y="0"/>
                </a:moveTo>
                <a:lnTo>
                  <a:pt x="42652" y="0"/>
                </a:lnTo>
                <a:lnTo>
                  <a:pt x="42652" y="2163806"/>
                </a:lnTo>
                <a:lnTo>
                  <a:pt x="0" y="2163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/>
          <p:cNvSpPr/>
          <p:nvPr/>
        </p:nvSpPr>
        <p:spPr>
          <a:xfrm rot="5400000">
            <a:off x="1997934" y="4981110"/>
            <a:ext cx="42652" cy="2163806"/>
          </a:xfrm>
          <a:custGeom>
            <a:avLst/>
            <a:gdLst/>
            <a:ahLst/>
            <a:cxnLst/>
            <a:rect l="l" t="t" r="r" b="b"/>
            <a:pathLst>
              <a:path w="42652" h="2163806">
                <a:moveTo>
                  <a:pt x="0" y="0"/>
                </a:moveTo>
                <a:lnTo>
                  <a:pt x="42652" y="0"/>
                </a:lnTo>
                <a:lnTo>
                  <a:pt x="42652" y="2163806"/>
                </a:lnTo>
                <a:lnTo>
                  <a:pt x="0" y="2163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/>
          <p:cNvSpPr/>
          <p:nvPr/>
        </p:nvSpPr>
        <p:spPr>
          <a:xfrm rot="5400000">
            <a:off x="2001181" y="6279807"/>
            <a:ext cx="42783" cy="2170431"/>
          </a:xfrm>
          <a:custGeom>
            <a:avLst/>
            <a:gdLst/>
            <a:ahLst/>
            <a:cxnLst/>
            <a:rect l="l" t="t" r="r" b="b"/>
            <a:pathLst>
              <a:path w="42783" h="2170431">
                <a:moveTo>
                  <a:pt x="0" y="0"/>
                </a:moveTo>
                <a:lnTo>
                  <a:pt x="42783" y="0"/>
                </a:lnTo>
                <a:lnTo>
                  <a:pt x="42783" y="2170431"/>
                </a:lnTo>
                <a:lnTo>
                  <a:pt x="0" y="21704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/>
          <p:cNvSpPr/>
          <p:nvPr/>
        </p:nvSpPr>
        <p:spPr>
          <a:xfrm>
            <a:off x="14996160" y="17457"/>
            <a:ext cx="3625586" cy="3426523"/>
          </a:xfrm>
          <a:custGeom>
            <a:avLst/>
            <a:gdLst/>
            <a:ahLst/>
            <a:cxnLst/>
            <a:rect l="l" t="t" r="r" b="b"/>
            <a:pathLst>
              <a:path w="2361071" h="2361071">
                <a:moveTo>
                  <a:pt x="0" y="0"/>
                </a:moveTo>
                <a:lnTo>
                  <a:pt x="2361071" y="0"/>
                </a:lnTo>
                <a:lnTo>
                  <a:pt x="2361071" y="2361071"/>
                </a:lnTo>
                <a:lnTo>
                  <a:pt x="0" y="2361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TextBox 18"/>
          <p:cNvSpPr txBox="1"/>
          <p:nvPr/>
        </p:nvSpPr>
        <p:spPr>
          <a:xfrm>
            <a:off x="15293765" y="798699"/>
            <a:ext cx="3030375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ts val="600"/>
              </a:spcBef>
            </a:pPr>
            <a:r>
              <a:rPr lang="en-US" sz="3500" dirty="0" err="1">
                <a:solidFill>
                  <a:srgbClr val="FFFFFF"/>
                </a:solidFill>
                <a:latin typeface="Calibri (MS) Bold"/>
              </a:rPr>
              <a:t>Vzdelávanie</a:t>
            </a:r>
            <a:r>
              <a:rPr lang="en-US" sz="3500" dirty="0">
                <a:solidFill>
                  <a:srgbClr val="FFFFFF"/>
                </a:solidFill>
                <a:latin typeface="Calibri (MS) Bold"/>
              </a:rPr>
              <a:t> </a:t>
            </a:r>
            <a:endParaRPr lang="sk-SK" sz="3500" dirty="0">
              <a:solidFill>
                <a:srgbClr val="FFFFFF"/>
              </a:solidFill>
              <a:latin typeface="Calibri (MS) Bold"/>
            </a:endParaRPr>
          </a:p>
          <a:p>
            <a:pPr algn="ctr">
              <a:lnSpc>
                <a:spcPts val="4200"/>
              </a:lnSpc>
              <a:spcBef>
                <a:spcPts val="600"/>
              </a:spcBef>
            </a:pPr>
            <a:r>
              <a:rPr lang="en-US" sz="3500" dirty="0">
                <a:solidFill>
                  <a:srgbClr val="FFFFFF"/>
                </a:solidFill>
                <a:latin typeface="Calibri (MS) Bold"/>
              </a:rPr>
              <a:t>pre </a:t>
            </a:r>
            <a:r>
              <a:rPr lang="en-US" sz="3500" dirty="0" err="1">
                <a:solidFill>
                  <a:srgbClr val="FFFFFF"/>
                </a:solidFill>
                <a:latin typeface="Calibri (MS) Bold"/>
              </a:rPr>
              <a:t>všetkých</a:t>
            </a:r>
            <a:r>
              <a:rPr lang="en-US" sz="3500" dirty="0">
                <a:solidFill>
                  <a:srgbClr val="FFFFFF"/>
                </a:solidFill>
                <a:latin typeface="Calibri (MS) Bold"/>
              </a:rPr>
              <a:t> </a:t>
            </a:r>
            <a:endParaRPr lang="sk-SK" sz="3500" dirty="0">
              <a:solidFill>
                <a:srgbClr val="FFFFFF"/>
              </a:solidFill>
              <a:latin typeface="Calibri (MS) Bold"/>
            </a:endParaRPr>
          </a:p>
          <a:p>
            <a:pPr algn="ctr">
              <a:lnSpc>
                <a:spcPts val="4200"/>
              </a:lnSpc>
              <a:spcBef>
                <a:spcPts val="600"/>
              </a:spcBef>
            </a:pPr>
            <a:r>
              <a:rPr lang="en-US" sz="3500" dirty="0">
                <a:solidFill>
                  <a:srgbClr val="FFFFFF"/>
                </a:solidFill>
                <a:latin typeface="Calibri (MS) Bold"/>
              </a:rPr>
              <a:t>bez </a:t>
            </a:r>
            <a:r>
              <a:rPr lang="en-US" sz="3500" dirty="0" err="1">
                <a:solidFill>
                  <a:srgbClr val="FFFFFF"/>
                </a:solidFill>
                <a:latin typeface="Calibri (MS) Bold"/>
              </a:rPr>
              <a:t>rozdielu</a:t>
            </a:r>
            <a:endParaRPr lang="en-US" sz="3500" dirty="0">
              <a:solidFill>
                <a:srgbClr val="FFFFFF"/>
              </a:solidFill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93085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6870"/>
            <a:ext cx="4196023" cy="10506795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309670" y="5248275"/>
            <a:ext cx="3496015" cy="3590259"/>
          </a:xfrm>
          <a:custGeom>
            <a:avLst/>
            <a:gdLst/>
            <a:ahLst/>
            <a:cxnLst/>
            <a:rect l="l" t="t" r="r" b="b"/>
            <a:pathLst>
              <a:path w="3496015" h="3590259">
                <a:moveTo>
                  <a:pt x="0" y="0"/>
                </a:moveTo>
                <a:lnTo>
                  <a:pt x="3496015" y="0"/>
                </a:lnTo>
                <a:lnTo>
                  <a:pt x="3496015" y="3590259"/>
                </a:lnTo>
                <a:lnTo>
                  <a:pt x="0" y="3590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4394856" y="674837"/>
            <a:ext cx="13546002" cy="1549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02060"/>
                </a:solidFill>
                <a:latin typeface="Calibri (MS) Bold"/>
              </a:rPr>
              <a:t>PRÍPRAVA KATALÓGU PODPORNÝCH OPATRENÍ A SPRIEVODNÝCH</a:t>
            </a:r>
            <a:r>
              <a:rPr lang="sk-SK" sz="60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MATERIÁLOV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05693" y="2403482"/>
            <a:ext cx="13546002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b="1" spc="-117" dirty="0" err="1">
                <a:solidFill>
                  <a:srgbClr val="002060"/>
                </a:solidFill>
                <a:latin typeface="Calibri (MS)"/>
              </a:rPr>
              <a:t>Hlavná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</a:rPr>
              <a:t>koordinačná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</a:rPr>
              <a:t>skupina</a:t>
            </a:r>
            <a:endParaRPr lang="en-US" sz="3500" b="1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Zastúpenie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jednotlivých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organizácií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profesijné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pozície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: 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Výskumný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ústav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detskej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psychológie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patopsychológie</a:t>
            </a: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Štátna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školská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inšpekcia</a:t>
            </a: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Úrad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splnomocnenca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vlády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pre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rómske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komunity</a:t>
            </a: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Komisárka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pre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osoby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so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zdravotným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postihnutím</a:t>
            </a: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Zariadenia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poradenstva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prevencie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-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štátne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súkromné</a:t>
            </a: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Asociácia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školskej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psychológie</a:t>
            </a: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Asociácia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špeciálnych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pedagógov</a:t>
            </a: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Združenie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miest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obcí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Slovenska</a:t>
            </a:r>
            <a:endParaRPr lang="en-US" sz="3500" spc="-117" dirty="0">
              <a:solidFill>
                <a:srgbClr val="002060"/>
              </a:solidFill>
              <a:latin typeface="Calibri (MS)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00858" y="2461878"/>
            <a:ext cx="1059717" cy="762118"/>
          </a:xfrm>
          <a:custGeom>
            <a:avLst/>
            <a:gdLst/>
            <a:ahLst/>
            <a:cxnLst/>
            <a:rect l="l" t="t" r="r" b="b"/>
            <a:pathLst>
              <a:path w="1059717" h="762118">
                <a:moveTo>
                  <a:pt x="0" y="0"/>
                </a:moveTo>
                <a:lnTo>
                  <a:pt x="1059717" y="0"/>
                </a:lnTo>
                <a:lnTo>
                  <a:pt x="1059717" y="762117"/>
                </a:lnTo>
                <a:lnTo>
                  <a:pt x="0" y="762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1329606" y="2466390"/>
            <a:ext cx="15279200" cy="738687"/>
          </a:xfrm>
          <a:custGeom>
            <a:avLst/>
            <a:gdLst/>
            <a:ahLst/>
            <a:cxnLst/>
            <a:rect l="l" t="t" r="r" b="b"/>
            <a:pathLst>
              <a:path w="15279200" h="738687">
                <a:moveTo>
                  <a:pt x="0" y="0"/>
                </a:moveTo>
                <a:lnTo>
                  <a:pt x="15279200" y="0"/>
                </a:lnTo>
                <a:lnTo>
                  <a:pt x="15279200" y="738687"/>
                </a:lnTo>
                <a:lnTo>
                  <a:pt x="0" y="738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273948" y="2456496"/>
            <a:ext cx="162373" cy="739139"/>
          </a:xfrm>
          <a:custGeom>
            <a:avLst/>
            <a:gdLst/>
            <a:ahLst/>
            <a:cxnLst/>
            <a:rect l="l" t="t" r="r" b="b"/>
            <a:pathLst>
              <a:path w="162373" h="739139">
                <a:moveTo>
                  <a:pt x="0" y="0"/>
                </a:moveTo>
                <a:lnTo>
                  <a:pt x="162373" y="0"/>
                </a:lnTo>
                <a:lnTo>
                  <a:pt x="162373" y="739140"/>
                </a:lnTo>
                <a:lnTo>
                  <a:pt x="0" y="7391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5" name="Group 5"/>
          <p:cNvGrpSpPr/>
          <p:nvPr/>
        </p:nvGrpSpPr>
        <p:grpSpPr>
          <a:xfrm>
            <a:off x="1725712" y="4196149"/>
            <a:ext cx="1404156" cy="1404156"/>
            <a:chOff x="0" y="0"/>
            <a:chExt cx="1872208" cy="18722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72234" cy="1872234"/>
            </a:xfrm>
            <a:custGeom>
              <a:avLst/>
              <a:gdLst/>
              <a:ahLst/>
              <a:cxnLst/>
              <a:rect l="l" t="t" r="r" b="b"/>
              <a:pathLst>
                <a:path w="1872234" h="1872234">
                  <a:moveTo>
                    <a:pt x="0" y="936117"/>
                  </a:moveTo>
                  <a:cubicBezTo>
                    <a:pt x="0" y="419100"/>
                    <a:pt x="419100" y="0"/>
                    <a:pt x="936117" y="0"/>
                  </a:cubicBezTo>
                  <a:cubicBezTo>
                    <a:pt x="1453134" y="0"/>
                    <a:pt x="1872234" y="419100"/>
                    <a:pt x="1872234" y="936117"/>
                  </a:cubicBezTo>
                  <a:cubicBezTo>
                    <a:pt x="1872234" y="1453134"/>
                    <a:pt x="1453134" y="1872234"/>
                    <a:pt x="936117" y="1872234"/>
                  </a:cubicBezTo>
                  <a:cubicBezTo>
                    <a:pt x="419100" y="1872234"/>
                    <a:pt x="0" y="1453134"/>
                    <a:pt x="0" y="936117"/>
                  </a:cubicBezTo>
                  <a:close/>
                </a:path>
              </a:pathLst>
            </a:custGeom>
            <a:solidFill>
              <a:srgbClr val="2A2768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7" name="AutoShape 7"/>
          <p:cNvSpPr/>
          <p:nvPr/>
        </p:nvSpPr>
        <p:spPr>
          <a:xfrm>
            <a:off x="2411420" y="3423345"/>
            <a:ext cx="16370" cy="766073"/>
          </a:xfrm>
          <a:prstGeom prst="line">
            <a:avLst/>
          </a:prstGeom>
          <a:ln w="28575" cap="rnd">
            <a:solidFill>
              <a:srgbClr val="00206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8" name="TextBox 8"/>
          <p:cNvSpPr txBox="1"/>
          <p:nvPr/>
        </p:nvSpPr>
        <p:spPr>
          <a:xfrm>
            <a:off x="1890250" y="5978074"/>
            <a:ext cx="1934861" cy="37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Arimo Bold"/>
              </a:rPr>
              <a:t>VLÁDA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6678" y="6134616"/>
            <a:ext cx="3457569" cy="2551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500" spc="72" err="1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Vláda</a:t>
            </a:r>
            <a:r>
              <a:rPr lang="en-US" sz="3500" spc="72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 SR </a:t>
            </a:r>
            <a:r>
              <a:rPr lang="en-US" sz="3500" spc="72" err="1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schválila</a:t>
            </a:r>
            <a:r>
              <a:rPr lang="en-US" sz="3500" spc="72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 </a:t>
            </a:r>
            <a:r>
              <a:rPr lang="en-US" sz="3500" spc="72" err="1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návrh</a:t>
            </a:r>
            <a:r>
              <a:rPr lang="en-US" sz="3500" spc="72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 </a:t>
            </a:r>
            <a:r>
              <a:rPr lang="en-US" sz="3500" spc="72" err="1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novely</a:t>
            </a:r>
            <a:r>
              <a:rPr lang="en-US" sz="3500" spc="72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 </a:t>
            </a:r>
            <a:r>
              <a:rPr lang="en-US" sz="3500" spc="72" err="1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Školského</a:t>
            </a:r>
            <a:r>
              <a:rPr lang="en-US" sz="3500" spc="72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 </a:t>
            </a:r>
            <a:r>
              <a:rPr lang="en-US" sz="3500" spc="72" err="1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zákona</a:t>
            </a:r>
            <a:r>
              <a:rPr lang="en-US" sz="3500" spc="72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 </a:t>
            </a:r>
          </a:p>
          <a:p>
            <a:pPr algn="ctr">
              <a:lnSpc>
                <a:spcPts val="3300"/>
              </a:lnSpc>
            </a:pPr>
            <a:r>
              <a:rPr lang="en-US" sz="3500" spc="72" err="1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na</a:t>
            </a:r>
            <a:r>
              <a:rPr lang="en-US" sz="3500" spc="72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 </a:t>
            </a:r>
            <a:r>
              <a:rPr lang="en-US" sz="3500" spc="72" err="1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rokovaní</a:t>
            </a:r>
            <a:r>
              <a:rPr lang="en-US" sz="3500" spc="72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 </a:t>
            </a:r>
          </a:p>
          <a:p>
            <a:pPr algn="ctr">
              <a:lnSpc>
                <a:spcPts val="3300"/>
              </a:lnSpc>
            </a:pPr>
            <a:r>
              <a:rPr lang="en-US" sz="3500" spc="72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15. </a:t>
            </a:r>
            <a:r>
              <a:rPr lang="en-US" sz="3500" spc="72" err="1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februára</a:t>
            </a:r>
            <a:r>
              <a:rPr lang="en-US" sz="3500" spc="72">
                <a:solidFill>
                  <a:srgbClr val="002060"/>
                </a:solidFill>
                <a:latin typeface="Calibri (MS)"/>
                <a:ea typeface="Calibri" panose="020F0502020204030204" pitchFamily="34" charset="0"/>
                <a:cs typeface="Calibri (MS)"/>
              </a:rPr>
              <a:t> 2023.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211360" y="4267689"/>
            <a:ext cx="1404156" cy="1404156"/>
            <a:chOff x="0" y="0"/>
            <a:chExt cx="1872208" cy="18722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2234" cy="1872234"/>
            </a:xfrm>
            <a:custGeom>
              <a:avLst/>
              <a:gdLst/>
              <a:ahLst/>
              <a:cxnLst/>
              <a:rect l="l" t="t" r="r" b="b"/>
              <a:pathLst>
                <a:path w="1872234" h="1872234">
                  <a:moveTo>
                    <a:pt x="0" y="936117"/>
                  </a:moveTo>
                  <a:cubicBezTo>
                    <a:pt x="0" y="419100"/>
                    <a:pt x="419100" y="0"/>
                    <a:pt x="936117" y="0"/>
                  </a:cubicBezTo>
                  <a:cubicBezTo>
                    <a:pt x="1453134" y="0"/>
                    <a:pt x="1872234" y="419100"/>
                    <a:pt x="1872234" y="936117"/>
                  </a:cubicBezTo>
                  <a:cubicBezTo>
                    <a:pt x="1872234" y="1453134"/>
                    <a:pt x="1453134" y="1872234"/>
                    <a:pt x="936117" y="1872234"/>
                  </a:cubicBezTo>
                  <a:cubicBezTo>
                    <a:pt x="419100" y="1872234"/>
                    <a:pt x="0" y="1453134"/>
                    <a:pt x="0" y="936117"/>
                  </a:cubicBezTo>
                  <a:close/>
                </a:path>
              </a:pathLst>
            </a:custGeom>
            <a:solidFill>
              <a:srgbClr val="17B6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5890733" y="3535512"/>
            <a:ext cx="0" cy="766581"/>
          </a:xfrm>
          <a:prstGeom prst="line">
            <a:avLst/>
          </a:prstGeom>
          <a:ln w="28575" cap="rnd">
            <a:solidFill>
              <a:srgbClr val="17B6FF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3" name="TextBox 13"/>
          <p:cNvSpPr txBox="1"/>
          <p:nvPr/>
        </p:nvSpPr>
        <p:spPr>
          <a:xfrm>
            <a:off x="4946011" y="5939971"/>
            <a:ext cx="1934861" cy="74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</a:rPr>
              <a:t>NR SR</a:t>
            </a:r>
          </a:p>
          <a:p>
            <a:pPr algn="ctr">
              <a:lnSpc>
                <a:spcPts val="2520"/>
              </a:lnSpc>
            </a:pPr>
            <a:endParaRPr lang="en-US" sz="2100">
              <a:solidFill>
                <a:srgbClr val="FFFFFF"/>
              </a:solidFill>
              <a:latin typeface="Ari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73047" y="6167949"/>
            <a:ext cx="3062488" cy="3009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500" spc="137">
                <a:solidFill>
                  <a:srgbClr val="002060"/>
                </a:solidFill>
                <a:latin typeface="Calibri (MS)"/>
              </a:rPr>
              <a:t>Do </a:t>
            </a:r>
            <a:r>
              <a:rPr lang="en-US" sz="3500" spc="137" err="1">
                <a:solidFill>
                  <a:srgbClr val="002060"/>
                </a:solidFill>
                <a:latin typeface="Calibri (MS)"/>
              </a:rPr>
              <a:t>Národnej</a:t>
            </a:r>
            <a:r>
              <a:rPr lang="en-US" sz="3500" spc="137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137" err="1">
                <a:solidFill>
                  <a:srgbClr val="002060"/>
                </a:solidFill>
                <a:latin typeface="Calibri (MS)"/>
              </a:rPr>
              <a:t>rady</a:t>
            </a:r>
            <a:r>
              <a:rPr lang="en-US" sz="3500" spc="137">
                <a:solidFill>
                  <a:srgbClr val="002060"/>
                </a:solidFill>
                <a:latin typeface="Calibri (MS)"/>
              </a:rPr>
              <a:t> SR </a:t>
            </a:r>
            <a:r>
              <a:rPr lang="en-US" sz="3500" spc="137" err="1">
                <a:solidFill>
                  <a:srgbClr val="002060"/>
                </a:solidFill>
                <a:latin typeface="Calibri (MS)"/>
              </a:rPr>
              <a:t>bol</a:t>
            </a:r>
            <a:r>
              <a:rPr lang="en-US" sz="3500" spc="137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137" err="1">
                <a:solidFill>
                  <a:srgbClr val="002060"/>
                </a:solidFill>
                <a:latin typeface="Calibri (MS)"/>
              </a:rPr>
              <a:t>návrh</a:t>
            </a:r>
            <a:r>
              <a:rPr lang="en-US" sz="3500" spc="137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137" err="1">
                <a:solidFill>
                  <a:srgbClr val="002060"/>
                </a:solidFill>
                <a:latin typeface="Calibri (MS)"/>
              </a:rPr>
              <a:t>novely</a:t>
            </a:r>
            <a:r>
              <a:rPr lang="en-US" sz="3500" spc="137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137" err="1">
                <a:solidFill>
                  <a:srgbClr val="002060"/>
                </a:solidFill>
                <a:latin typeface="Calibri (MS)"/>
              </a:rPr>
              <a:t>školského</a:t>
            </a:r>
            <a:r>
              <a:rPr lang="en-US" sz="3500" spc="137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137" err="1">
                <a:solidFill>
                  <a:srgbClr val="002060"/>
                </a:solidFill>
                <a:latin typeface="Calibri (MS)"/>
              </a:rPr>
              <a:t>zákona</a:t>
            </a:r>
            <a:r>
              <a:rPr lang="en-US" sz="3500" spc="137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137" err="1">
                <a:solidFill>
                  <a:srgbClr val="002060"/>
                </a:solidFill>
                <a:latin typeface="Calibri (MS)"/>
              </a:rPr>
              <a:t>doručený</a:t>
            </a:r>
            <a:r>
              <a:rPr lang="en-US" sz="3500" spc="137">
                <a:solidFill>
                  <a:srgbClr val="002060"/>
                </a:solidFill>
                <a:latin typeface="Calibri (MS)"/>
              </a:rPr>
              <a:t> </a:t>
            </a:r>
          </a:p>
          <a:p>
            <a:pPr algn="ctr">
              <a:lnSpc>
                <a:spcPts val="3300"/>
              </a:lnSpc>
            </a:pPr>
            <a:r>
              <a:rPr lang="en-US" sz="3500" spc="137">
                <a:solidFill>
                  <a:srgbClr val="002060"/>
                </a:solidFill>
                <a:latin typeface="Calibri (MS)"/>
              </a:rPr>
              <a:t>24. 2. 2023.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267122" y="4267689"/>
            <a:ext cx="1404156" cy="1404156"/>
            <a:chOff x="0" y="0"/>
            <a:chExt cx="1872208" cy="18722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72234" cy="1872234"/>
            </a:xfrm>
            <a:custGeom>
              <a:avLst/>
              <a:gdLst/>
              <a:ahLst/>
              <a:cxnLst/>
              <a:rect l="l" t="t" r="r" b="b"/>
              <a:pathLst>
                <a:path w="1872234" h="1872234">
                  <a:moveTo>
                    <a:pt x="0" y="936117"/>
                  </a:moveTo>
                  <a:cubicBezTo>
                    <a:pt x="0" y="419100"/>
                    <a:pt x="419100" y="0"/>
                    <a:pt x="936117" y="0"/>
                  </a:cubicBezTo>
                  <a:cubicBezTo>
                    <a:pt x="1453134" y="0"/>
                    <a:pt x="1872234" y="419100"/>
                    <a:pt x="1872234" y="936117"/>
                  </a:cubicBezTo>
                  <a:cubicBezTo>
                    <a:pt x="1872234" y="1453134"/>
                    <a:pt x="1453134" y="1872234"/>
                    <a:pt x="936117" y="1872234"/>
                  </a:cubicBezTo>
                  <a:cubicBezTo>
                    <a:pt x="419100" y="1872234"/>
                    <a:pt x="0" y="1453134"/>
                    <a:pt x="0" y="936117"/>
                  </a:cubicBezTo>
                  <a:close/>
                </a:path>
              </a:pathLst>
            </a:custGeom>
            <a:solidFill>
              <a:srgbClr val="ED1C24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7" name="AutoShape 17"/>
          <p:cNvSpPr/>
          <p:nvPr/>
        </p:nvSpPr>
        <p:spPr>
          <a:xfrm>
            <a:off x="8987942" y="3535512"/>
            <a:ext cx="0" cy="766581"/>
          </a:xfrm>
          <a:prstGeom prst="line">
            <a:avLst/>
          </a:prstGeom>
          <a:ln w="28575" cap="rnd">
            <a:solidFill>
              <a:srgbClr val="ED1C2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18" name="TextBox 18"/>
          <p:cNvSpPr txBox="1"/>
          <p:nvPr/>
        </p:nvSpPr>
        <p:spPr>
          <a:xfrm>
            <a:off x="8001775" y="5939977"/>
            <a:ext cx="1934861" cy="41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</a:rPr>
              <a:t>SCHVÁLENIE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35342" y="6148895"/>
            <a:ext cx="3086105" cy="3398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500" spc="89" err="1">
                <a:solidFill>
                  <a:srgbClr val="002060"/>
                </a:solidFill>
                <a:latin typeface="Calibri (MS)"/>
              </a:rPr>
              <a:t>Návrh</a:t>
            </a:r>
            <a:r>
              <a:rPr lang="en-US" sz="3500" spc="8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89" err="1">
                <a:solidFill>
                  <a:srgbClr val="002060"/>
                </a:solidFill>
                <a:latin typeface="Calibri (MS)"/>
              </a:rPr>
              <a:t>novely</a:t>
            </a:r>
            <a:r>
              <a:rPr lang="en-US" sz="3500" spc="8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89" err="1">
                <a:solidFill>
                  <a:srgbClr val="002060"/>
                </a:solidFill>
                <a:latin typeface="Calibri (MS)"/>
              </a:rPr>
              <a:t>školského</a:t>
            </a:r>
            <a:r>
              <a:rPr lang="en-US" sz="3500" spc="8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89" err="1">
                <a:solidFill>
                  <a:srgbClr val="002060"/>
                </a:solidFill>
                <a:latin typeface="Calibri (MS)"/>
              </a:rPr>
              <a:t>zákona</a:t>
            </a:r>
            <a:r>
              <a:rPr lang="en-US" sz="3500" spc="8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89" err="1">
                <a:solidFill>
                  <a:srgbClr val="002060"/>
                </a:solidFill>
                <a:latin typeface="Calibri (MS)"/>
              </a:rPr>
              <a:t>bol</a:t>
            </a:r>
            <a:r>
              <a:rPr lang="en-US" sz="3500" spc="8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89" err="1">
                <a:solidFill>
                  <a:srgbClr val="002060"/>
                </a:solidFill>
                <a:latin typeface="Calibri (MS)"/>
              </a:rPr>
              <a:t>schválený</a:t>
            </a:r>
            <a:r>
              <a:rPr lang="en-US" sz="3500" spc="8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89" err="1">
                <a:solidFill>
                  <a:srgbClr val="002060"/>
                </a:solidFill>
                <a:latin typeface="Calibri (MS)"/>
              </a:rPr>
              <a:t>poslancami</a:t>
            </a:r>
            <a:r>
              <a:rPr lang="en-US" sz="3500" spc="89">
                <a:solidFill>
                  <a:srgbClr val="002060"/>
                </a:solidFill>
                <a:latin typeface="Calibri (MS)"/>
              </a:rPr>
              <a:t> </a:t>
            </a:r>
          </a:p>
          <a:p>
            <a:pPr algn="ctr">
              <a:lnSpc>
                <a:spcPts val="3300"/>
              </a:lnSpc>
            </a:pPr>
            <a:r>
              <a:rPr lang="en-US" sz="3500" spc="92">
                <a:solidFill>
                  <a:srgbClr val="002060"/>
                </a:solidFill>
                <a:latin typeface="Calibri (MS)"/>
              </a:rPr>
              <a:t>NR SR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počas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májovej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schôdze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322885" y="4267689"/>
            <a:ext cx="1404156" cy="1404156"/>
            <a:chOff x="0" y="0"/>
            <a:chExt cx="1872208" cy="18722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72234" cy="1872234"/>
            </a:xfrm>
            <a:custGeom>
              <a:avLst/>
              <a:gdLst/>
              <a:ahLst/>
              <a:cxnLst/>
              <a:rect l="l" t="t" r="r" b="b"/>
              <a:pathLst>
                <a:path w="1872234" h="1872234">
                  <a:moveTo>
                    <a:pt x="0" y="936117"/>
                  </a:moveTo>
                  <a:cubicBezTo>
                    <a:pt x="0" y="419100"/>
                    <a:pt x="419100" y="0"/>
                    <a:pt x="936117" y="0"/>
                  </a:cubicBezTo>
                  <a:cubicBezTo>
                    <a:pt x="1453134" y="0"/>
                    <a:pt x="1872234" y="419100"/>
                    <a:pt x="1872234" y="936117"/>
                  </a:cubicBezTo>
                  <a:cubicBezTo>
                    <a:pt x="1872234" y="1453134"/>
                    <a:pt x="1453134" y="1872234"/>
                    <a:pt x="936117" y="1872234"/>
                  </a:cubicBezTo>
                  <a:cubicBezTo>
                    <a:pt x="419100" y="1872234"/>
                    <a:pt x="0" y="1453134"/>
                    <a:pt x="0" y="936117"/>
                  </a:cubicBezTo>
                  <a:close/>
                </a:path>
              </a:pathLst>
            </a:custGeom>
            <a:solidFill>
              <a:srgbClr val="2A2768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2" name="AutoShape 22"/>
          <p:cNvSpPr/>
          <p:nvPr/>
        </p:nvSpPr>
        <p:spPr>
          <a:xfrm>
            <a:off x="12020129" y="3538819"/>
            <a:ext cx="0" cy="763673"/>
          </a:xfrm>
          <a:prstGeom prst="line">
            <a:avLst/>
          </a:prstGeom>
          <a:ln w="28575" cap="rnd">
            <a:solidFill>
              <a:srgbClr val="00206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3" name="TextBox 23"/>
          <p:cNvSpPr txBox="1"/>
          <p:nvPr/>
        </p:nvSpPr>
        <p:spPr>
          <a:xfrm>
            <a:off x="11057541" y="5939970"/>
            <a:ext cx="1934862" cy="41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</a:rPr>
              <a:t>PODPÍSANIE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83805" y="6134616"/>
            <a:ext cx="3451258" cy="2128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Prezidentka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SR </a:t>
            </a:r>
          </a:p>
          <a:p>
            <a:pPr algn="ctr">
              <a:lnSpc>
                <a:spcPts val="3300"/>
              </a:lnSpc>
            </a:pPr>
            <a:r>
              <a:rPr lang="en-US" sz="3500" spc="92">
                <a:solidFill>
                  <a:srgbClr val="002060"/>
                </a:solidFill>
                <a:latin typeface="Calibri (MS)"/>
              </a:rPr>
              <a:t>Zuzana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Čaputová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podpísala</a:t>
            </a:r>
            <a:endParaRPr lang="en-US" sz="3500" spc="92">
              <a:solidFill>
                <a:srgbClr val="002060"/>
              </a:solidFill>
              <a:latin typeface="Calibri (MS)"/>
            </a:endParaRPr>
          </a:p>
          <a:p>
            <a:pPr algn="ctr">
              <a:lnSpc>
                <a:spcPts val="3300"/>
              </a:lnSpc>
            </a:pP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schválenú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novelu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</a:p>
          <a:p>
            <a:pPr algn="ctr">
              <a:lnSpc>
                <a:spcPts val="3300"/>
              </a:lnSpc>
            </a:pP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školského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zákona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.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4766906" y="4236539"/>
            <a:ext cx="1404176" cy="1404176"/>
            <a:chOff x="1004007" y="40816"/>
            <a:chExt cx="1872235" cy="1872235"/>
          </a:xfrm>
        </p:grpSpPr>
        <p:sp>
          <p:nvSpPr>
            <p:cNvPr id="26" name="Freeform 26"/>
            <p:cNvSpPr/>
            <p:nvPr/>
          </p:nvSpPr>
          <p:spPr>
            <a:xfrm>
              <a:off x="1004007" y="40816"/>
              <a:ext cx="1872235" cy="1872235"/>
            </a:xfrm>
            <a:custGeom>
              <a:avLst/>
              <a:gdLst/>
              <a:ahLst/>
              <a:cxnLst/>
              <a:rect l="l" t="t" r="r" b="b"/>
              <a:pathLst>
                <a:path w="1872234" h="1872234">
                  <a:moveTo>
                    <a:pt x="0" y="936117"/>
                  </a:moveTo>
                  <a:cubicBezTo>
                    <a:pt x="0" y="419100"/>
                    <a:pt x="419100" y="0"/>
                    <a:pt x="936117" y="0"/>
                  </a:cubicBezTo>
                  <a:cubicBezTo>
                    <a:pt x="1453134" y="0"/>
                    <a:pt x="1872234" y="419100"/>
                    <a:pt x="1872234" y="936117"/>
                  </a:cubicBezTo>
                  <a:cubicBezTo>
                    <a:pt x="1872234" y="1453134"/>
                    <a:pt x="1453134" y="1872234"/>
                    <a:pt x="936117" y="1872234"/>
                  </a:cubicBezTo>
                  <a:cubicBezTo>
                    <a:pt x="419100" y="1872234"/>
                    <a:pt x="0" y="1453134"/>
                    <a:pt x="0" y="936117"/>
                  </a:cubicBezTo>
                  <a:close/>
                </a:path>
              </a:pathLst>
            </a:custGeom>
            <a:solidFill>
              <a:srgbClr val="00AEE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7" name="AutoShape 27"/>
          <p:cNvSpPr/>
          <p:nvPr/>
        </p:nvSpPr>
        <p:spPr>
          <a:xfrm>
            <a:off x="15470844" y="3544777"/>
            <a:ext cx="16367" cy="688310"/>
          </a:xfrm>
          <a:prstGeom prst="line">
            <a:avLst/>
          </a:prstGeom>
          <a:ln w="28575" cap="rnd">
            <a:solidFill>
              <a:srgbClr val="0085FC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28" name="TextBox 28"/>
          <p:cNvSpPr txBox="1"/>
          <p:nvPr/>
        </p:nvSpPr>
        <p:spPr>
          <a:xfrm>
            <a:off x="14113302" y="5939971"/>
            <a:ext cx="1934860" cy="41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Arial Bold"/>
              </a:rPr>
              <a:t>PLATNOSŤ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523899" y="6134616"/>
            <a:ext cx="3136676" cy="2551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Katalóg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</a:p>
          <a:p>
            <a:pPr algn="ctr">
              <a:lnSpc>
                <a:spcPts val="3300"/>
              </a:lnSpc>
            </a:pP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podporných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opatrení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vstúpi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do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platnosti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</a:t>
            </a:r>
          </a:p>
          <a:p>
            <a:pPr algn="ctr">
              <a:lnSpc>
                <a:spcPts val="3300"/>
              </a:lnSpc>
            </a:pPr>
            <a:r>
              <a:rPr lang="en-US" sz="3500" spc="92">
                <a:solidFill>
                  <a:srgbClr val="002060"/>
                </a:solidFill>
                <a:latin typeface="Calibri (MS)"/>
              </a:rPr>
              <a:t>od </a:t>
            </a:r>
            <a:r>
              <a:rPr lang="en-US" sz="3500" spc="92" err="1">
                <a:solidFill>
                  <a:srgbClr val="002060"/>
                </a:solidFill>
                <a:latin typeface="Calibri (MS)"/>
              </a:rPr>
              <a:t>septembra</a:t>
            </a:r>
            <a:r>
              <a:rPr lang="en-US" sz="3500" spc="92">
                <a:solidFill>
                  <a:srgbClr val="002060"/>
                </a:solidFill>
                <a:latin typeface="Calibri (MS)"/>
              </a:rPr>
              <a:t> 2023.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833058" y="2671295"/>
            <a:ext cx="2597195" cy="430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500" spc="45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1. 9. 2023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47520" y="2654178"/>
            <a:ext cx="2646115" cy="426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500" spc="45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23. 5. 2023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723973" y="2654864"/>
            <a:ext cx="2616324" cy="430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500" spc="45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9. 5. 2023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407958" y="2655802"/>
            <a:ext cx="2908792" cy="430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500" spc="45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24. 2. 2023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8198" y="2670530"/>
            <a:ext cx="2734987" cy="426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3500" spc="45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15. 2. 2023</a:t>
            </a:r>
          </a:p>
        </p:txBody>
      </p:sp>
      <p:sp>
        <p:nvSpPr>
          <p:cNvPr id="35" name="Freeform 35"/>
          <p:cNvSpPr/>
          <p:nvPr/>
        </p:nvSpPr>
        <p:spPr>
          <a:xfrm>
            <a:off x="1741990" y="4228725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6" name="Freeform 36"/>
          <p:cNvSpPr/>
          <p:nvPr/>
        </p:nvSpPr>
        <p:spPr>
          <a:xfrm>
            <a:off x="5231548" y="4284345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7" name="Freeform 37"/>
          <p:cNvSpPr/>
          <p:nvPr/>
        </p:nvSpPr>
        <p:spPr>
          <a:xfrm>
            <a:off x="8283401" y="4283967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599" y="0"/>
                </a:lnTo>
                <a:lnTo>
                  <a:pt x="1371599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8" name="Freeform 38"/>
          <p:cNvSpPr/>
          <p:nvPr/>
        </p:nvSpPr>
        <p:spPr>
          <a:xfrm>
            <a:off x="11352233" y="4272545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9" name="Freeform 39"/>
          <p:cNvSpPr/>
          <p:nvPr/>
        </p:nvSpPr>
        <p:spPr>
          <a:xfrm>
            <a:off x="14781193" y="4244632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0" name="TextBox 40"/>
          <p:cNvSpPr txBox="1"/>
          <p:nvPr/>
        </p:nvSpPr>
        <p:spPr>
          <a:xfrm>
            <a:off x="0" y="848720"/>
            <a:ext cx="18288000" cy="84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500" spc="-239" dirty="0">
                <a:solidFill>
                  <a:srgbClr val="002060"/>
                </a:solidFill>
                <a:latin typeface="Calibri (MS) Bold"/>
              </a:rPr>
              <a:t>AKO SA SCHVÁLILI ZMENY</a:t>
            </a:r>
          </a:p>
        </p:txBody>
      </p:sp>
    </p:spTree>
    <p:extLst>
      <p:ext uri="{BB962C8B-B14F-4D97-AF65-F5344CB8AC3E}">
        <p14:creationId xmlns:p14="http://schemas.microsoft.com/office/powerpoint/2010/main" val="2214379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9727" y="1015574"/>
            <a:ext cx="10123827" cy="490864"/>
            <a:chOff x="0" y="0"/>
            <a:chExt cx="13498436" cy="654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8449" cy="654431"/>
            </a:xfrm>
            <a:custGeom>
              <a:avLst/>
              <a:gdLst/>
              <a:ahLst/>
              <a:cxnLst/>
              <a:rect l="l" t="t" r="r" b="b"/>
              <a:pathLst>
                <a:path w="13498449" h="654431">
                  <a:moveTo>
                    <a:pt x="0" y="0"/>
                  </a:moveTo>
                  <a:lnTo>
                    <a:pt x="13498449" y="0"/>
                  </a:lnTo>
                  <a:lnTo>
                    <a:pt x="13498449" y="654431"/>
                  </a:lnTo>
                  <a:lnTo>
                    <a:pt x="0" y="6544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56870"/>
            <a:ext cx="4276691" cy="10506795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8401870" y="4076463"/>
            <a:ext cx="5148776" cy="4417255"/>
          </a:xfrm>
          <a:custGeom>
            <a:avLst/>
            <a:gdLst/>
            <a:ahLst/>
            <a:cxnLst/>
            <a:rect l="l" t="t" r="r" b="b"/>
            <a:pathLst>
              <a:path w="1717020" h="1717020">
                <a:moveTo>
                  <a:pt x="0" y="0"/>
                </a:moveTo>
                <a:lnTo>
                  <a:pt x="1717020" y="0"/>
                </a:lnTo>
                <a:lnTo>
                  <a:pt x="1717020" y="1717020"/>
                </a:lnTo>
                <a:lnTo>
                  <a:pt x="0" y="1717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endParaRPr lang="sk-SK" dirty="0"/>
          </a:p>
        </p:txBody>
      </p:sp>
      <p:sp>
        <p:nvSpPr>
          <p:cNvPr id="6" name="Freeform 6"/>
          <p:cNvSpPr/>
          <p:nvPr/>
        </p:nvSpPr>
        <p:spPr>
          <a:xfrm>
            <a:off x="559491" y="5248275"/>
            <a:ext cx="3245443" cy="3245443"/>
          </a:xfrm>
          <a:custGeom>
            <a:avLst/>
            <a:gdLst/>
            <a:ahLst/>
            <a:cxnLst/>
            <a:rect l="l" t="t" r="r" b="b"/>
            <a:pathLst>
              <a:path w="3245443" h="3245443">
                <a:moveTo>
                  <a:pt x="0" y="0"/>
                </a:moveTo>
                <a:lnTo>
                  <a:pt x="3245443" y="0"/>
                </a:lnTo>
                <a:lnTo>
                  <a:pt x="3245443" y="3245443"/>
                </a:lnTo>
                <a:lnTo>
                  <a:pt x="0" y="32454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4767532" y="1443170"/>
            <a:ext cx="12417451" cy="2122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sk-SK" sz="6999" spc="-272" dirty="0">
                <a:solidFill>
                  <a:srgbClr val="002060"/>
                </a:solidFill>
                <a:latin typeface="Calibri (MS) Bold"/>
              </a:rPr>
              <a:t>NOVELIZOVANÉ LEGISLATÍVNE ZMENY</a:t>
            </a:r>
            <a:endParaRPr lang="en-US" sz="6999" spc="-278" dirty="0">
              <a:solidFill>
                <a:srgbClr val="002060"/>
              </a:solidFill>
              <a:latin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438208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9727" y="1015574"/>
            <a:ext cx="10123827" cy="490864"/>
            <a:chOff x="0" y="0"/>
            <a:chExt cx="13498436" cy="654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8449" cy="654431"/>
            </a:xfrm>
            <a:custGeom>
              <a:avLst/>
              <a:gdLst/>
              <a:ahLst/>
              <a:cxnLst/>
              <a:rect l="l" t="t" r="r" b="b"/>
              <a:pathLst>
                <a:path w="13498449" h="654431">
                  <a:moveTo>
                    <a:pt x="0" y="0"/>
                  </a:moveTo>
                  <a:lnTo>
                    <a:pt x="13498449" y="0"/>
                  </a:lnTo>
                  <a:lnTo>
                    <a:pt x="13498449" y="654431"/>
                  </a:lnTo>
                  <a:lnTo>
                    <a:pt x="0" y="6544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25850"/>
            <a:ext cx="4276691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4550370" y="938977"/>
            <a:ext cx="13437826" cy="919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sk-SK" sz="7000" b="1" dirty="0">
                <a:solidFill>
                  <a:srgbClr val="002060"/>
                </a:solidFill>
                <a:latin typeface="Calibri (MS) Bold"/>
              </a:rPr>
              <a:t>ZÁKON 182/2023 Z. Z. NOVELIZUJE:</a:t>
            </a:r>
            <a:endParaRPr lang="en-US" sz="7000" b="1" dirty="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50370" y="2505500"/>
            <a:ext cx="13437827" cy="6248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900"/>
              </a:lnSpc>
              <a:buFont typeface="Arial" panose="020B0604020202020204" pitchFamily="34" charset="0"/>
              <a:buChar char="•"/>
            </a:pPr>
            <a:r>
              <a:rPr lang="sk-SK" sz="3600" b="1" dirty="0">
                <a:solidFill>
                  <a:srgbClr val="002060"/>
                </a:solidFill>
                <a:latin typeface="+mj-lt"/>
              </a:rPr>
              <a:t>Zákon 245/2008 </a:t>
            </a:r>
            <a:r>
              <a:rPr lang="sk-SK" sz="3600" b="1" dirty="0" err="1">
                <a:solidFill>
                  <a:srgbClr val="002060"/>
                </a:solidFill>
                <a:latin typeface="+mj-lt"/>
              </a:rPr>
              <a:t>Z.z</a:t>
            </a:r>
            <a:r>
              <a:rPr lang="sk-SK" sz="3600" b="1" dirty="0">
                <a:solidFill>
                  <a:srgbClr val="002060"/>
                </a:solidFill>
                <a:latin typeface="+mj-lt"/>
              </a:rPr>
              <a:t>. </a:t>
            </a:r>
            <a:r>
              <a:rPr lang="sk-SK" sz="3600" dirty="0">
                <a:solidFill>
                  <a:srgbClr val="002060"/>
                </a:solidFill>
                <a:latin typeface="+mj-lt"/>
              </a:rPr>
              <a:t>o výchove a vzdelávaní (školský zákon)</a:t>
            </a:r>
          </a:p>
          <a:p>
            <a:pPr marL="571500" indent="-571500">
              <a:lnSpc>
                <a:spcPts val="4900"/>
              </a:lnSpc>
              <a:buFont typeface="Arial" panose="020B0604020202020204" pitchFamily="34" charset="0"/>
              <a:buChar char="•"/>
            </a:pPr>
            <a:r>
              <a:rPr lang="sk-SK" sz="3600" b="1" dirty="0">
                <a:solidFill>
                  <a:srgbClr val="002060"/>
                </a:solidFill>
                <a:latin typeface="+mj-lt"/>
              </a:rPr>
              <a:t>Zákon 596/2003 </a:t>
            </a:r>
            <a:r>
              <a:rPr lang="sk-SK" sz="3600" b="1" dirty="0" err="1">
                <a:solidFill>
                  <a:srgbClr val="002060"/>
                </a:solidFill>
                <a:latin typeface="+mj-lt"/>
              </a:rPr>
              <a:t>Z.z</a:t>
            </a:r>
            <a:r>
              <a:rPr lang="sk-SK" sz="3600" b="1" dirty="0">
                <a:solidFill>
                  <a:srgbClr val="002060"/>
                </a:solidFill>
                <a:latin typeface="+mj-lt"/>
              </a:rPr>
              <a:t>. </a:t>
            </a:r>
            <a:r>
              <a:rPr lang="sk-SK" sz="3600" dirty="0">
                <a:solidFill>
                  <a:srgbClr val="002060"/>
                </a:solidFill>
                <a:latin typeface="+mj-lt"/>
              </a:rPr>
              <a:t>o štátnej správe v školstve a školskej samospráve</a:t>
            </a:r>
            <a:endParaRPr lang="sk-SK" sz="3600" dirty="0">
              <a:solidFill>
                <a:srgbClr val="002060"/>
              </a:solidFill>
              <a:latin typeface="+mj-lt"/>
              <a:cs typeface="Calibri (MS) Bold"/>
            </a:endParaRPr>
          </a:p>
          <a:p>
            <a:pPr marL="571500" indent="-571500">
              <a:lnSpc>
                <a:spcPts val="4900"/>
              </a:lnSpc>
              <a:buFont typeface="Arial" panose="020B0604020202020204" pitchFamily="34" charset="0"/>
              <a:buChar char="•"/>
            </a:pPr>
            <a:r>
              <a:rPr lang="sk-SK" sz="3600" b="1" dirty="0">
                <a:solidFill>
                  <a:srgbClr val="002060"/>
                </a:solidFill>
                <a:latin typeface="+mj-lt"/>
              </a:rPr>
              <a:t>Zákon 597/2003 </a:t>
            </a:r>
            <a:r>
              <a:rPr lang="sk-SK" sz="3600" b="1" dirty="0" err="1">
                <a:solidFill>
                  <a:srgbClr val="002060"/>
                </a:solidFill>
                <a:latin typeface="+mj-lt"/>
              </a:rPr>
              <a:t>Z.z</a:t>
            </a:r>
            <a:r>
              <a:rPr lang="sk-SK" sz="3600" b="1" dirty="0">
                <a:solidFill>
                  <a:srgbClr val="002060"/>
                </a:solidFill>
                <a:latin typeface="+mj-lt"/>
              </a:rPr>
              <a:t>.</a:t>
            </a:r>
            <a:r>
              <a:rPr lang="sk-SK" sz="3600" dirty="0">
                <a:solidFill>
                  <a:srgbClr val="002060"/>
                </a:solidFill>
                <a:latin typeface="+mj-lt"/>
              </a:rPr>
              <a:t> o financovaní škôl a školských zariadení</a:t>
            </a:r>
            <a:endParaRPr lang="sk-SK" sz="3600" dirty="0">
              <a:solidFill>
                <a:srgbClr val="002060"/>
              </a:solidFill>
              <a:latin typeface="+mj-lt"/>
              <a:cs typeface="Calibri (MS) Bold"/>
            </a:endParaRPr>
          </a:p>
          <a:p>
            <a:pPr>
              <a:lnSpc>
                <a:spcPts val="4900"/>
              </a:lnSpc>
            </a:pPr>
            <a:endParaRPr lang="sk-SK" sz="36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ts val="4900"/>
              </a:lnSpc>
            </a:pPr>
            <a:r>
              <a:rPr lang="sk-SK" sz="4000" b="1" u="sng" dirty="0">
                <a:solidFill>
                  <a:srgbClr val="002060"/>
                </a:solidFill>
                <a:latin typeface="+mj-lt"/>
              </a:rPr>
              <a:t>Zároveň sa novelizujú:</a:t>
            </a:r>
          </a:p>
          <a:p>
            <a:pPr marL="571500" indent="-571500">
              <a:lnSpc>
                <a:spcPts val="4900"/>
              </a:lnSpc>
              <a:buFont typeface="Arial" panose="020B0604020202020204" pitchFamily="34" charset="0"/>
              <a:buChar char="•"/>
            </a:pPr>
            <a:r>
              <a:rPr lang="sk-SK" sz="3600" b="1" dirty="0">
                <a:solidFill>
                  <a:srgbClr val="002060"/>
                </a:solidFill>
                <a:latin typeface="+mj-lt"/>
              </a:rPr>
              <a:t>339/2023 </a:t>
            </a:r>
            <a:r>
              <a:rPr lang="sk-SK" sz="3600" b="1" dirty="0" err="1">
                <a:solidFill>
                  <a:srgbClr val="002060"/>
                </a:solidFill>
                <a:latin typeface="+mj-lt"/>
              </a:rPr>
              <a:t>Z.z</a:t>
            </a:r>
            <a:r>
              <a:rPr lang="sk-SK" sz="3600" b="1" dirty="0">
                <a:solidFill>
                  <a:srgbClr val="002060"/>
                </a:solidFill>
                <a:latin typeface="+mj-lt"/>
              </a:rPr>
              <a:t>.</a:t>
            </a:r>
            <a:r>
              <a:rPr lang="sk-SK" sz="3600" dirty="0">
                <a:solidFill>
                  <a:srgbClr val="002060"/>
                </a:solidFill>
                <a:latin typeface="+mj-lt"/>
              </a:rPr>
              <a:t> Vyhláška </a:t>
            </a:r>
            <a:r>
              <a:rPr lang="pl-PL" sz="3600" dirty="0">
                <a:solidFill>
                  <a:srgbClr val="002060"/>
                </a:solidFill>
                <a:latin typeface="+mj-lt"/>
              </a:rPr>
              <a:t>o pedagogickej dokumentácii a ďalšej dokumentácii</a:t>
            </a:r>
            <a:endParaRPr lang="pl-PL" sz="3600" dirty="0">
              <a:solidFill>
                <a:srgbClr val="002060"/>
              </a:solidFill>
              <a:latin typeface="+mj-lt"/>
              <a:cs typeface="Calibri (MS) Bold"/>
            </a:endParaRPr>
          </a:p>
          <a:p>
            <a:pPr marL="571500" indent="-571500">
              <a:lnSpc>
                <a:spcPts val="4900"/>
              </a:lnSpc>
              <a:buFont typeface="Arial" panose="020B0604020202020204" pitchFamily="34" charset="0"/>
              <a:buChar char="•"/>
            </a:pPr>
            <a:r>
              <a:rPr lang="sk-SK" sz="3600" b="1" dirty="0">
                <a:solidFill>
                  <a:srgbClr val="002060"/>
                </a:solidFill>
                <a:latin typeface="+mj-lt"/>
              </a:rPr>
              <a:t>341/2023 </a:t>
            </a:r>
            <a:r>
              <a:rPr lang="sk-SK" sz="3600" b="1" dirty="0" err="1">
                <a:solidFill>
                  <a:srgbClr val="002060"/>
                </a:solidFill>
                <a:latin typeface="+mj-lt"/>
              </a:rPr>
              <a:t>Z.z</a:t>
            </a:r>
            <a:r>
              <a:rPr lang="sk-SK" sz="3600" b="1" dirty="0">
                <a:solidFill>
                  <a:srgbClr val="002060"/>
                </a:solidFill>
                <a:latin typeface="+mj-lt"/>
              </a:rPr>
              <a:t>.</a:t>
            </a:r>
            <a:r>
              <a:rPr lang="sk-SK" sz="3600" dirty="0">
                <a:solidFill>
                  <a:srgbClr val="002060"/>
                </a:solidFill>
                <a:latin typeface="+mj-lt"/>
              </a:rPr>
              <a:t> Vyhláška o materskej škole</a:t>
            </a:r>
            <a:endParaRPr lang="sk-SK" sz="3600" dirty="0">
              <a:solidFill>
                <a:srgbClr val="002060"/>
              </a:solidFill>
              <a:latin typeface="+mj-lt"/>
              <a:cs typeface="Calibri (MS) Bold"/>
            </a:endParaRPr>
          </a:p>
          <a:p>
            <a:pPr marL="571500" indent="-571500">
              <a:lnSpc>
                <a:spcPts val="4900"/>
              </a:lnSpc>
              <a:buFont typeface="Arial" panose="020B0604020202020204" pitchFamily="34" charset="0"/>
              <a:buChar char="•"/>
            </a:pPr>
            <a:r>
              <a:rPr lang="sk-SK" sz="3600" b="1" dirty="0">
                <a:solidFill>
                  <a:srgbClr val="002060"/>
                </a:solidFill>
                <a:latin typeface="+mj-lt"/>
              </a:rPr>
              <a:t>344/2023 </a:t>
            </a:r>
            <a:r>
              <a:rPr lang="sk-SK" sz="3600" b="1" dirty="0" err="1">
                <a:solidFill>
                  <a:srgbClr val="002060"/>
                </a:solidFill>
                <a:latin typeface="+mj-lt"/>
              </a:rPr>
              <a:t>Z.z</a:t>
            </a:r>
            <a:r>
              <a:rPr lang="sk-SK" sz="3600" b="1" dirty="0">
                <a:solidFill>
                  <a:srgbClr val="002060"/>
                </a:solidFill>
                <a:latin typeface="+mj-lt"/>
              </a:rPr>
              <a:t>.</a:t>
            </a:r>
            <a:r>
              <a:rPr lang="sk-SK" sz="3600" dirty="0">
                <a:solidFill>
                  <a:srgbClr val="002060"/>
                </a:solidFill>
                <a:latin typeface="+mj-lt"/>
              </a:rPr>
              <a:t> Vyhláška o základnej škole</a:t>
            </a:r>
            <a:endParaRPr lang="sk-SK" sz="3600" dirty="0">
              <a:solidFill>
                <a:srgbClr val="002060"/>
              </a:solidFill>
              <a:latin typeface="+mj-lt"/>
              <a:cs typeface="Calibri (MS) Bold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F7924F3-0A45-0BBB-4FE9-74312AFDC8E8}"/>
              </a:ext>
            </a:extLst>
          </p:cNvPr>
          <p:cNvSpPr/>
          <p:nvPr/>
        </p:nvSpPr>
        <p:spPr>
          <a:xfrm>
            <a:off x="1345809" y="4291946"/>
            <a:ext cx="1627285" cy="4261935"/>
          </a:xfrm>
          <a:custGeom>
            <a:avLst/>
            <a:gdLst/>
            <a:ahLst/>
            <a:cxnLst/>
            <a:rect l="l" t="t" r="r" b="b"/>
            <a:pathLst>
              <a:path w="1924778" h="4903893">
                <a:moveTo>
                  <a:pt x="0" y="0"/>
                </a:moveTo>
                <a:lnTo>
                  <a:pt x="1924778" y="0"/>
                </a:lnTo>
                <a:lnTo>
                  <a:pt x="1924778" y="4903894"/>
                </a:lnTo>
                <a:lnTo>
                  <a:pt x="0" y="4903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9727" y="1015574"/>
            <a:ext cx="10123827" cy="490864"/>
            <a:chOff x="0" y="0"/>
            <a:chExt cx="13498436" cy="654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8449" cy="654431"/>
            </a:xfrm>
            <a:custGeom>
              <a:avLst/>
              <a:gdLst/>
              <a:ahLst/>
              <a:cxnLst/>
              <a:rect l="l" t="t" r="r" b="b"/>
              <a:pathLst>
                <a:path w="13498449" h="654431">
                  <a:moveTo>
                    <a:pt x="0" y="0"/>
                  </a:moveTo>
                  <a:lnTo>
                    <a:pt x="13498449" y="0"/>
                  </a:lnTo>
                  <a:lnTo>
                    <a:pt x="13498449" y="654431"/>
                  </a:lnTo>
                  <a:lnTo>
                    <a:pt x="0" y="6544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25850"/>
            <a:ext cx="4276691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4335116" y="2057400"/>
            <a:ext cx="14011309" cy="8229600"/>
          </a:xfrm>
          <a:custGeom>
            <a:avLst/>
            <a:gdLst/>
            <a:ahLst/>
            <a:cxnLst/>
            <a:rect l="l" t="t" r="r" b="b"/>
            <a:pathLst>
              <a:path w="14011309" h="8229600">
                <a:moveTo>
                  <a:pt x="0" y="0"/>
                </a:moveTo>
                <a:lnTo>
                  <a:pt x="14011310" y="0"/>
                </a:lnTo>
                <a:lnTo>
                  <a:pt x="140113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481" b="-4481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4627433" y="595891"/>
            <a:ext cx="1161529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sk-SK" sz="6000" b="1" dirty="0">
                <a:solidFill>
                  <a:srgbClr val="002060"/>
                </a:solidFill>
                <a:latin typeface="Calibri (MS) Bold"/>
              </a:rPr>
              <a:t>NOVELIZÁCIA ZÁKONA 245/2008 Z.Z.</a:t>
            </a:r>
            <a:endParaRPr lang="en-US" sz="6000" b="1" dirty="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627433" y="2512653"/>
            <a:ext cx="13426676" cy="3103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9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2060"/>
                </a:solidFill>
                <a:latin typeface="Calibri (MS)"/>
              </a:rPr>
              <a:t>Od 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1.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septembra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2023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vypúšťa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zo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zákona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školská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integrácia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nezačleňujú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noví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integrovaní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žiaci</a:t>
            </a:r>
            <a:endParaRPr lang="sk-SK" sz="3500" dirty="0">
              <a:solidFill>
                <a:srgbClr val="002060"/>
              </a:solidFill>
              <a:latin typeface="Calibri (MS)"/>
            </a:endParaRPr>
          </a:p>
          <a:p>
            <a:pPr>
              <a:lnSpc>
                <a:spcPts val="4900"/>
              </a:lnSpc>
            </a:pPr>
            <a:endParaRPr lang="sk-SK" sz="3500" dirty="0">
              <a:solidFill>
                <a:srgbClr val="002060"/>
              </a:solidFill>
              <a:latin typeface="Calibri (MS)"/>
            </a:endParaRPr>
          </a:p>
          <a:p>
            <a:pPr marL="457200" indent="-457200">
              <a:lnSpc>
                <a:spcPts val="4900"/>
              </a:lnSpc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002060"/>
                </a:solidFill>
                <a:latin typeface="Calibri (MS)"/>
              </a:rPr>
              <a:t>Zavádza sa </a:t>
            </a:r>
            <a:r>
              <a:rPr lang="sk-SK" sz="3500" b="1" dirty="0">
                <a:solidFill>
                  <a:srgbClr val="002060"/>
                </a:solidFill>
                <a:latin typeface="Calibri (MS)"/>
              </a:rPr>
              <a:t>systém podporných opatrení </a:t>
            </a:r>
            <a:r>
              <a:rPr lang="sk-SK" sz="3500" dirty="0">
                <a:solidFill>
                  <a:srgbClr val="002060"/>
                </a:solidFill>
                <a:latin typeface="Calibri (MS)"/>
              </a:rPr>
              <a:t>v </a:t>
            </a:r>
            <a:r>
              <a:rPr lang="en-US" sz="3500" dirty="0">
                <a:solidFill>
                  <a:srgbClr val="002060"/>
                </a:solidFill>
                <a:ea typeface="Calibri (MS)"/>
              </a:rPr>
              <a:t>§</a:t>
            </a:r>
            <a:r>
              <a:rPr lang="sk-SK" sz="3500" dirty="0">
                <a:solidFill>
                  <a:srgbClr val="002060"/>
                </a:solidFill>
                <a:ea typeface="Calibri (MS)"/>
              </a:rPr>
              <a:t>145</a:t>
            </a:r>
            <a:r>
              <a:rPr lang="en-US" sz="3500" dirty="0">
                <a:solidFill>
                  <a:srgbClr val="002060"/>
                </a:solidFill>
                <a:ea typeface="Calibri (MS)"/>
              </a:rPr>
              <a:t>a </a:t>
            </a:r>
            <a:r>
              <a:rPr lang="sk-SK" sz="3500" dirty="0">
                <a:solidFill>
                  <a:srgbClr val="002060"/>
                </a:solidFill>
                <a:ea typeface="Calibri (MS)"/>
              </a:rPr>
              <a:t>a </a:t>
            </a:r>
            <a:r>
              <a:rPr lang="en-US" sz="3500" dirty="0">
                <a:solidFill>
                  <a:srgbClr val="002060"/>
                </a:solidFill>
                <a:ea typeface="Calibri (MS)"/>
              </a:rPr>
              <a:t>§</a:t>
            </a:r>
            <a:r>
              <a:rPr lang="sk-SK" sz="3500" dirty="0">
                <a:solidFill>
                  <a:srgbClr val="002060"/>
                </a:solidFill>
                <a:ea typeface="Calibri (MS)"/>
              </a:rPr>
              <a:t>145b</a:t>
            </a:r>
            <a:r>
              <a:rPr lang="en-US" sz="3500" dirty="0">
                <a:solidFill>
                  <a:srgbClr val="002060"/>
                </a:solidFill>
                <a:ea typeface="Calibri (MS)"/>
              </a:rPr>
              <a:t> </a:t>
            </a:r>
            <a:endParaRPr lang="en-US" sz="3500" dirty="0">
              <a:solidFill>
                <a:srgbClr val="002060"/>
              </a:solidFill>
              <a:latin typeface="Calibri (MS)"/>
            </a:endParaRPr>
          </a:p>
          <a:p>
            <a:pPr>
              <a:lnSpc>
                <a:spcPts val="4900"/>
              </a:lnSpc>
            </a:pPr>
            <a:endParaRPr lang="en-US" sz="3500" dirty="0">
              <a:solidFill>
                <a:srgbClr val="002060"/>
              </a:solidFill>
              <a:latin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275320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9727" y="1015574"/>
            <a:ext cx="10123827" cy="490864"/>
            <a:chOff x="0" y="0"/>
            <a:chExt cx="13498436" cy="654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8449" cy="654431"/>
            </a:xfrm>
            <a:custGeom>
              <a:avLst/>
              <a:gdLst/>
              <a:ahLst/>
              <a:cxnLst/>
              <a:rect l="l" t="t" r="r" b="b"/>
              <a:pathLst>
                <a:path w="13498449" h="654431">
                  <a:moveTo>
                    <a:pt x="0" y="0"/>
                  </a:moveTo>
                  <a:lnTo>
                    <a:pt x="13498449" y="0"/>
                  </a:lnTo>
                  <a:lnTo>
                    <a:pt x="13498449" y="654431"/>
                  </a:lnTo>
                  <a:lnTo>
                    <a:pt x="0" y="6544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25850"/>
            <a:ext cx="4276691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10390202" y="7625753"/>
            <a:ext cx="2578083" cy="2661247"/>
          </a:xfrm>
          <a:custGeom>
            <a:avLst/>
            <a:gdLst/>
            <a:ahLst/>
            <a:cxnLst/>
            <a:rect l="l" t="t" r="r" b="b"/>
            <a:pathLst>
              <a:path w="2578083" h="2661247">
                <a:moveTo>
                  <a:pt x="0" y="0"/>
                </a:moveTo>
                <a:lnTo>
                  <a:pt x="2578082" y="0"/>
                </a:lnTo>
                <a:lnTo>
                  <a:pt x="2578082" y="2661247"/>
                </a:lnTo>
                <a:lnTo>
                  <a:pt x="0" y="2661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716972" y="6599763"/>
            <a:ext cx="2842746" cy="2842746"/>
          </a:xfrm>
          <a:custGeom>
            <a:avLst/>
            <a:gdLst/>
            <a:ahLst/>
            <a:cxnLst/>
            <a:rect l="l" t="t" r="r" b="b"/>
            <a:pathLst>
              <a:path w="2842746" h="2842746">
                <a:moveTo>
                  <a:pt x="0" y="0"/>
                </a:moveTo>
                <a:lnTo>
                  <a:pt x="2842746" y="0"/>
                </a:lnTo>
                <a:lnTo>
                  <a:pt x="2842746" y="2842746"/>
                </a:lnTo>
                <a:lnTo>
                  <a:pt x="0" y="28427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4582555" y="851834"/>
            <a:ext cx="11772455" cy="818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4000" dirty="0">
                <a:solidFill>
                  <a:srgbClr val="002060"/>
                </a:solidFill>
                <a:latin typeface="Calibri (MS)"/>
              </a:rPr>
              <a:t>•IVP </a:t>
            </a:r>
            <a:r>
              <a:rPr lang="en-US" sz="4000" dirty="0" err="1">
                <a:solidFill>
                  <a:srgbClr val="002060"/>
                </a:solidFill>
                <a:latin typeface="Calibri (MS)"/>
              </a:rPr>
              <a:t>ostáva</a:t>
            </a:r>
            <a:r>
              <a:rPr lang="en-US" sz="40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Calibri (MS) Bold"/>
              </a:rPr>
              <a:t>v </a:t>
            </a:r>
            <a:r>
              <a:rPr lang="en-US" sz="4000" dirty="0" err="1">
                <a:solidFill>
                  <a:srgbClr val="002060"/>
                </a:solidFill>
                <a:latin typeface="Calibri (MS) Bold"/>
              </a:rPr>
              <a:t>pôvodnom</a:t>
            </a:r>
            <a:r>
              <a:rPr lang="en-US" sz="40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 (MS) Bold"/>
              </a:rPr>
              <a:t>znení</a:t>
            </a:r>
            <a:r>
              <a:rPr lang="en-US" sz="40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4000" dirty="0">
                <a:solidFill>
                  <a:srgbClr val="002060"/>
                </a:solidFill>
                <a:ea typeface="Calibri (MS)"/>
              </a:rPr>
              <a:t>§7a </a:t>
            </a:r>
            <a:r>
              <a:rPr lang="en-US" sz="4000" dirty="0" err="1">
                <a:solidFill>
                  <a:srgbClr val="002060"/>
                </a:solidFill>
                <a:ea typeface="Calibri (MS)"/>
              </a:rPr>
              <a:t>školského</a:t>
            </a:r>
            <a:r>
              <a:rPr lang="en-US" sz="4000" dirty="0">
                <a:solidFill>
                  <a:srgbClr val="002060"/>
                </a:solidFill>
                <a:ea typeface="Calibri (MS)"/>
              </a:rPr>
              <a:t> </a:t>
            </a:r>
            <a:r>
              <a:rPr lang="en-US" sz="4000" dirty="0" err="1">
                <a:solidFill>
                  <a:srgbClr val="002060"/>
                </a:solidFill>
                <a:ea typeface="Calibri (MS)"/>
              </a:rPr>
              <a:t>zákona</a:t>
            </a:r>
            <a:endParaRPr lang="en-US" sz="4000" dirty="0">
              <a:solidFill>
                <a:srgbClr val="002060"/>
              </a:solidFill>
              <a:ea typeface="Calibri (MS)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582555" y="2395036"/>
            <a:ext cx="13219056" cy="5616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Podľa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individuálneho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vzdelávacieho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programu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môže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vzdelávať</a:t>
            </a:r>
            <a:endParaRPr lang="en-US" sz="3500" dirty="0">
              <a:solidFill>
                <a:srgbClr val="002060"/>
              </a:solidFill>
              <a:latin typeface="Calibri (MS)"/>
            </a:endParaRPr>
          </a:p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002060"/>
                </a:solidFill>
                <a:latin typeface="Calibri (MS) Bold"/>
              </a:rPr>
              <a:t>a)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dieťa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alebo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žiak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ktorého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špeciálne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výchovno-vzdelávacie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potreby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 </a:t>
            </a:r>
            <a:endParaRPr lang="en-US" sz="3500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neumožňujú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, aby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sa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vzdelávali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podľa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školského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vzdelávacieho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programu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školy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ktorú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navštevuje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, a ani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podľa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vzdelávacích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programov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určených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pre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školy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ktoré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vzdelávajú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deti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so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špeciálnymi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výchovno-vzdelávacími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potrebami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alebo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žiakov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so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špeciálnymi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výchovno-vzdelávacími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potrebami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alebo</a:t>
            </a:r>
            <a:endParaRPr lang="en-US" sz="3500" dirty="0">
              <a:solidFill>
                <a:srgbClr val="002060"/>
              </a:solidFill>
              <a:latin typeface="Calibri (MS)"/>
            </a:endParaRPr>
          </a:p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002060"/>
                </a:solidFill>
                <a:latin typeface="Calibri (MS) Bold"/>
              </a:rPr>
              <a:t>b)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žiak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ktorému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bolo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povolené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individuálne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vzdelávanie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v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základnej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škole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.</a:t>
            </a:r>
            <a:endParaRPr lang="en-US" sz="3500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9727" y="1015574"/>
            <a:ext cx="10123827" cy="490864"/>
            <a:chOff x="0" y="0"/>
            <a:chExt cx="13498436" cy="654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8449" cy="654431"/>
            </a:xfrm>
            <a:custGeom>
              <a:avLst/>
              <a:gdLst/>
              <a:ahLst/>
              <a:cxnLst/>
              <a:rect l="l" t="t" r="r" b="b"/>
              <a:pathLst>
                <a:path w="13498449" h="654431">
                  <a:moveTo>
                    <a:pt x="0" y="0"/>
                  </a:moveTo>
                  <a:lnTo>
                    <a:pt x="13498449" y="0"/>
                  </a:lnTo>
                  <a:lnTo>
                    <a:pt x="13498449" y="654431"/>
                  </a:lnTo>
                  <a:lnTo>
                    <a:pt x="0" y="6544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56870"/>
            <a:ext cx="4276691" cy="10506795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559491" y="5248275"/>
            <a:ext cx="3245443" cy="3245443"/>
          </a:xfrm>
          <a:custGeom>
            <a:avLst/>
            <a:gdLst/>
            <a:ahLst/>
            <a:cxnLst/>
            <a:rect l="l" t="t" r="r" b="b"/>
            <a:pathLst>
              <a:path w="3245443" h="3245443">
                <a:moveTo>
                  <a:pt x="0" y="0"/>
                </a:moveTo>
                <a:lnTo>
                  <a:pt x="3245443" y="0"/>
                </a:lnTo>
                <a:lnTo>
                  <a:pt x="3245443" y="3245443"/>
                </a:lnTo>
                <a:lnTo>
                  <a:pt x="0" y="3245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4603477" y="2779850"/>
            <a:ext cx="12417451" cy="104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sk-SK" sz="6999" spc="-272" dirty="0">
                <a:solidFill>
                  <a:srgbClr val="2A2768"/>
                </a:solidFill>
                <a:latin typeface="Calibri (MS) Bold"/>
              </a:rPr>
              <a:t>SYSTÉM PODPORNÝCH OPATRENÍ</a:t>
            </a:r>
            <a:endParaRPr lang="en-US" sz="6999" spc="-278" dirty="0">
              <a:solidFill>
                <a:srgbClr val="2A2768"/>
              </a:solidFill>
              <a:latin typeface="Calibri (MS) Bold"/>
            </a:endParaRPr>
          </a:p>
        </p:txBody>
      </p:sp>
      <p:pic>
        <p:nvPicPr>
          <p:cNvPr id="9" name="Grafický objekt 8" descr="Žiarovka a ozubené koleso obrys">
            <a:extLst>
              <a:ext uri="{FF2B5EF4-FFF2-40B4-BE49-F238E27FC236}">
                <a16:creationId xmlns:a16="http://schemas.microsoft.com/office/drawing/2014/main" id="{CA253350-5FD0-A5EF-DAFB-0233FBF9E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2493" y="4432283"/>
            <a:ext cx="4699417" cy="48774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172527"/>
            <a:ext cx="4032354" cy="10522452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TextBox 3"/>
          <p:cNvSpPr txBox="1"/>
          <p:nvPr/>
        </p:nvSpPr>
        <p:spPr>
          <a:xfrm>
            <a:off x="4032355" y="2739325"/>
            <a:ext cx="13849176" cy="6501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3852"/>
              </a:lnSpc>
              <a:buFont typeface="Arial"/>
              <a:buChar char="•"/>
            </a:pPr>
            <a:r>
              <a:rPr lang="en-US" sz="3500" b="1" dirty="0">
                <a:solidFill>
                  <a:srgbClr val="002060"/>
                </a:solidFill>
                <a:latin typeface="Calibri (MS)"/>
                <a:cs typeface="Calibri (MS)"/>
              </a:rPr>
              <a:t>§ 145a</a:t>
            </a:r>
            <a:r>
              <a:rPr lang="sk-SK" sz="3500" b="1" dirty="0">
                <a:solidFill>
                  <a:srgbClr val="002060"/>
                </a:solidFill>
                <a:latin typeface="Calibri (MS)"/>
                <a:cs typeface="Calibri (MS)"/>
              </a:rPr>
              <a:t> školského zákona</a:t>
            </a:r>
          </a:p>
          <a:p>
            <a:pPr marL="1104900" lvl="2" indent="-323850">
              <a:lnSpc>
                <a:spcPts val="3852"/>
              </a:lnSpc>
              <a:buFont typeface="Arial"/>
              <a:buChar char="•"/>
            </a:pPr>
            <a:r>
              <a:rPr lang="sk-SK" sz="3500" dirty="0">
                <a:solidFill>
                  <a:srgbClr val="002060"/>
                </a:solidFill>
                <a:latin typeface="Calibri (MS)"/>
                <a:cs typeface="Calibri (MS)"/>
              </a:rPr>
              <a:t>Čo je podporné opatrenie</a:t>
            </a:r>
          </a:p>
          <a:p>
            <a:pPr marL="1104900" lvl="2" indent="-323850">
              <a:lnSpc>
                <a:spcPts val="3852"/>
              </a:lnSpc>
              <a:buFont typeface="Arial"/>
              <a:buChar char="•"/>
            </a:pPr>
            <a:r>
              <a:rPr lang="sk-SK" sz="3500" dirty="0">
                <a:solidFill>
                  <a:srgbClr val="002060"/>
                </a:solidFill>
                <a:latin typeface="Calibri (MS)"/>
                <a:cs typeface="Calibri (MS)"/>
              </a:rPr>
              <a:t>Podporné opatrenia</a:t>
            </a:r>
          </a:p>
          <a:p>
            <a:pPr marL="1104900" lvl="2" indent="-323850">
              <a:lnSpc>
                <a:spcPts val="3852"/>
              </a:lnSpc>
              <a:buFont typeface="Arial"/>
              <a:buChar char="•"/>
            </a:pPr>
            <a:r>
              <a:rPr lang="sk-SK" sz="3500" dirty="0">
                <a:solidFill>
                  <a:srgbClr val="002060"/>
                </a:solidFill>
                <a:latin typeface="Calibri (MS)"/>
                <a:cs typeface="Calibri (MS)"/>
              </a:rPr>
              <a:t>Čo obsahuje katalóg podporných opatrení</a:t>
            </a:r>
          </a:p>
          <a:p>
            <a:pPr marL="1104900" lvl="2" indent="-323850">
              <a:lnSpc>
                <a:spcPts val="3852"/>
              </a:lnSpc>
              <a:buFont typeface="Arial"/>
              <a:buChar char="•"/>
            </a:pPr>
            <a:endParaRPr lang="sk-SK" sz="3500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647700" lvl="1" indent="-323850">
              <a:lnSpc>
                <a:spcPts val="3852"/>
              </a:lnSpc>
              <a:buFont typeface="Arial"/>
              <a:buChar char="•"/>
            </a:pPr>
            <a:r>
              <a:rPr lang="en-US" sz="3500" b="1" dirty="0">
                <a:solidFill>
                  <a:srgbClr val="002060"/>
                </a:solidFill>
                <a:latin typeface="Calibri (MS)"/>
                <a:cs typeface="Calibri (MS)"/>
              </a:rPr>
              <a:t>§ 145</a:t>
            </a:r>
            <a:r>
              <a:rPr lang="sk-SK" sz="3500" b="1" dirty="0">
                <a:solidFill>
                  <a:srgbClr val="002060"/>
                </a:solidFill>
                <a:latin typeface="Calibri (MS)"/>
                <a:cs typeface="Calibri (MS)"/>
              </a:rPr>
              <a:t>b školského zákona</a:t>
            </a:r>
          </a:p>
          <a:p>
            <a:pPr marL="1104900" lvl="2" indent="-323850">
              <a:lnSpc>
                <a:spcPts val="3852"/>
              </a:lnSpc>
              <a:buFont typeface="Arial"/>
              <a:buChar char="•"/>
            </a:pPr>
            <a:r>
              <a:rPr lang="sk-SK" sz="3500" dirty="0">
                <a:solidFill>
                  <a:srgbClr val="002060"/>
                </a:solidFill>
                <a:latin typeface="Calibri (MS)"/>
                <a:cs typeface="Calibri (MS)"/>
              </a:rPr>
              <a:t>Proces prideľovania PO</a:t>
            </a:r>
          </a:p>
          <a:p>
            <a:pPr>
              <a:lnSpc>
                <a:spcPts val="3852"/>
              </a:lnSpc>
            </a:pPr>
            <a:endParaRPr lang="en-US" sz="3500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647700" lvl="1" indent="-323850">
              <a:lnSpc>
                <a:spcPts val="3852"/>
              </a:lnSpc>
              <a:buFont typeface="Arial"/>
              <a:buChar char="•"/>
            </a:pP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Podporným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opatrením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podľa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školského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zákona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je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opatrenie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poskytované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školou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alebo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školským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zariadením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potrebné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na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to, aby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sa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dieťa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alebo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žiak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mohli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plnohodnotne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zapájať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do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výchovy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a</a:t>
            </a:r>
            <a:r>
              <a:rPr lang="sk-SK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vzdelávania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a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rozvíjať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svoje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vedomosti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zručnosti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a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schopnosti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(§ 145a,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ods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. 1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školského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  <a:cs typeface="Calibri (MS)"/>
              </a:rPr>
              <a:t>zákona</a:t>
            </a:r>
            <a:r>
              <a:rPr lang="en-US" sz="3500" dirty="0">
                <a:solidFill>
                  <a:srgbClr val="002060"/>
                </a:solidFill>
                <a:latin typeface="Calibri (MS)"/>
                <a:cs typeface="Calibri (MS)"/>
              </a:rPr>
              <a:t>).</a:t>
            </a:r>
          </a:p>
          <a:p>
            <a:pPr>
              <a:lnSpc>
                <a:spcPts val="3852"/>
              </a:lnSpc>
            </a:pPr>
            <a:endParaRPr lang="en-US" sz="3500" dirty="0">
              <a:solidFill>
                <a:srgbClr val="002060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45809" y="4291946"/>
            <a:ext cx="1627285" cy="4261935"/>
          </a:xfrm>
          <a:custGeom>
            <a:avLst/>
            <a:gdLst/>
            <a:ahLst/>
            <a:cxnLst/>
            <a:rect l="l" t="t" r="r" b="b"/>
            <a:pathLst>
              <a:path w="1924778" h="4903893">
                <a:moveTo>
                  <a:pt x="0" y="0"/>
                </a:moveTo>
                <a:lnTo>
                  <a:pt x="1924778" y="0"/>
                </a:lnTo>
                <a:lnTo>
                  <a:pt x="1924778" y="4903894"/>
                </a:lnTo>
                <a:lnTo>
                  <a:pt x="0" y="4903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4378865" y="646008"/>
            <a:ext cx="14091978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6500" b="1" dirty="0">
                <a:solidFill>
                  <a:srgbClr val="002060"/>
                </a:solidFill>
                <a:latin typeface="Calibri"/>
                <a:cs typeface="Calibri"/>
              </a:rPr>
              <a:t>KDE NÁJDEME PO V ŠKOLSKOM ZÁKONE?</a:t>
            </a:r>
            <a:endParaRPr lang="sk-SK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527"/>
            <a:ext cx="4196023" cy="10522452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345809" y="4291946"/>
            <a:ext cx="1627285" cy="4261935"/>
          </a:xfrm>
          <a:custGeom>
            <a:avLst/>
            <a:gdLst/>
            <a:ahLst/>
            <a:cxnLst/>
            <a:rect l="l" t="t" r="r" b="b"/>
            <a:pathLst>
              <a:path w="1924778" h="4903893">
                <a:moveTo>
                  <a:pt x="0" y="0"/>
                </a:moveTo>
                <a:lnTo>
                  <a:pt x="1924778" y="0"/>
                </a:lnTo>
                <a:lnTo>
                  <a:pt x="1924778" y="4903894"/>
                </a:lnTo>
                <a:lnTo>
                  <a:pt x="0" y="4903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4439015" y="586666"/>
            <a:ext cx="1344286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sk-SK" sz="6500" b="1" dirty="0">
                <a:solidFill>
                  <a:srgbClr val="002060"/>
                </a:solidFill>
                <a:latin typeface="+mj-lt"/>
              </a:rPr>
              <a:t>21 PODPORNÝCH OPATRENÍ</a:t>
            </a:r>
            <a:endParaRPr lang="en-US" sz="65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986BEEC4-69D7-90E2-1E06-082DF8204704}"/>
              </a:ext>
            </a:extLst>
          </p:cNvPr>
          <p:cNvSpPr txBox="1"/>
          <p:nvPr/>
        </p:nvSpPr>
        <p:spPr>
          <a:xfrm>
            <a:off x="4439015" y="1714901"/>
            <a:ext cx="13309882" cy="827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buClrTx/>
              <a:buSzTx/>
              <a:tabLst/>
              <a:defRPr/>
            </a:pPr>
            <a:r>
              <a:rPr lang="sk-SK" sz="3500" b="1" dirty="0">
                <a:solidFill>
                  <a:srgbClr val="2A2768"/>
                </a:solidFill>
                <a:latin typeface="Calibri"/>
                <a:cs typeface="Calibri"/>
              </a:rPr>
              <a:t>a)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poskytovanie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výchovy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vzdelávania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základe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úpravy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cieľov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metód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foriem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prístupov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výchove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2A276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vzdelávaní</a:t>
            </a:r>
            <a:endParaRPr kumimoji="0" lang="sk-SK" sz="3500" b="0" i="0" u="none" strike="noStrike" kern="1200" cap="none" spc="0" normalizeH="0" baseline="0" noProof="0" dirty="0">
              <a:ln>
                <a:noFill/>
              </a:ln>
              <a:solidFill>
                <a:srgbClr val="2A276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buClrTx/>
              <a:buSzTx/>
              <a:buFontTx/>
              <a:buAutoNum type="alphaLcParenR"/>
              <a:tabLst/>
              <a:defRPr/>
            </a:pP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  <a:defRPr/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poskytovanie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základe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úpravy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obsahu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hodnotenia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výsledkov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dosiahnutých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deťmi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žiakmi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vzdelávaní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  <a:defRPr/>
            </a:pP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/>
                <a:cs typeface="Calibri"/>
              </a:rPr>
              <a:t>c)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činností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rozvoj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pohybovej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schopnosti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zmyslového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vnímania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komunikačnej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schopnosti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kognitívnej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schopnosti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sociálno-komunikačných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zručností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emocionality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 </a:t>
            </a: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a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sebaobsluhy</a:t>
            </a: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činnosť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podporu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dosahovania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školskej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spôsobilosti</a:t>
            </a: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/>
                <a:cs typeface="Calibri"/>
              </a:rPr>
              <a:t>e)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poskytovania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kurzu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vyučovacieho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jazyka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školy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inej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podpory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pri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osvojovaní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si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vyučovacieho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jazyka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školy</a:t>
            </a: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/>
                <a:cs typeface="Calibri"/>
              </a:rPr>
              <a:t>f)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doučovania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cieleného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učenia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dosiahnutie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najvyššieho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individuálneho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kognitívneho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potenciálu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dieťaťa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žiaka</a:t>
            </a: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752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527"/>
            <a:ext cx="4196023" cy="10522452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345809" y="4291946"/>
            <a:ext cx="1627285" cy="4261935"/>
          </a:xfrm>
          <a:custGeom>
            <a:avLst/>
            <a:gdLst/>
            <a:ahLst/>
            <a:cxnLst/>
            <a:rect l="l" t="t" r="r" b="b"/>
            <a:pathLst>
              <a:path w="1924778" h="4903893">
                <a:moveTo>
                  <a:pt x="0" y="0"/>
                </a:moveTo>
                <a:lnTo>
                  <a:pt x="1924778" y="0"/>
                </a:lnTo>
                <a:lnTo>
                  <a:pt x="1924778" y="4903894"/>
                </a:lnTo>
                <a:lnTo>
                  <a:pt x="0" y="4903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4505507" y="621057"/>
            <a:ext cx="1344286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sk-SK" sz="6500" b="1" dirty="0">
                <a:solidFill>
                  <a:srgbClr val="002060"/>
                </a:solidFill>
                <a:latin typeface="+mj-lt"/>
              </a:rPr>
              <a:t>21 PODPORNÝCH OPATRENÍ</a:t>
            </a:r>
            <a:endParaRPr lang="en-US" sz="65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F3B94779-C195-D661-C9EB-25EFAD268DB8}"/>
              </a:ext>
            </a:extLst>
          </p:cNvPr>
          <p:cNvSpPr txBox="1"/>
          <p:nvPr/>
        </p:nvSpPr>
        <p:spPr>
          <a:xfrm>
            <a:off x="4505507" y="1709611"/>
            <a:ext cx="13309882" cy="8193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skvalitnenie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podmienok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žiakov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zo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sociálne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znevýhodneného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prostredia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vyučovacom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predmete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vzdelávacej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oblasti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vyššom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ročníku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osobitných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foriem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komunikácie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dieťaťa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zdravotným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postihnutím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žiaka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zdravotným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postihnutím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školou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školským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zariadením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/>
                <a:cs typeface="Calibri"/>
              </a:rPr>
              <a:t>j)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činnosť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podporu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sociálneho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zaradenia</a:t>
            </a: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k)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činnosť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na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podporu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predchádzania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ukončenia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školskej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dochádzky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endParaRPr lang="sk-SK" sz="3500" b="0" i="0" u="none" strike="noStrike" dirty="0">
              <a:solidFill>
                <a:srgbClr val="2A2768"/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v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nižšom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ako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poslednom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ročníku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základnej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školy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alebo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strednej</a:t>
            </a:r>
            <a:r>
              <a:rPr lang="en-US" sz="35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5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školy</a:t>
            </a:r>
            <a:r>
              <a:rPr lang="en-US" sz="3500" b="0" i="0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​</a:t>
            </a:r>
            <a:endParaRPr lang="sk-SK" sz="3500" b="0" i="0" dirty="0">
              <a:solidFill>
                <a:srgbClr val="2A2768"/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špecializované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kariérové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poradenstvo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pôsobenia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pedagogického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asistenta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triede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8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4899"/>
            <a:ext cx="4059728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219750" y="5248275"/>
            <a:ext cx="3403265" cy="3403265"/>
          </a:xfrm>
          <a:custGeom>
            <a:avLst/>
            <a:gdLst/>
            <a:ahLst/>
            <a:cxnLst/>
            <a:rect l="l" t="t" r="r" b="b"/>
            <a:pathLst>
              <a:path w="3403265" h="3403265">
                <a:moveTo>
                  <a:pt x="0" y="0"/>
                </a:moveTo>
                <a:lnTo>
                  <a:pt x="3403265" y="0"/>
                </a:lnTo>
                <a:lnTo>
                  <a:pt x="3403265" y="3403265"/>
                </a:lnTo>
                <a:lnTo>
                  <a:pt x="0" y="34032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4406092" y="673813"/>
            <a:ext cx="12783647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6500" b="1" dirty="0">
                <a:solidFill>
                  <a:srgbClr val="002060"/>
                </a:solidFill>
                <a:latin typeface="Calibri (MS) Bold"/>
                <a:cs typeface="Calibri (MS) Bold"/>
              </a:rPr>
              <a:t>ZÁKLADNÉ VÝCHODISKÁ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59728" y="2099176"/>
            <a:ext cx="13136891" cy="592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Poskytovanie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podpory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výchove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základe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definovania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znevýhodnenia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či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inej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diagnostickej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kategórie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.</a:t>
            </a:r>
            <a:endParaRPr lang="en-US" sz="3600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600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Poskytnutie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podpory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 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 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výchove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a 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primárne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začleneným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 (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integrovaným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 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žiakom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).</a:t>
            </a:r>
            <a:endParaRPr lang="en-US" sz="3600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>
              <a:lnSpc>
                <a:spcPts val="4200"/>
              </a:lnSpc>
            </a:pPr>
            <a:r>
              <a:rPr lang="en-US" sz="3600" dirty="0">
                <a:solidFill>
                  <a:srgbClr val="002060"/>
                </a:solidFill>
                <a:latin typeface="Calibri (MS)"/>
              </a:rPr>
              <a:t> ​</a:t>
            </a:r>
            <a:endParaRPr lang="en-US" sz="3600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Podpora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deťom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žiakom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poskytnutá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až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chvíli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keď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sú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prekážky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/>
                <a:cs typeface="Arial"/>
              </a:rPr>
              <a:t>výchove</a:t>
            </a:r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 a 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týchto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detí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žiakov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výrazné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.</a:t>
            </a:r>
            <a:endParaRPr lang="en-US" sz="3600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600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Podpora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nereflektuje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individuálne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potreby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detí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žiakov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, ale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odvíja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od 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stanovenej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sk-SK" sz="3600" dirty="0">
                <a:solidFill>
                  <a:srgbClr val="002060"/>
                </a:solidFill>
                <a:latin typeface="Calibri (MS)"/>
              </a:rPr>
              <a:t>„</a:t>
            </a:r>
            <a:r>
              <a:rPr lang="en-US" sz="3600" dirty="0" err="1">
                <a:solidFill>
                  <a:srgbClr val="002060"/>
                </a:solidFill>
                <a:latin typeface="Calibri (MS)"/>
              </a:rPr>
              <a:t>diagnózy</a:t>
            </a:r>
            <a:r>
              <a:rPr lang="sk-SK" sz="3600" dirty="0">
                <a:solidFill>
                  <a:srgbClr val="002060"/>
                </a:solidFill>
                <a:latin typeface="Calibri (MS)"/>
              </a:rPr>
              <a:t>“</a:t>
            </a:r>
            <a:r>
              <a:rPr lang="en-US" sz="3600" dirty="0">
                <a:solidFill>
                  <a:srgbClr val="002060"/>
                </a:solidFill>
                <a:latin typeface="Calibri (MS)"/>
              </a:rPr>
              <a:t>.</a:t>
            </a:r>
            <a:endParaRPr lang="en-US" sz="3600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2527"/>
            <a:ext cx="4196023" cy="10522452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345809" y="4291946"/>
            <a:ext cx="1627285" cy="4261935"/>
          </a:xfrm>
          <a:custGeom>
            <a:avLst/>
            <a:gdLst/>
            <a:ahLst/>
            <a:cxnLst/>
            <a:rect l="l" t="t" r="r" b="b"/>
            <a:pathLst>
              <a:path w="1924778" h="4903893">
                <a:moveTo>
                  <a:pt x="0" y="0"/>
                </a:moveTo>
                <a:lnTo>
                  <a:pt x="1924778" y="0"/>
                </a:lnTo>
                <a:lnTo>
                  <a:pt x="1924778" y="4903894"/>
                </a:lnTo>
                <a:lnTo>
                  <a:pt x="0" y="4903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4505507" y="524076"/>
            <a:ext cx="1344286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sk-SK" sz="6500" b="1" dirty="0">
                <a:solidFill>
                  <a:srgbClr val="002060"/>
                </a:solidFill>
                <a:latin typeface="+mj-lt"/>
              </a:rPr>
              <a:t>21 PODPORNÝCH OPATRENÍ</a:t>
            </a:r>
            <a:endParaRPr lang="en-US" sz="65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F3B94779-C195-D661-C9EB-25EFAD268DB8}"/>
              </a:ext>
            </a:extLst>
          </p:cNvPr>
          <p:cNvSpPr txBox="1"/>
          <p:nvPr/>
        </p:nvSpPr>
        <p:spPr>
          <a:xfrm>
            <a:off x="4505507" y="1834633"/>
            <a:ext cx="13309882" cy="826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poskytovanie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zdravotnej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starostlivosti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sk-SK" sz="3500" b="1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sebaobslužných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úkonov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výchovno-vzdelávacieho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</a:t>
            </a:r>
            <a:r>
              <a:rPr lang="sk-SK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  <a:spcBef>
                <a:spcPts val="600"/>
              </a:spcBef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poskytnutie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špeciálnych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edukačných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publikácií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kompenzačných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pomôcok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  <a:spcBef>
                <a:spcPts val="600"/>
              </a:spcBef>
            </a:pP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úpravy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priestorov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určených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podporu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vnímania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nadobúdanie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zručností</a:t>
            </a: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  <a:spcBef>
                <a:spcPts val="600"/>
              </a:spcBef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odstraňovanie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fyzických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bariér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priestoroch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školského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zariadenia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organizačných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bariér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vzdelávaní</a:t>
            </a: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  <a:spcBef>
                <a:spcPts val="600"/>
              </a:spcBef>
            </a:pPr>
            <a:endParaRPr lang="en-US" sz="3500" b="1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diétneho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stravovania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  <a:spcBef>
                <a:spcPts val="600"/>
              </a:spcBef>
            </a:pP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+mj-lt"/>
              </a:rPr>
              <a:t>t)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prevencia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podporu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fyzického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zdravia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duševného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zdravia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prevencia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výskytu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rizikového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správania</a:t>
            </a:r>
            <a:endParaRPr lang="en-US" sz="3500" dirty="0">
              <a:solidFill>
                <a:srgbClr val="2A2768"/>
              </a:solidFill>
              <a:latin typeface="+mj-lt"/>
            </a:endParaRPr>
          </a:p>
          <a:p>
            <a:pPr>
              <a:lnSpc>
                <a:spcPts val="2530"/>
              </a:lnSpc>
              <a:spcBef>
                <a:spcPts val="600"/>
              </a:spcBef>
            </a:pPr>
            <a:endParaRPr lang="en-US" sz="3500" dirty="0">
              <a:solidFill>
                <a:srgbClr val="2A2768"/>
              </a:solidFill>
              <a:latin typeface="+mj-lt"/>
            </a:endParaRPr>
          </a:p>
          <a:p>
            <a:pPr>
              <a:lnSpc>
                <a:spcPts val="2530"/>
              </a:lnSpc>
              <a:spcBef>
                <a:spcPts val="600"/>
              </a:spcBef>
            </a:pPr>
            <a:r>
              <a:rPr lang="en-US" sz="3500" b="1" dirty="0">
                <a:solidFill>
                  <a:srgbClr val="2A2768"/>
                </a:solidFill>
                <a:latin typeface="+mj-lt"/>
              </a:rPr>
              <a:t>u)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krízová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intervencia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572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>
            <a:extLst>
              <a:ext uri="{FF2B5EF4-FFF2-40B4-BE49-F238E27FC236}">
                <a16:creationId xmlns:a16="http://schemas.microsoft.com/office/drawing/2014/main" id="{3C18CF21-B2C6-40A2-0541-53FE0166C7A5}"/>
              </a:ext>
            </a:extLst>
          </p:cNvPr>
          <p:cNvSpPr/>
          <p:nvPr/>
        </p:nvSpPr>
        <p:spPr>
          <a:xfrm>
            <a:off x="3858583" y="2246771"/>
            <a:ext cx="14123791" cy="974361"/>
          </a:xfrm>
          <a:prstGeom prst="rect">
            <a:avLst/>
          </a:prstGeom>
          <a:solidFill>
            <a:schemeClr val="bg1"/>
          </a:solidFill>
          <a:ln w="152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extBox 2"/>
          <p:cNvSpPr txBox="1"/>
          <p:nvPr/>
        </p:nvSpPr>
        <p:spPr>
          <a:xfrm>
            <a:off x="3858583" y="500110"/>
            <a:ext cx="15097451" cy="1549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sk-SK" sz="6000" dirty="0">
                <a:solidFill>
                  <a:srgbClr val="002060"/>
                </a:solidFill>
                <a:latin typeface="Calibri (MS) Bold"/>
              </a:rPr>
              <a:t>PROCES PRIDEĽOVANIA PODPORNÉHO OPATRENIA</a:t>
            </a:r>
            <a:endParaRPr lang="en-US" sz="6000" dirty="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-125851"/>
            <a:ext cx="3581400" cy="10412851"/>
          </a:xfrm>
          <a:custGeom>
            <a:avLst/>
            <a:gdLst/>
            <a:ahLst/>
            <a:cxnLst/>
            <a:rect l="l" t="t" r="r" b="b"/>
            <a:pathLst>
              <a:path w="4778985" h="11635833">
                <a:moveTo>
                  <a:pt x="0" y="0"/>
                </a:moveTo>
                <a:lnTo>
                  <a:pt x="4778985" y="0"/>
                </a:lnTo>
                <a:lnTo>
                  <a:pt x="4778985" y="11635832"/>
                </a:lnTo>
                <a:lnTo>
                  <a:pt x="0" y="11635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332721" y="5474747"/>
            <a:ext cx="2915958" cy="2715382"/>
          </a:xfrm>
          <a:custGeom>
            <a:avLst/>
            <a:gdLst/>
            <a:ahLst/>
            <a:cxnLst/>
            <a:rect l="l" t="t" r="r" b="b"/>
            <a:pathLst>
              <a:path w="2768608" h="2789529">
                <a:moveTo>
                  <a:pt x="0" y="0"/>
                </a:moveTo>
                <a:lnTo>
                  <a:pt x="2768608" y="0"/>
                </a:lnTo>
                <a:lnTo>
                  <a:pt x="2768608" y="2789529"/>
                </a:lnTo>
                <a:lnTo>
                  <a:pt x="0" y="27895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412BDC7F-25F7-F148-3150-5A256B7D5238}"/>
              </a:ext>
            </a:extLst>
          </p:cNvPr>
          <p:cNvSpPr txBox="1"/>
          <p:nvPr/>
        </p:nvSpPr>
        <p:spPr>
          <a:xfrm>
            <a:off x="3552960" y="2428007"/>
            <a:ext cx="14402075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3850" lvl="1">
              <a:lnSpc>
                <a:spcPts val="4200"/>
              </a:lnSpc>
            </a:pPr>
            <a:r>
              <a:rPr lang="sk-SK" sz="4000" b="1" spc="-117" dirty="0">
                <a:solidFill>
                  <a:srgbClr val="002060"/>
                </a:solidFill>
                <a:latin typeface="Calibri (MS)"/>
                <a:cs typeface="Calibri (MS)"/>
              </a:rPr>
              <a:t>KROK 1: </a:t>
            </a:r>
            <a:r>
              <a:rPr lang="sk-SK" sz="4000" spc="-117" dirty="0">
                <a:solidFill>
                  <a:srgbClr val="002060"/>
                </a:solidFill>
                <a:latin typeface="Calibri (MS)"/>
                <a:cs typeface="Calibri (MS)"/>
              </a:rPr>
              <a:t>Žiadosť o Vyjadrenie na účel poskytnutia podporného opatrenia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837F76AC-0911-4EEB-8417-10767A8408CF}"/>
              </a:ext>
            </a:extLst>
          </p:cNvPr>
          <p:cNvSpPr/>
          <p:nvPr/>
        </p:nvSpPr>
        <p:spPr>
          <a:xfrm>
            <a:off x="3858585" y="4041463"/>
            <a:ext cx="14096450" cy="974361"/>
          </a:xfrm>
          <a:prstGeom prst="rect">
            <a:avLst/>
          </a:prstGeom>
          <a:noFill/>
          <a:ln w="19050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5AAD35C7-3C6E-88AB-7FA0-97DB0733FD9A}"/>
              </a:ext>
            </a:extLst>
          </p:cNvPr>
          <p:cNvSpPr txBox="1"/>
          <p:nvPr/>
        </p:nvSpPr>
        <p:spPr>
          <a:xfrm>
            <a:off x="3551819" y="4212787"/>
            <a:ext cx="13749885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3850" lvl="1">
              <a:lnSpc>
                <a:spcPts val="4200"/>
              </a:lnSpc>
            </a:pPr>
            <a:r>
              <a:rPr lang="sk-SK" sz="4000" b="1" spc="-117" dirty="0">
                <a:solidFill>
                  <a:srgbClr val="002060"/>
                </a:solidFill>
                <a:latin typeface="Calibri (MS)"/>
                <a:cs typeface="Calibri (MS)"/>
              </a:rPr>
              <a:t>KROK 2:  </a:t>
            </a:r>
            <a:r>
              <a:rPr lang="sk-SK" sz="4000" spc="-117" dirty="0">
                <a:solidFill>
                  <a:srgbClr val="002060"/>
                </a:solidFill>
                <a:latin typeface="Calibri (MS)"/>
                <a:cs typeface="Calibri (MS)"/>
              </a:rPr>
              <a:t>Vyjadrenie na účel poskytnutia podporného opatrenia</a:t>
            </a: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B5424BE9-E084-D8F1-F11B-611DCCAC9B4A}"/>
              </a:ext>
            </a:extLst>
          </p:cNvPr>
          <p:cNvSpPr/>
          <p:nvPr/>
        </p:nvSpPr>
        <p:spPr>
          <a:xfrm>
            <a:off x="3858586" y="6002560"/>
            <a:ext cx="14096450" cy="974361"/>
          </a:xfrm>
          <a:prstGeom prst="rect">
            <a:avLst/>
          </a:prstGeom>
          <a:noFill/>
          <a:ln w="190500">
            <a:solidFill>
              <a:srgbClr val="2A27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6846F3F3-A582-A5FF-B7BA-66586A9B92D0}"/>
              </a:ext>
            </a:extLst>
          </p:cNvPr>
          <p:cNvSpPr txBox="1"/>
          <p:nvPr/>
        </p:nvSpPr>
        <p:spPr>
          <a:xfrm>
            <a:off x="3581400" y="6227074"/>
            <a:ext cx="14105217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3850" lvl="1">
              <a:lnSpc>
                <a:spcPts val="4200"/>
              </a:lnSpc>
            </a:pPr>
            <a:r>
              <a:rPr lang="sk-SK" sz="4000" b="1" spc="-117" dirty="0">
                <a:solidFill>
                  <a:srgbClr val="2A2768"/>
                </a:solidFill>
                <a:latin typeface="Calibri (MS)"/>
                <a:cs typeface="Calibri (MS)"/>
              </a:rPr>
              <a:t>KROK 3: </a:t>
            </a:r>
            <a:r>
              <a:rPr lang="sk-SK" sz="4000" spc="-117" dirty="0">
                <a:solidFill>
                  <a:srgbClr val="2A2768"/>
                </a:solidFill>
                <a:latin typeface="Calibri (MS)"/>
                <a:cs typeface="Calibri (MS)"/>
              </a:rPr>
              <a:t>Žiadosť o poskytnutie podporného opatrenia</a:t>
            </a:r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1AF14D33-4915-6F08-DF3F-CEA53E1D5118}"/>
              </a:ext>
            </a:extLst>
          </p:cNvPr>
          <p:cNvSpPr/>
          <p:nvPr/>
        </p:nvSpPr>
        <p:spPr>
          <a:xfrm>
            <a:off x="3858586" y="7963658"/>
            <a:ext cx="14096450" cy="974361"/>
          </a:xfrm>
          <a:prstGeom prst="rect">
            <a:avLst/>
          </a:prstGeom>
          <a:noFill/>
          <a:ln w="190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7A95B37D-D19C-AFD7-B6BE-CF7F614CB683}"/>
              </a:ext>
            </a:extLst>
          </p:cNvPr>
          <p:cNvSpPr txBox="1"/>
          <p:nvPr/>
        </p:nvSpPr>
        <p:spPr>
          <a:xfrm>
            <a:off x="3671957" y="8190129"/>
            <a:ext cx="14283078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3850" lvl="1">
              <a:lnSpc>
                <a:spcPts val="4200"/>
              </a:lnSpc>
            </a:pPr>
            <a:r>
              <a:rPr lang="sk-SK" sz="4000" b="1" spc="-117" dirty="0">
                <a:solidFill>
                  <a:srgbClr val="002060"/>
                </a:solidFill>
                <a:latin typeface="Calibri (MS)"/>
                <a:cs typeface="Calibri (MS)"/>
              </a:rPr>
              <a:t>KROK 4: </a:t>
            </a:r>
            <a:r>
              <a:rPr lang="sk-SK" sz="4000" spc="-117" dirty="0">
                <a:solidFill>
                  <a:srgbClr val="002060"/>
                </a:solidFill>
                <a:latin typeface="Calibri (MS)"/>
                <a:cs typeface="Calibri (MS)"/>
              </a:rPr>
              <a:t>Vyjadrenie riaditeľa školy o poskytnutí </a:t>
            </a:r>
            <a:r>
              <a:rPr lang="sk-SK" sz="40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podporého</a:t>
            </a:r>
            <a:r>
              <a:rPr lang="sk-SK" sz="4000" spc="-117" dirty="0">
                <a:solidFill>
                  <a:srgbClr val="002060"/>
                </a:solidFill>
                <a:latin typeface="Calibri (MS)"/>
                <a:cs typeface="Calibri (MS)"/>
              </a:rPr>
              <a:t> opatrenia</a:t>
            </a:r>
            <a:endParaRPr lang="en-US" sz="4000" spc="-117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1488622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69817" y="4074980"/>
            <a:ext cx="2863703" cy="2137039"/>
          </a:xfrm>
          <a:custGeom>
            <a:avLst/>
            <a:gdLst/>
            <a:ahLst/>
            <a:cxnLst/>
            <a:rect l="l" t="t" r="r" b="b"/>
            <a:pathLst>
              <a:path w="2863703" h="2137039">
                <a:moveTo>
                  <a:pt x="0" y="0"/>
                </a:moveTo>
                <a:lnTo>
                  <a:pt x="2863703" y="0"/>
                </a:lnTo>
                <a:lnTo>
                  <a:pt x="2863703" y="2137039"/>
                </a:lnTo>
                <a:lnTo>
                  <a:pt x="0" y="213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-70707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rgbClr val="002060"/>
                </a:solidFill>
                <a:highlight>
                  <a:srgbClr val="FFFF00"/>
                </a:highlight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1066800" lvl="1" indent="-742950">
              <a:lnSpc>
                <a:spcPts val="4200"/>
              </a:lnSpc>
              <a:buFont typeface="+mj-lt"/>
              <a:buAutoNum type="arabicPeriod"/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734720" y="3816779"/>
            <a:ext cx="2336713" cy="2375311"/>
          </a:xfrm>
          <a:custGeom>
            <a:avLst/>
            <a:gdLst/>
            <a:ahLst/>
            <a:cxnLst/>
            <a:rect l="l" t="t" r="r" b="b"/>
            <a:pathLst>
              <a:path w="2336713" h="2375311">
                <a:moveTo>
                  <a:pt x="0" y="0"/>
                </a:moveTo>
                <a:lnTo>
                  <a:pt x="2336712" y="0"/>
                </a:lnTo>
                <a:lnTo>
                  <a:pt x="2336712" y="2375312"/>
                </a:lnTo>
                <a:lnTo>
                  <a:pt x="0" y="2375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9432097" y="4090437"/>
            <a:ext cx="1761487" cy="2106126"/>
          </a:xfrm>
          <a:custGeom>
            <a:avLst/>
            <a:gdLst/>
            <a:ahLst/>
            <a:cxnLst/>
            <a:rect l="l" t="t" r="r" b="b"/>
            <a:pathLst>
              <a:path w="1761487" h="2106126">
                <a:moveTo>
                  <a:pt x="0" y="0"/>
                </a:moveTo>
                <a:lnTo>
                  <a:pt x="1761487" y="0"/>
                </a:lnTo>
                <a:lnTo>
                  <a:pt x="1761487" y="2106126"/>
                </a:lnTo>
                <a:lnTo>
                  <a:pt x="0" y="21061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4568441" y="722288"/>
            <a:ext cx="14091978" cy="79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500" dirty="0">
                <a:solidFill>
                  <a:srgbClr val="002060">
                    <a:alpha val="92549"/>
                  </a:srgbClr>
                </a:solidFill>
                <a:latin typeface="Calibri (MS) Bold"/>
              </a:rPr>
              <a:t>KTO MÔŽE BYŤ ŽIADATEĽOM?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68441" y="2020628"/>
            <a:ext cx="12477338" cy="1118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500" b="1" dirty="0">
                <a:solidFill>
                  <a:srgbClr val="002060"/>
                </a:solidFill>
                <a:latin typeface="Calibri (MS) Bold"/>
              </a:rPr>
              <a:t>O </a:t>
            </a:r>
            <a:r>
              <a:rPr lang="en-US" sz="3500" b="1" dirty="0" err="1">
                <a:solidFill>
                  <a:srgbClr val="002060"/>
                </a:solidFill>
                <a:latin typeface="Calibri (MS) Bold"/>
              </a:rPr>
              <a:t>vyjadrenie</a:t>
            </a:r>
            <a:r>
              <a:rPr lang="en-US" sz="3500" b="1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 (MS) Bold"/>
              </a:rPr>
              <a:t>na</a:t>
            </a:r>
            <a:r>
              <a:rPr lang="en-US" sz="3500" b="1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 (MS) Bold"/>
              </a:rPr>
              <a:t>účel</a:t>
            </a:r>
            <a:r>
              <a:rPr lang="en-US" sz="3500" b="1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 (MS) Bold"/>
              </a:rPr>
              <a:t>poskytnutia</a:t>
            </a:r>
            <a:r>
              <a:rPr lang="en-US" sz="3500" b="1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 (MS) Bold"/>
              </a:rPr>
              <a:t>podporného</a:t>
            </a:r>
            <a:r>
              <a:rPr lang="en-US" sz="3500" b="1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 (MS) Bold"/>
              </a:rPr>
              <a:t>opatrenia</a:t>
            </a:r>
            <a:r>
              <a:rPr lang="en-US" sz="3500" b="1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 (MS) Bold"/>
              </a:rPr>
              <a:t>môže</a:t>
            </a:r>
            <a:r>
              <a:rPr lang="en-US" sz="3500" b="1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riaditeľa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školy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alebo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riaditeľa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školského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zariadenia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požiadať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96021" y="6870053"/>
            <a:ext cx="419754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500" err="1">
                <a:solidFill>
                  <a:srgbClr val="002060"/>
                </a:solidFill>
                <a:latin typeface="Calibri (MS) Bold"/>
              </a:rPr>
              <a:t>zákonný</a:t>
            </a:r>
            <a:r>
              <a:rPr lang="en-US" sz="350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err="1">
                <a:solidFill>
                  <a:srgbClr val="002060"/>
                </a:solidFill>
                <a:latin typeface="Calibri (MS) Bold"/>
              </a:rPr>
              <a:t>zástupca</a:t>
            </a:r>
            <a:r>
              <a:rPr lang="en-US" sz="350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err="1">
                <a:solidFill>
                  <a:srgbClr val="002060"/>
                </a:solidFill>
                <a:latin typeface="Calibri (MS) Bold"/>
              </a:rPr>
              <a:t>dieťaťa</a:t>
            </a:r>
            <a:r>
              <a:rPr lang="en-US" sz="350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err="1">
                <a:solidFill>
                  <a:srgbClr val="002060"/>
                </a:solidFill>
                <a:latin typeface="Calibri (MS) Bold"/>
              </a:rPr>
              <a:t>alebo</a:t>
            </a:r>
            <a:r>
              <a:rPr lang="en-US" sz="350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err="1">
                <a:solidFill>
                  <a:srgbClr val="002060"/>
                </a:solidFill>
                <a:latin typeface="Calibri (MS) Bold"/>
              </a:rPr>
              <a:t>neplnoletého</a:t>
            </a:r>
            <a:r>
              <a:rPr lang="en-US" sz="350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err="1">
                <a:solidFill>
                  <a:srgbClr val="002060"/>
                </a:solidFill>
                <a:latin typeface="Calibri (MS) Bold"/>
              </a:rPr>
              <a:t>žiaka</a:t>
            </a:r>
            <a:endParaRPr lang="en-US" sz="350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803342" y="6870053"/>
            <a:ext cx="301899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plnoletý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žiak</a:t>
            </a:r>
            <a:endParaRPr lang="en-US" sz="3500" dirty="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32120" y="6870053"/>
            <a:ext cx="5341914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zástupca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 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zariadenia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 </a:t>
            </a:r>
            <a:endParaRPr lang="en-US" sz="3500" dirty="0">
              <a:solidFill>
                <a:srgbClr val="002060"/>
              </a:solidFill>
              <a:latin typeface="Calibri (MS) Bold"/>
              <a:cs typeface="Calibri (MS) Bold"/>
            </a:endParaRPr>
          </a:p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pedagogický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zamestnanec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 </a:t>
            </a:r>
            <a:endParaRPr lang="en-US" sz="3500" dirty="0">
              <a:solidFill>
                <a:srgbClr val="002060"/>
              </a:solidFill>
              <a:latin typeface="Calibri (MS) Bold"/>
              <a:cs typeface="Calibri (MS) Bold"/>
            </a:endParaRPr>
          </a:p>
          <a:p>
            <a:pPr algn="ctr">
              <a:lnSpc>
                <a:spcPts val="4200"/>
              </a:lnSpc>
            </a:pP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odborný</a:t>
            </a:r>
            <a:r>
              <a:rPr lang="en-US" sz="35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 Bold"/>
              </a:rPr>
              <a:t>zamestnanec</a:t>
            </a:r>
            <a:endParaRPr lang="en-US" sz="3500" dirty="0">
              <a:solidFill>
                <a:srgbClr val="002060"/>
              </a:solidFill>
              <a:latin typeface="Calibri (MS) Bold"/>
              <a:cs typeface="Calibri (MS)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548285" y="960574"/>
            <a:ext cx="14238477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SPÔSOBY POŽIADANIA O </a:t>
            </a:r>
            <a:r>
              <a:rPr lang="sk-SK" sz="65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PODPORNÉ OPATRENIE</a:t>
            </a:r>
            <a:endParaRPr lang="en-US" sz="65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B4BA8E6-AE2D-BA04-5777-CD50A8500779}"/>
              </a:ext>
            </a:extLst>
          </p:cNvPr>
          <p:cNvSpPr txBox="1"/>
          <p:nvPr/>
        </p:nvSpPr>
        <p:spPr>
          <a:xfrm>
            <a:off x="4548285" y="3525767"/>
            <a:ext cx="13116260" cy="38625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k-SK" sz="3500" dirty="0">
                <a:solidFill>
                  <a:srgbClr val="002060"/>
                </a:solidFill>
                <a:ea typeface="+mn-lt"/>
                <a:cs typeface="+mn-lt"/>
              </a:rPr>
              <a:t>O vyjadrenie možno požiadať písomne, aj elektronicky bez kvalifikovaného elektronického podpisu použitím informačného systému, ak to škola umožní. </a:t>
            </a:r>
            <a:endParaRPr lang="sk-SK" sz="3500" dirty="0">
              <a:solidFill>
                <a:srgbClr val="002060"/>
              </a:solidFill>
              <a:cs typeface="Calibri"/>
            </a:endParaRPr>
          </a:p>
          <a:p>
            <a:endParaRPr lang="sk-SK" sz="3500" dirty="0">
              <a:solidFill>
                <a:srgbClr val="00206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sk-SK" sz="3500" dirty="0">
                <a:solidFill>
                  <a:srgbClr val="002060"/>
                </a:solidFill>
                <a:ea typeface="+mn-lt"/>
                <a:cs typeface="+mn-lt"/>
              </a:rPr>
              <a:t> Ak ide o dieťa alebo o neplnoletého žiaka, o vyjadrenie zariadenia poradenstva a prevencie možno požiadať len s informovaným súhlasom jeho zákonného zástupcu/zástupcu zariadenia. </a:t>
            </a:r>
            <a:endParaRPr lang="sk-SK" sz="3500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5A829DC-2530-E28E-EDD7-576AE12B7B9D}"/>
              </a:ext>
            </a:extLst>
          </p:cNvPr>
          <p:cNvSpPr/>
          <p:nvPr/>
        </p:nvSpPr>
        <p:spPr>
          <a:xfrm>
            <a:off x="0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rgbClr val="002060"/>
                </a:solidFill>
                <a:highlight>
                  <a:srgbClr val="FFFF00"/>
                </a:highlight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1066800" lvl="1" indent="-742950">
              <a:lnSpc>
                <a:spcPts val="4200"/>
              </a:lnSpc>
              <a:buFont typeface="+mj-lt"/>
              <a:buAutoNum type="arabicPeriod"/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text, snímka obrazovky, písmo, dokument&#10;&#10;Automaticky generovaný popis">
            <a:extLst>
              <a:ext uri="{FF2B5EF4-FFF2-40B4-BE49-F238E27FC236}">
                <a16:creationId xmlns:a16="http://schemas.microsoft.com/office/drawing/2014/main" id="{20680FC6-5903-9B00-55D7-D84D58D72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54" y="120722"/>
            <a:ext cx="9267092" cy="10166278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C40D74F7-1CB4-1922-E6A7-633A4CBFA013}"/>
              </a:ext>
            </a:extLst>
          </p:cNvPr>
          <p:cNvSpPr/>
          <p:nvPr/>
        </p:nvSpPr>
        <p:spPr>
          <a:xfrm>
            <a:off x="-70707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rgbClr val="002060"/>
                </a:solidFill>
                <a:highlight>
                  <a:srgbClr val="FFFF00"/>
                </a:highlight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1066800" lvl="1" indent="-742950">
              <a:lnSpc>
                <a:spcPts val="4200"/>
              </a:lnSpc>
              <a:buFont typeface="+mj-lt"/>
              <a:buAutoNum type="arabicPeriod"/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3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86531" y="691981"/>
            <a:ext cx="14170962" cy="1566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sk-SK" sz="6500" dirty="0">
                <a:solidFill>
                  <a:srgbClr val="002060"/>
                </a:solidFill>
                <a:latin typeface="Calibri (MS) Bold"/>
              </a:rPr>
              <a:t>VYJADRENIE NA ÚČEL POSKYTNUTIA PODPORNÉHO OPATRENIA VYPRACUJE:</a:t>
            </a:r>
            <a:endParaRPr lang="en-US" sz="6500" dirty="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386531" y="2258564"/>
            <a:ext cx="13901469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pedagogický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zamestnanec</a:t>
            </a:r>
            <a:r>
              <a:rPr lang="sk-SK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v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kategórii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učiteľ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endParaRPr lang="en-US" sz="3500" dirty="0">
              <a:latin typeface="Calibri (MS)"/>
              <a:cs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školský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špeciálny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pedagóg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alebo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odborný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zamestnanec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školy</a:t>
            </a:r>
            <a:r>
              <a:rPr lang="sk-SK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alebo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školského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sk-SK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</a:p>
          <a:p>
            <a:pPr marL="323850" lvl="1">
              <a:lnSpc>
                <a:spcPts val="4200"/>
              </a:lnSpc>
            </a:pPr>
            <a:r>
              <a:rPr lang="sk-SK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          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zariadenia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–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okrem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ZPP </a:t>
            </a: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odborný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zamestnanec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zariadenia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poradenstva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  <a:cs typeface="Calibri (MS)"/>
              </a:rPr>
              <a:t> a 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  <a:cs typeface="Calibri (MS)"/>
              </a:rPr>
              <a:t>prevencie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základe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diagnostiky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CF6CE33-64FA-6EA6-36C0-CCFDBBF6C0D9}"/>
              </a:ext>
            </a:extLst>
          </p:cNvPr>
          <p:cNvSpPr/>
          <p:nvPr/>
        </p:nvSpPr>
        <p:spPr>
          <a:xfrm>
            <a:off x="-70707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ED1C24"/>
                </a:highlight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1066800" lvl="1" indent="-742950">
              <a:lnSpc>
                <a:spcPts val="4200"/>
              </a:lnSpc>
              <a:buFont typeface="+mj-lt"/>
              <a:buAutoNum type="arabicPeriod"/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55518" y="402420"/>
            <a:ext cx="13555501" cy="1566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sk-SK" sz="6000" dirty="0">
                <a:solidFill>
                  <a:srgbClr val="002060"/>
                </a:solidFill>
                <a:latin typeface="Calibri (MS) Bold"/>
              </a:rPr>
              <a:t>VYJADRENIE NA ÚČEL POSKYTNUTIA PODPORNÉHO OPATRENIA </a:t>
            </a:r>
            <a:endParaRPr lang="en-US" sz="6000" dirty="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96023" y="2139059"/>
            <a:ext cx="1390146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>
              <a:lnSpc>
                <a:spcPts val="4200"/>
              </a:lnSpc>
            </a:pPr>
            <a:r>
              <a:rPr lang="sk-SK" sz="3600" spc="-117" dirty="0">
                <a:solidFill>
                  <a:srgbClr val="002060"/>
                </a:solidFill>
                <a:latin typeface="Calibri (MS)"/>
                <a:cs typeface="Calibri (MS)"/>
              </a:rPr>
              <a:t>Web stránka </a:t>
            </a:r>
            <a:r>
              <a:rPr lang="sk-SK" sz="3600" b="1" spc="-117" dirty="0">
                <a:solidFill>
                  <a:srgbClr val="002060"/>
                </a:solidFill>
                <a:latin typeface="Calibri (MS)"/>
                <a:cs typeface="Calibri (MS)"/>
              </a:rPr>
              <a:t>WWW.PODPORNEOPATRENIA.MINEDU.SK</a:t>
            </a:r>
            <a:endParaRPr lang="en-US" sz="3600" b="1" spc="-117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2FD01FD-4242-D6D6-37F3-091FB8D29315}"/>
              </a:ext>
            </a:extLst>
          </p:cNvPr>
          <p:cNvSpPr/>
          <p:nvPr/>
        </p:nvSpPr>
        <p:spPr>
          <a:xfrm>
            <a:off x="0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ED1C24"/>
                </a:highlight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1066800" lvl="1" indent="-742950">
              <a:lnSpc>
                <a:spcPts val="4200"/>
              </a:lnSpc>
              <a:buFont typeface="+mj-lt"/>
              <a:buAutoNum type="arabicPeriod"/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FA8CED8E-1ABC-9BCE-6177-CC13DB729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518" y="3006543"/>
            <a:ext cx="13231322" cy="6878038"/>
          </a:xfrm>
          <a:prstGeom prst="rect">
            <a:avLst/>
          </a:prstGeom>
        </p:spPr>
      </p:pic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FC4E4440-EA4A-CF69-FC27-C1881BA0224C}"/>
              </a:ext>
            </a:extLst>
          </p:cNvPr>
          <p:cNvSpPr/>
          <p:nvPr/>
        </p:nvSpPr>
        <p:spPr>
          <a:xfrm rot="10800000">
            <a:off x="10448955" y="8290816"/>
            <a:ext cx="3283527" cy="914400"/>
          </a:xfrm>
          <a:prstGeom prst="rightArrow">
            <a:avLst/>
          </a:prstGeom>
          <a:solidFill>
            <a:srgbClr val="2A27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9908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3104" y="538605"/>
            <a:ext cx="14170962" cy="1566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sk-SK" sz="6000" dirty="0">
                <a:solidFill>
                  <a:srgbClr val="002060"/>
                </a:solidFill>
                <a:latin typeface="Calibri (MS) Bold"/>
              </a:rPr>
              <a:t>VYJADRENIE NA ÚČEL POSKYTNUTIA PODPORNÉHO OPATRENIA v PDF </a:t>
            </a:r>
            <a:endParaRPr lang="en-US" sz="6000" dirty="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0F32A5E-4B12-B010-D539-5FDB0FF6B6C9}"/>
              </a:ext>
            </a:extLst>
          </p:cNvPr>
          <p:cNvSpPr/>
          <p:nvPr/>
        </p:nvSpPr>
        <p:spPr>
          <a:xfrm>
            <a:off x="20354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ED1C24"/>
                </a:highlight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1066800" lvl="1" indent="-742950">
              <a:lnSpc>
                <a:spcPts val="4200"/>
              </a:lnSpc>
              <a:buFont typeface="+mj-lt"/>
              <a:buAutoNum type="arabicPeriod"/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45E6C3E-1DC8-FCC0-26D6-348E1D06045F}"/>
              </a:ext>
            </a:extLst>
          </p:cNvPr>
          <p:cNvSpPr txBox="1"/>
          <p:nvPr/>
        </p:nvSpPr>
        <p:spPr>
          <a:xfrm>
            <a:off x="4216377" y="2255314"/>
            <a:ext cx="1390146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>
              <a:lnSpc>
                <a:spcPts val="4200"/>
              </a:lnSpc>
            </a:pPr>
            <a:r>
              <a:rPr lang="sk-SK" sz="3600" spc="-117" dirty="0">
                <a:solidFill>
                  <a:srgbClr val="002060"/>
                </a:solidFill>
                <a:latin typeface="Calibri (MS)"/>
                <a:cs typeface="Calibri (MS)"/>
              </a:rPr>
              <a:t>Web stránka </a:t>
            </a:r>
            <a:r>
              <a:rPr lang="sk-SK" sz="3600" b="1" spc="-117" dirty="0">
                <a:solidFill>
                  <a:srgbClr val="002060"/>
                </a:solidFill>
                <a:latin typeface="Calibri (MS)"/>
                <a:cs typeface="Calibri (MS)"/>
              </a:rPr>
              <a:t>WWW.PODPORNEOPATRENIA.MINEDU.SK</a:t>
            </a:r>
            <a:endParaRPr lang="en-US" sz="3600" b="1" spc="-117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69C1A30-7486-2DA8-2566-C0E469A21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592" y="2944049"/>
            <a:ext cx="12920254" cy="71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92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69DA0898-D1C6-D85B-716B-91D29E565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54" y="-316524"/>
            <a:ext cx="7590138" cy="10603523"/>
          </a:xfrm>
          <a:prstGeom prst="rect">
            <a:avLst/>
          </a:prstGeom>
        </p:spPr>
      </p:pic>
      <p:pic>
        <p:nvPicPr>
          <p:cNvPr id="7" name="Obrázok 6" descr="Obrázok, na ktorom je text, snímka obrazovky, potvrdenie, rovnobežný&#10;&#10;Automaticky generovaný popis">
            <a:extLst>
              <a:ext uri="{FF2B5EF4-FFF2-40B4-BE49-F238E27FC236}">
                <a16:creationId xmlns:a16="http://schemas.microsoft.com/office/drawing/2014/main" id="{0A883994-18DE-FBAE-3102-C4BB5D3F9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2" y="-126069"/>
            <a:ext cx="7280030" cy="10413068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47A62E80-A647-60CB-AE17-2FE93E9B228D}"/>
              </a:ext>
            </a:extLst>
          </p:cNvPr>
          <p:cNvSpPr/>
          <p:nvPr/>
        </p:nvSpPr>
        <p:spPr>
          <a:xfrm>
            <a:off x="0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ED1C24"/>
                </a:highlight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1066800" lvl="1" indent="-742950">
              <a:lnSpc>
                <a:spcPts val="4200"/>
              </a:lnSpc>
              <a:buFont typeface="+mj-lt"/>
              <a:buAutoNum type="arabicPeriod"/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1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4056" y="2825913"/>
            <a:ext cx="292815" cy="294127"/>
          </a:xfrm>
          <a:custGeom>
            <a:avLst/>
            <a:gdLst/>
            <a:ahLst/>
            <a:cxnLst/>
            <a:rect l="l" t="t" r="r" b="b"/>
            <a:pathLst>
              <a:path w="292815" h="294127">
                <a:moveTo>
                  <a:pt x="0" y="0"/>
                </a:moveTo>
                <a:lnTo>
                  <a:pt x="292815" y="0"/>
                </a:lnTo>
                <a:lnTo>
                  <a:pt x="292815" y="294127"/>
                </a:lnTo>
                <a:lnTo>
                  <a:pt x="0" y="294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TextBox 8"/>
          <p:cNvSpPr txBox="1"/>
          <p:nvPr/>
        </p:nvSpPr>
        <p:spPr>
          <a:xfrm>
            <a:off x="4494733" y="4542508"/>
            <a:ext cx="7428564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  <a:spcBef>
                <a:spcPct val="0"/>
              </a:spcBef>
            </a:pPr>
            <a:endParaRPr lang="en-US" sz="3000" u="none" strike="noStrike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27746" y="520576"/>
            <a:ext cx="1413849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000" dirty="0">
                <a:solidFill>
                  <a:srgbClr val="002060"/>
                </a:solidFill>
                <a:latin typeface="Calibri (MS) Bold"/>
              </a:rPr>
              <a:t>VYJADRENIE NA ÚČEL</a:t>
            </a:r>
            <a:r>
              <a:rPr lang="sk-SK" sz="6000" dirty="0">
                <a:solidFill>
                  <a:srgbClr val="002060"/>
                </a:solidFill>
                <a:latin typeface="Calibri (MS) Bold"/>
              </a:rPr>
              <a:t> POSKYTNUTIA PODPORNÉHO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 OPATRENIA</a:t>
            </a:r>
            <a:endParaRPr lang="en-US" sz="6000" dirty="0">
              <a:solidFill>
                <a:srgbClr val="002060"/>
              </a:solidFill>
              <a:latin typeface="Calibri (MS) Bold"/>
              <a:cs typeface="Calibri (MS)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39527" y="4380333"/>
            <a:ext cx="12917292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sk-SK" sz="3500" u="none" strike="noStrike" noProof="1">
                <a:solidFill>
                  <a:srgbClr val="002060"/>
                </a:solidFill>
                <a:latin typeface="Calibri (MS)"/>
              </a:rPr>
              <a:t>Vyjadrenie na účel poskytnutia PO </a:t>
            </a:r>
            <a:r>
              <a:rPr lang="sk-SK" sz="3500" noProof="1">
                <a:solidFill>
                  <a:srgbClr val="002060"/>
                </a:solidFill>
                <a:latin typeface="Calibri (MS)"/>
              </a:rPr>
              <a:t>o</a:t>
            </a:r>
            <a:r>
              <a:rPr lang="en-US" sz="3500" u="none" strike="noStrike" noProof="1">
                <a:solidFill>
                  <a:srgbClr val="002060"/>
                </a:solidFill>
                <a:latin typeface="Calibri (MS)"/>
              </a:rPr>
              <a:t>bsahuje</a:t>
            </a:r>
            <a:r>
              <a:rPr lang="sk-SK" sz="3500" u="none" strike="noStrike" noProof="1">
                <a:solidFill>
                  <a:srgbClr val="002060"/>
                </a:solidFill>
                <a:latin typeface="Calibri (MS)"/>
              </a:rPr>
              <a:t>: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sk-SK" sz="3500" b="1" noProof="1">
                <a:solidFill>
                  <a:srgbClr val="002060"/>
                </a:solidFill>
                <a:latin typeface="Calibri (MS)"/>
              </a:rPr>
              <a:t>- </a:t>
            </a:r>
            <a:r>
              <a:rPr lang="en-US" sz="3500" b="1" u="none" strike="noStrike" noProof="1">
                <a:solidFill>
                  <a:srgbClr val="002060"/>
                </a:solidFill>
                <a:latin typeface="Calibri (MS)"/>
              </a:rPr>
              <a:t>návrh podporného opatrenia</a:t>
            </a:r>
            <a:r>
              <a:rPr lang="en-US" sz="3500" b="1" noProof="1">
                <a:solidFill>
                  <a:srgbClr val="002060"/>
                </a:solidFill>
                <a:latin typeface="Calibri (MS)"/>
              </a:rPr>
              <a:t>/opatrení</a:t>
            </a:r>
            <a:r>
              <a:rPr lang="en-US" sz="3500" u="none" strike="noStrike" noProof="1">
                <a:solidFill>
                  <a:srgbClr val="002060"/>
                </a:solidFill>
                <a:latin typeface="Calibri (MS)"/>
              </a:rPr>
              <a:t> </a:t>
            </a:r>
            <a:endParaRPr lang="sk-SK" sz="3500" u="none" strike="noStrike" noProof="1">
              <a:solidFill>
                <a:srgbClr val="002060"/>
              </a:solidFill>
              <a:latin typeface="Calibri (MS)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sk-SK" sz="3500" b="1" noProof="1">
                <a:solidFill>
                  <a:srgbClr val="002060"/>
                </a:solidFill>
                <a:latin typeface="Calibri (MS)"/>
              </a:rPr>
              <a:t>- </a:t>
            </a:r>
            <a:r>
              <a:rPr lang="en-US" sz="3500" b="1" u="none" strike="noStrike" noProof="1">
                <a:solidFill>
                  <a:srgbClr val="002060"/>
                </a:solidFill>
                <a:latin typeface="Calibri (MS)"/>
              </a:rPr>
              <a:t>rozsah</a:t>
            </a:r>
            <a:r>
              <a:rPr lang="en-US" sz="3500" b="1" noProof="1">
                <a:solidFill>
                  <a:srgbClr val="002060"/>
                </a:solidFill>
                <a:latin typeface="Calibri (MS)"/>
              </a:rPr>
              <a:t> poskytnutia</a:t>
            </a:r>
            <a:r>
              <a:rPr lang="sk-SK" sz="3500" b="1" noProof="1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b="1" u="none" strike="noStrike" noProof="1">
                <a:solidFill>
                  <a:srgbClr val="002060"/>
                </a:solidFill>
                <a:latin typeface="Calibri (MS)"/>
              </a:rPr>
              <a:t>podporného opatrenia</a:t>
            </a:r>
            <a:r>
              <a:rPr lang="en-US" sz="3500" b="1" noProof="1">
                <a:solidFill>
                  <a:srgbClr val="002060"/>
                </a:solidFill>
                <a:latin typeface="Calibri (MS)"/>
              </a:rPr>
              <a:t>/opatrení</a:t>
            </a:r>
            <a:r>
              <a:rPr lang="en-US" sz="3500" u="none" strike="noStrike" noProof="1">
                <a:solidFill>
                  <a:srgbClr val="002060"/>
                </a:solidFill>
                <a:latin typeface="Calibri (MS)"/>
              </a:rPr>
              <a:t> </a:t>
            </a:r>
            <a:endParaRPr lang="sk-SK" sz="3500" u="none" strike="noStrike" noProof="1">
              <a:solidFill>
                <a:srgbClr val="002060"/>
              </a:solidFill>
              <a:latin typeface="Calibri (MS)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sk-SK" sz="3500" b="1" noProof="1">
              <a:solidFill>
                <a:srgbClr val="002060"/>
              </a:solidFill>
              <a:latin typeface="Calibri (MS)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sk-SK" sz="3500" b="1" noProof="1">
              <a:solidFill>
                <a:srgbClr val="002060"/>
              </a:solidFill>
              <a:latin typeface="Calibri (MS)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Podporné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opatrenie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poskytnutie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zdravotnej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starostlivosti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- 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jeho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navrhnutie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vyžaduje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aj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písomné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 (MS)"/>
              </a:rPr>
              <a:t>vyjadrenie</a:t>
            </a:r>
            <a:r>
              <a:rPr lang="en-US" sz="3500" b="1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 (MS)"/>
              </a:rPr>
              <a:t>všeobecného</a:t>
            </a:r>
            <a:r>
              <a:rPr lang="en-US" sz="3500" b="1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 (MS)"/>
              </a:rPr>
              <a:t>lekára</a:t>
            </a:r>
            <a:r>
              <a:rPr lang="en-US" sz="3500" b="1" dirty="0">
                <a:solidFill>
                  <a:srgbClr val="002060"/>
                </a:solidFill>
                <a:latin typeface="Calibri (MS)"/>
              </a:rPr>
              <a:t> pre </a:t>
            </a:r>
            <a:r>
              <a:rPr lang="en-US" sz="3500" b="1" dirty="0" err="1">
                <a:solidFill>
                  <a:srgbClr val="002060"/>
                </a:solidFill>
                <a:latin typeface="Calibri (MS)"/>
              </a:rPr>
              <a:t>deti</a:t>
            </a:r>
            <a:r>
              <a:rPr lang="en-US" sz="3500" b="1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b="1" dirty="0" err="1">
                <a:solidFill>
                  <a:srgbClr val="002060"/>
                </a:solidFill>
                <a:latin typeface="Calibri (MS)"/>
              </a:rPr>
              <a:t>dorast</a:t>
            </a:r>
            <a:r>
              <a:rPr lang="en-US" sz="3500" b="1" dirty="0">
                <a:solidFill>
                  <a:srgbClr val="002060"/>
                </a:solidFill>
                <a:latin typeface="Calibri (MS)"/>
              </a:rPr>
              <a:t>.</a:t>
            </a:r>
            <a:endParaRPr lang="en-US" sz="3500" b="1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en-US" sz="3500" b="1" u="none" strike="noStrike" noProof="1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EBB07ED-E183-F1AB-37B2-70E86DF70769}"/>
              </a:ext>
            </a:extLst>
          </p:cNvPr>
          <p:cNvSpPr/>
          <p:nvPr/>
        </p:nvSpPr>
        <p:spPr>
          <a:xfrm>
            <a:off x="20354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ED1C24"/>
                </a:highlight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1066800" lvl="1" indent="-742950">
              <a:lnSpc>
                <a:spcPts val="4200"/>
              </a:lnSpc>
              <a:buFont typeface="+mj-lt"/>
              <a:buAutoNum type="arabicPeriod"/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51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4899"/>
            <a:ext cx="4059728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344668" y="5145157"/>
            <a:ext cx="3370392" cy="1786308"/>
          </a:xfrm>
          <a:custGeom>
            <a:avLst/>
            <a:gdLst/>
            <a:ahLst/>
            <a:cxnLst/>
            <a:rect l="l" t="t" r="r" b="b"/>
            <a:pathLst>
              <a:path w="3370392" h="1786308">
                <a:moveTo>
                  <a:pt x="0" y="0"/>
                </a:moveTo>
                <a:lnTo>
                  <a:pt x="3370392" y="0"/>
                </a:lnTo>
                <a:lnTo>
                  <a:pt x="3370392" y="1786308"/>
                </a:lnTo>
                <a:lnTo>
                  <a:pt x="0" y="1786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4075386" y="2457390"/>
            <a:ext cx="13313872" cy="6430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výchove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pre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všetky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deti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žiakov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bez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rozdielu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.</a:t>
            </a: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ktorá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neviaže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stanovenie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diagnózy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ale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identifikovanie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individuálnych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potrieb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jednotlivých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detí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žiakov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.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Poskytnutie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podporného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opatrenia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aj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základe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vyjadrenia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pedagogického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zamestnanca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odborného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zamestnanca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v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škole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.</a:t>
            </a:r>
            <a:endParaRPr lang="sk-SK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sk-SK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647700" lvl="1" indent="-323850">
              <a:buFont typeface="Arial"/>
              <a:buChar char="•"/>
            </a:pPr>
            <a:r>
              <a:rPr lang="sk-SK" sz="3500" dirty="0">
                <a:solidFill>
                  <a:srgbClr val="2A2768"/>
                </a:solidFill>
                <a:latin typeface="Calibri (MS)" panose="020B0604020202020204" charset="0"/>
                <a:cs typeface="Calibri (MS)" panose="020B0604020202020204" charset="0"/>
              </a:rPr>
              <a:t>P</a:t>
            </a:r>
            <a:r>
              <a:rPr lang="sk-SK" sz="3500" b="0" i="0" dirty="0">
                <a:solidFill>
                  <a:srgbClr val="2A2768"/>
                </a:solidFill>
                <a:effectLst/>
                <a:latin typeface="Calibri (MS)" panose="020B0604020202020204" charset="0"/>
                <a:cs typeface="Calibri (MS)" panose="020B0604020202020204" charset="0"/>
              </a:rPr>
              <a:t>odporu, ktorá reflektuje a eliminuje (prípadne úplne odstráni) identifikované bariéry a prekážky na strane školy alebo školského zariadenia vo vzťahu k učeniu sa a zapojeniu všetkých detí a žiakov.</a:t>
            </a:r>
            <a:endParaRPr lang="en-US" sz="3500" spc="-117" dirty="0">
              <a:solidFill>
                <a:srgbClr val="2A2768"/>
              </a:solidFill>
              <a:latin typeface="Calibri (MS)" panose="020B0604020202020204" charset="0"/>
              <a:cs typeface="Calibri (MS)" panose="020B0604020202020204" charset="0"/>
            </a:endParaRPr>
          </a:p>
          <a:p>
            <a:pPr>
              <a:lnSpc>
                <a:spcPts val="4200"/>
              </a:lnSpc>
            </a:pPr>
            <a:endParaRPr lang="en-US" sz="3000" spc="-117" dirty="0">
              <a:solidFill>
                <a:srgbClr val="002060"/>
              </a:solidFill>
              <a:latin typeface="Calibri (MS)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389313" y="8700655"/>
            <a:ext cx="3149052" cy="1586345"/>
          </a:xfrm>
          <a:custGeom>
            <a:avLst/>
            <a:gdLst/>
            <a:ahLst/>
            <a:cxnLst/>
            <a:rect l="l" t="t" r="r" b="b"/>
            <a:pathLst>
              <a:path w="6984731" h="3728100">
                <a:moveTo>
                  <a:pt x="0" y="0"/>
                </a:moveTo>
                <a:lnTo>
                  <a:pt x="6984731" y="0"/>
                </a:lnTo>
                <a:lnTo>
                  <a:pt x="6984731" y="3728101"/>
                </a:lnTo>
                <a:lnTo>
                  <a:pt x="0" y="37281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4336819" y="575486"/>
            <a:ext cx="1422827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6000" b="1" dirty="0">
                <a:solidFill>
                  <a:srgbClr val="002060"/>
                </a:solidFill>
                <a:latin typeface="Calibri"/>
                <a:cs typeface="Calibri"/>
              </a:rPr>
              <a:t>ČO PRINÁŠA KATALÓG PODPORNÝCH OPATRENÍ?</a:t>
            </a:r>
            <a:endParaRPr lang="en-US" sz="6000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4056" y="2825913"/>
            <a:ext cx="292815" cy="294127"/>
          </a:xfrm>
          <a:custGeom>
            <a:avLst/>
            <a:gdLst/>
            <a:ahLst/>
            <a:cxnLst/>
            <a:rect l="l" t="t" r="r" b="b"/>
            <a:pathLst>
              <a:path w="292815" h="294127">
                <a:moveTo>
                  <a:pt x="0" y="0"/>
                </a:moveTo>
                <a:lnTo>
                  <a:pt x="292815" y="0"/>
                </a:lnTo>
                <a:lnTo>
                  <a:pt x="292815" y="294127"/>
                </a:lnTo>
                <a:lnTo>
                  <a:pt x="0" y="294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TextBox 3"/>
          <p:cNvSpPr txBox="1"/>
          <p:nvPr/>
        </p:nvSpPr>
        <p:spPr>
          <a:xfrm>
            <a:off x="4490463" y="4462148"/>
            <a:ext cx="12743638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  <a:spcBef>
                <a:spcPct val="0"/>
              </a:spcBef>
            </a:pPr>
            <a:r>
              <a:rPr lang="en-US" sz="4000" b="1" u="none" strike="noStrike" noProof="1">
                <a:solidFill>
                  <a:srgbClr val="002060"/>
                </a:solidFill>
              </a:rPr>
              <a:t>Vyjadrenie sa poskytuje žiadateľovi</a:t>
            </a:r>
            <a:r>
              <a:rPr lang="en-US" sz="4000" b="1" noProof="1">
                <a:solidFill>
                  <a:srgbClr val="002060"/>
                </a:solidFill>
              </a:rPr>
              <a:t>.</a:t>
            </a:r>
            <a:endParaRPr lang="sk-SK" sz="4000" b="1" noProof="1">
              <a:solidFill>
                <a:srgbClr val="002060"/>
              </a:solidFill>
            </a:endParaRPr>
          </a:p>
          <a:p>
            <a:pPr marL="0" lvl="0" indent="0">
              <a:lnSpc>
                <a:spcPts val="4200"/>
              </a:lnSpc>
              <a:spcBef>
                <a:spcPct val="0"/>
              </a:spcBef>
            </a:pPr>
            <a:endParaRPr lang="en-US" sz="4000" b="1" u="none" strike="noStrike" noProof="1">
              <a:solidFill>
                <a:srgbClr val="002060"/>
              </a:solidFill>
              <a:cs typeface="Calibri (MS) Bold"/>
            </a:endParaRPr>
          </a:p>
          <a:p>
            <a:pPr marL="323850" lvl="1">
              <a:lnSpc>
                <a:spcPts val="4200"/>
              </a:lnSpc>
            </a:pPr>
            <a:r>
              <a:rPr lang="en-US" sz="3500" noProof="1">
                <a:solidFill>
                  <a:srgbClr val="002060"/>
                </a:solidFill>
                <a:ea typeface="+mn-lt"/>
                <a:cs typeface="+mn-lt"/>
              </a:rPr>
              <a:t>Ak o vyjadrenie požiadal </a:t>
            </a:r>
            <a:r>
              <a:rPr lang="en-US" sz="3500" b="1" noProof="1">
                <a:solidFill>
                  <a:srgbClr val="002060"/>
                </a:solidFill>
                <a:ea typeface="+mn-lt"/>
                <a:cs typeface="+mn-lt"/>
              </a:rPr>
              <a:t>pedagogický zamestnanec </a:t>
            </a:r>
            <a:r>
              <a:rPr lang="en-US" sz="3500" noProof="1">
                <a:solidFill>
                  <a:srgbClr val="002060"/>
                </a:solidFill>
                <a:ea typeface="+mn-lt"/>
                <a:cs typeface="+mn-lt"/>
              </a:rPr>
              <a:t>alebo </a:t>
            </a:r>
            <a:r>
              <a:rPr lang="en-US" sz="3500" b="1" noProof="1">
                <a:solidFill>
                  <a:srgbClr val="002060"/>
                </a:solidFill>
                <a:ea typeface="+mn-lt"/>
                <a:cs typeface="+mn-lt"/>
              </a:rPr>
              <a:t>odborný zamestnanec</a:t>
            </a:r>
            <a:r>
              <a:rPr lang="sk-SK" sz="3500" b="1" noProof="1">
                <a:solidFill>
                  <a:srgbClr val="002060"/>
                </a:solidFill>
                <a:ea typeface="+mn-lt"/>
                <a:cs typeface="+mn-lt"/>
              </a:rPr>
              <a:t>;</a:t>
            </a:r>
            <a:endParaRPr lang="en-US" sz="3500" b="1" noProof="1">
              <a:solidFill>
                <a:srgbClr val="002060"/>
              </a:solidFill>
              <a:ea typeface="+mn-lt"/>
              <a:cs typeface="+mn-lt"/>
            </a:endParaRPr>
          </a:p>
          <a:p>
            <a:pPr marL="78105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500" noProof="1">
                <a:solidFill>
                  <a:srgbClr val="002060"/>
                </a:solidFill>
                <a:ea typeface="+mn-lt"/>
                <a:cs typeface="+mn-lt"/>
              </a:rPr>
              <a:t>poskytuje sa aj </a:t>
            </a:r>
            <a:r>
              <a:rPr lang="en-US" sz="3500" b="1" noProof="1">
                <a:solidFill>
                  <a:srgbClr val="002060"/>
                </a:solidFill>
                <a:ea typeface="+mn-lt"/>
                <a:cs typeface="+mn-lt"/>
              </a:rPr>
              <a:t>zákonnému zástupcovi </a:t>
            </a:r>
            <a:r>
              <a:rPr lang="en-US" sz="3500" noProof="1">
                <a:solidFill>
                  <a:srgbClr val="002060"/>
                </a:solidFill>
                <a:ea typeface="+mn-lt"/>
                <a:cs typeface="+mn-lt"/>
              </a:rPr>
              <a:t>dieťaťa alebo neplnoletého žiaka;</a:t>
            </a:r>
            <a:endParaRPr lang="en-US" sz="3500" noProof="1">
              <a:solidFill>
                <a:srgbClr val="000000"/>
              </a:solidFill>
              <a:ea typeface="+mn-lt"/>
              <a:cs typeface="+mn-lt"/>
            </a:endParaRPr>
          </a:p>
          <a:p>
            <a:pPr marL="78105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500" noProof="1">
                <a:solidFill>
                  <a:srgbClr val="002060"/>
                </a:solidFill>
                <a:ea typeface="+mn-lt"/>
                <a:cs typeface="+mn-lt"/>
              </a:rPr>
              <a:t>poskytuje sa </a:t>
            </a:r>
            <a:r>
              <a:rPr lang="en-US" sz="3500" b="1" noProof="1">
                <a:solidFill>
                  <a:srgbClr val="002060"/>
                </a:solidFill>
                <a:ea typeface="+mn-lt"/>
                <a:cs typeface="+mn-lt"/>
              </a:rPr>
              <a:t>aj zástupcovi zariadenia</a:t>
            </a:r>
            <a:r>
              <a:rPr lang="en-US" sz="3500" b="1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3500" noProof="1">
                <a:solidFill>
                  <a:srgbClr val="002060"/>
                </a:solidFill>
                <a:ea typeface="+mn-lt"/>
                <a:cs typeface="+mn-lt"/>
              </a:rPr>
              <a:t>alebo </a:t>
            </a:r>
            <a:r>
              <a:rPr lang="en-US" sz="3500" b="1" noProof="1">
                <a:solidFill>
                  <a:srgbClr val="002060"/>
                </a:solidFill>
                <a:ea typeface="+mn-lt"/>
                <a:cs typeface="+mn-lt"/>
              </a:rPr>
              <a:t>plnoletému žiakovi</a:t>
            </a:r>
            <a:r>
              <a:rPr lang="en-US" sz="3500" noProof="1">
                <a:solidFill>
                  <a:srgbClr val="002060"/>
                </a:solidFill>
                <a:ea typeface="+mn-lt"/>
                <a:cs typeface="+mn-lt"/>
              </a:rPr>
              <a:t>.</a:t>
            </a:r>
            <a:endParaRPr lang="sk-SK" sz="3500" noProof="1">
              <a:solidFill>
                <a:srgbClr val="002060"/>
              </a:solidFill>
              <a:ea typeface="+mn-lt"/>
              <a:cs typeface="+mn-lt"/>
            </a:endParaRPr>
          </a:p>
          <a:p>
            <a:pPr marL="781050" lvl="1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endParaRPr lang="en-US" sz="3500" noProof="1"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94733" y="4542508"/>
            <a:ext cx="7428564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  <a:spcBef>
                <a:spcPct val="0"/>
              </a:spcBef>
            </a:pPr>
            <a:endParaRPr lang="en-US" sz="3000" u="none" strike="noStrike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90463" y="1030550"/>
            <a:ext cx="1413849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000" dirty="0">
                <a:solidFill>
                  <a:srgbClr val="002060"/>
                </a:solidFill>
                <a:latin typeface="Calibri (MS) Bold"/>
              </a:rPr>
              <a:t>VYJADRENIE NA ÚČEL</a:t>
            </a:r>
            <a:r>
              <a:rPr lang="sk-SK" sz="6000" dirty="0">
                <a:solidFill>
                  <a:srgbClr val="002060"/>
                </a:solidFill>
                <a:latin typeface="Calibri (MS) Bold"/>
              </a:rPr>
              <a:t> POSKYTNUTIA PODPORNÉHO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 OPATRENIA</a:t>
            </a:r>
            <a:endParaRPr lang="en-US" sz="6000" dirty="0">
              <a:solidFill>
                <a:srgbClr val="002060"/>
              </a:solidFill>
              <a:latin typeface="Calibri (MS) Bold"/>
              <a:cs typeface="Calibri (MS) Bold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EBB07ED-E183-F1AB-37B2-70E86DF70769}"/>
              </a:ext>
            </a:extLst>
          </p:cNvPr>
          <p:cNvSpPr/>
          <p:nvPr/>
        </p:nvSpPr>
        <p:spPr>
          <a:xfrm>
            <a:off x="20354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ED1C24"/>
                </a:highlight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1066800" lvl="1" indent="-742950">
              <a:lnSpc>
                <a:spcPts val="4200"/>
              </a:lnSpc>
              <a:buFont typeface="+mj-lt"/>
              <a:buAutoNum type="arabicPeriod"/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64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706986" y="696216"/>
            <a:ext cx="13139267" cy="2319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sk-SK" sz="6000" dirty="0">
                <a:solidFill>
                  <a:srgbClr val="002060">
                    <a:alpha val="92549"/>
                  </a:srgbClr>
                </a:solidFill>
                <a:latin typeface="Calibri (MS) Bold"/>
              </a:rPr>
              <a:t>POŽ</a:t>
            </a:r>
            <a:r>
              <a:rPr lang="en-US" sz="6000" dirty="0">
                <a:solidFill>
                  <a:srgbClr val="002060">
                    <a:alpha val="92549"/>
                  </a:srgbClr>
                </a:solidFill>
                <a:latin typeface="Calibri (MS) Bold"/>
              </a:rPr>
              <a:t>IADA</a:t>
            </a:r>
            <a:r>
              <a:rPr lang="sk-SK" sz="6000" dirty="0">
                <a:solidFill>
                  <a:srgbClr val="002060">
                    <a:alpha val="92549"/>
                  </a:srgbClr>
                </a:solidFill>
                <a:latin typeface="Calibri (MS) Bold"/>
              </a:rPr>
              <a:t>NIE RIADITEĽA ŠKOLY ALEBO </a:t>
            </a:r>
          </a:p>
          <a:p>
            <a:pPr>
              <a:lnSpc>
                <a:spcPts val="6000"/>
              </a:lnSpc>
            </a:pPr>
            <a:r>
              <a:rPr lang="sk-SK" sz="6000" dirty="0">
                <a:solidFill>
                  <a:srgbClr val="002060">
                    <a:alpha val="92549"/>
                  </a:srgbClr>
                </a:solidFill>
                <a:latin typeface="Calibri (MS) Bold"/>
              </a:rPr>
              <a:t>ŠKOLSKÉHO ZARIADENIA O POSKYTNUTIE PODPORNÉHO OPATRENIA</a:t>
            </a:r>
            <a:endParaRPr lang="en-US" sz="6000" dirty="0">
              <a:solidFill>
                <a:srgbClr val="002060">
                  <a:alpha val="92549"/>
                </a:srgbClr>
              </a:solidFill>
              <a:latin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664656" y="3015312"/>
            <a:ext cx="13139267" cy="5167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endParaRPr lang="sk-SK" sz="3500" dirty="0">
              <a:solidFill>
                <a:srgbClr val="002060"/>
              </a:solidFill>
              <a:latin typeface="+mj-lt"/>
            </a:endParaRPr>
          </a:p>
          <a:p>
            <a:pPr marL="457200" indent="-457200">
              <a:lnSpc>
                <a:spcPts val="4479"/>
              </a:lnSpc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002060"/>
                </a:solidFill>
                <a:latin typeface="+mj-lt"/>
              </a:rPr>
              <a:t>O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poskytnutie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podporného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opatrenia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sk-SK" sz="3500" b="1" dirty="0">
                <a:solidFill>
                  <a:srgbClr val="002060"/>
                </a:solidFill>
                <a:latin typeface="+mj-lt"/>
              </a:rPr>
              <a:t>môže </a:t>
            </a:r>
            <a:r>
              <a:rPr lang="en-US" sz="3500" b="1" dirty="0" err="1">
                <a:solidFill>
                  <a:srgbClr val="002060"/>
                </a:solidFill>
                <a:latin typeface="+mj-lt"/>
              </a:rPr>
              <a:t>požiadať</a:t>
            </a:r>
            <a:r>
              <a:rPr lang="en-US" sz="3500" b="1" dirty="0">
                <a:solidFill>
                  <a:srgbClr val="002060"/>
                </a:solidFill>
                <a:latin typeface="+mj-lt"/>
              </a:rPr>
              <a:t> ten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komu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bolo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vyjadrenie</a:t>
            </a:r>
            <a:r>
              <a:rPr lang="sk-SK" sz="3500" dirty="0">
                <a:solidFill>
                  <a:srgbClr val="002060"/>
                </a:solidFill>
                <a:latin typeface="+mj-lt"/>
              </a:rPr>
              <a:t> na účel poskytnutia podporného opatrenia 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poskytnuté</a:t>
            </a:r>
            <a:r>
              <a:rPr lang="sk-SK" sz="3500" dirty="0">
                <a:solidFill>
                  <a:srgbClr val="002060"/>
                </a:solidFill>
                <a:latin typeface="+mj-lt"/>
              </a:rPr>
              <a:t>.</a:t>
            </a:r>
            <a:endParaRPr lang="sk-SK" sz="3500" dirty="0">
              <a:solidFill>
                <a:srgbClr val="002060"/>
              </a:solidFill>
              <a:latin typeface="+mj-lt"/>
              <a:cs typeface="Calibri (MS) Bold"/>
            </a:endParaRPr>
          </a:p>
          <a:p>
            <a:pPr>
              <a:lnSpc>
                <a:spcPts val="4479"/>
              </a:lnSpc>
            </a:pPr>
            <a:endParaRPr lang="sk-SK" sz="3500" dirty="0">
              <a:solidFill>
                <a:srgbClr val="002060"/>
              </a:solidFill>
              <a:latin typeface="+mj-lt"/>
            </a:endParaRPr>
          </a:p>
          <a:p>
            <a:pPr marL="457200" indent="-457200">
              <a:lnSpc>
                <a:spcPts val="4479"/>
              </a:lnSpc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002060"/>
                </a:solidFill>
                <a:latin typeface="+mj-lt"/>
              </a:rPr>
              <a:t>Školský zákon </a:t>
            </a:r>
            <a:r>
              <a:rPr lang="sk-SK" sz="3500" b="1" dirty="0">
                <a:solidFill>
                  <a:srgbClr val="002060"/>
                </a:solidFill>
                <a:latin typeface="+mj-lt"/>
              </a:rPr>
              <a:t>formu</a:t>
            </a:r>
            <a:r>
              <a:rPr lang="sk-SK" sz="3500" dirty="0">
                <a:solidFill>
                  <a:srgbClr val="002060"/>
                </a:solidFill>
                <a:latin typeface="+mj-lt"/>
              </a:rPr>
              <a:t> požiadania o poskytnutie podporného opatrenia </a:t>
            </a:r>
            <a:r>
              <a:rPr lang="sk-SK" sz="3500" b="1" dirty="0">
                <a:solidFill>
                  <a:srgbClr val="002060"/>
                </a:solidFill>
                <a:latin typeface="+mj-lt"/>
              </a:rPr>
              <a:t>neurčuje</a:t>
            </a:r>
            <a:r>
              <a:rPr lang="sk-SK" sz="3500" dirty="0">
                <a:solidFill>
                  <a:srgbClr val="002060"/>
                </a:solidFill>
                <a:latin typeface="+mj-lt"/>
              </a:rPr>
              <a:t>, odporúča sa však, aby bola písomná forma žiadosti, pretože riaditeľ školy/školského zariadenia je povinný sa k nej vyjadriť písomne.</a:t>
            </a:r>
            <a:endParaRPr lang="sk-SK" sz="3500" dirty="0">
              <a:solidFill>
                <a:srgbClr val="002060"/>
              </a:solidFill>
              <a:latin typeface="+mj-lt"/>
              <a:cs typeface="Calibri (MS) Bold"/>
            </a:endParaRPr>
          </a:p>
          <a:p>
            <a:pPr>
              <a:lnSpc>
                <a:spcPts val="4479"/>
              </a:lnSpc>
            </a:pPr>
            <a:endParaRPr lang="en-US" sz="3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7B711206-3A95-2C1B-640B-8A0CAB68CD96}"/>
              </a:ext>
            </a:extLst>
          </p:cNvPr>
          <p:cNvGrpSpPr/>
          <p:nvPr/>
        </p:nvGrpSpPr>
        <p:grpSpPr>
          <a:xfrm>
            <a:off x="-155492" y="-153032"/>
            <a:ext cx="4196023" cy="10413068"/>
            <a:chOff x="-155492" y="-153032"/>
            <a:chExt cx="4196023" cy="10413068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8BF03940-3A4D-7F48-5BBF-83C8CBCEF2CA}"/>
                </a:ext>
              </a:extLst>
            </p:cNvPr>
            <p:cNvSpPr/>
            <p:nvPr/>
          </p:nvSpPr>
          <p:spPr>
            <a:xfrm>
              <a:off x="-155492" y="-153032"/>
              <a:ext cx="4196023" cy="10413068"/>
            </a:xfrm>
            <a:custGeom>
              <a:avLst/>
              <a:gdLst/>
              <a:ahLst/>
              <a:cxnLst/>
              <a:rect l="l" t="t" r="r" b="b"/>
              <a:pathLst>
                <a:path w="4276691" h="10412850">
                  <a:moveTo>
                    <a:pt x="0" y="0"/>
                  </a:moveTo>
                  <a:lnTo>
                    <a:pt x="4276690" y="0"/>
                  </a:lnTo>
                  <a:lnTo>
                    <a:pt x="4276690" y="10412850"/>
                  </a:lnTo>
                  <a:lnTo>
                    <a:pt x="0" y="10412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323850" lvl="1">
                <a:lnSpc>
                  <a:spcPts val="4200"/>
                </a:lnSpc>
              </a:pPr>
              <a:endParaRPr lang="sk-SK" sz="2400" spc="-117" dirty="0">
                <a:solidFill>
                  <a:srgbClr val="002060"/>
                </a:solidFill>
                <a:highlight>
                  <a:srgbClr val="FFFF00"/>
                </a:highlight>
                <a:latin typeface="Calibri (MS)"/>
                <a:cs typeface="Calibri (MS)"/>
              </a:endParaRPr>
            </a:p>
            <a:p>
              <a:pPr marL="323850" lvl="1"/>
              <a:r>
                <a:rPr lang="sk-SK" sz="2400" spc="-117" dirty="0">
                  <a:solidFill>
                    <a:schemeClr val="bg1"/>
                  </a:solidFill>
                  <a:latin typeface="Calibri (MS)"/>
                  <a:cs typeface="Calibri (MS)"/>
                </a:rPr>
                <a:t>KROK 1:  Žiadosť o Vyjadrenie na účel poskytnutia podporného opatrenia</a:t>
              </a:r>
            </a:p>
            <a:p>
              <a:pPr marL="323850" lvl="1">
                <a:lnSpc>
                  <a:spcPts val="4200"/>
                </a:lnSpc>
              </a:pPr>
              <a:endParaRPr lang="sk-SK" sz="2400" spc="-117" dirty="0">
                <a:solidFill>
                  <a:srgbClr val="002060"/>
                </a:solidFill>
                <a:latin typeface="Calibri (MS)"/>
                <a:cs typeface="Calibri (MS)"/>
              </a:endParaRPr>
            </a:p>
            <a:p>
              <a:pPr marL="323850" lvl="1"/>
              <a:r>
                <a:rPr lang="sk-SK" sz="2400" spc="-117" dirty="0">
                  <a:solidFill>
                    <a:schemeClr val="bg1"/>
                  </a:solidFill>
                  <a:latin typeface="Calibri (MS)"/>
                  <a:cs typeface="Calibri (MS)"/>
                </a:rPr>
                <a:t>KROK  2:   Vyjadrenie na účel poskytnutia podporného opatrenia</a:t>
              </a:r>
            </a:p>
            <a:p>
              <a:pPr marL="323850" lvl="1"/>
              <a:endParaRPr lang="sk-SK" sz="2400" spc="-117" dirty="0">
                <a:solidFill>
                  <a:schemeClr val="bg1"/>
                </a:solidFill>
                <a:latin typeface="Calibri (MS)"/>
                <a:cs typeface="Calibri (MS)"/>
              </a:endParaRPr>
            </a:p>
            <a:p>
              <a:pPr marL="323850" lvl="1"/>
              <a:r>
                <a:rPr lang="sk-SK" sz="2400" spc="-117" dirty="0">
                  <a:solidFill>
                    <a:srgbClr val="2A2768"/>
                  </a:solidFill>
                  <a:latin typeface="Calibri (MS)"/>
                  <a:cs typeface="Calibri (MS)"/>
                </a:rPr>
                <a:t>KROK 3:  Žiadosť o poskytnutie podporného opatrenia</a:t>
              </a:r>
            </a:p>
            <a:p>
              <a:pPr marL="323850" lvl="1">
                <a:lnSpc>
                  <a:spcPts val="4200"/>
                </a:lnSpc>
              </a:pPr>
              <a:endParaRPr lang="sk-SK" sz="2400" spc="-117" dirty="0">
                <a:solidFill>
                  <a:schemeClr val="bg1"/>
                </a:solidFill>
                <a:latin typeface="Calibri (MS)"/>
                <a:cs typeface="Calibri (MS)"/>
              </a:endParaRPr>
            </a:p>
            <a:p>
              <a:pPr marL="323850" lvl="1"/>
              <a:r>
                <a:rPr lang="sk-SK" sz="2400" spc="-117" dirty="0">
                  <a:solidFill>
                    <a:schemeClr val="bg1"/>
                  </a:solidFill>
                  <a:latin typeface="Calibri (MS)"/>
                  <a:cs typeface="Calibri (MS)"/>
                </a:rPr>
                <a:t>KROK 4: Vyjadrenie riaditeľa školy o poskytnutí podporného opatrenia</a:t>
              </a:r>
              <a:endParaRPr lang="en-US" sz="2400" spc="-117" dirty="0">
                <a:solidFill>
                  <a:schemeClr val="bg1"/>
                </a:solidFill>
                <a:latin typeface="Calibri (MS)"/>
                <a:cs typeface="Calibri (MS)"/>
              </a:endParaRPr>
            </a:p>
            <a:p>
              <a:endParaRPr lang="sk-SK" dirty="0">
                <a:solidFill>
                  <a:schemeClr val="bg1"/>
                </a:solidFill>
              </a:endParaRPr>
            </a:p>
          </p:txBody>
        </p:sp>
        <p:sp>
          <p:nvSpPr>
            <p:cNvPr id="4" name="Obdĺžnik 3">
              <a:extLst>
                <a:ext uri="{FF2B5EF4-FFF2-40B4-BE49-F238E27FC236}">
                  <a16:creationId xmlns:a16="http://schemas.microsoft.com/office/drawing/2014/main" id="{2AC5D214-E3D2-53D6-FCB6-989CE667C48C}"/>
                </a:ext>
              </a:extLst>
            </p:cNvPr>
            <p:cNvSpPr/>
            <p:nvPr/>
          </p:nvSpPr>
          <p:spPr>
            <a:xfrm>
              <a:off x="-113163" y="3321129"/>
              <a:ext cx="4111364" cy="11906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A2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23850" lvl="1"/>
              <a:r>
                <a:rPr lang="sk-SK" sz="2400" spc="-117" dirty="0">
                  <a:solidFill>
                    <a:srgbClr val="2A2768"/>
                  </a:solidFill>
                  <a:latin typeface="Calibri (MS)"/>
                  <a:cs typeface="Calibri (MS)"/>
                </a:rPr>
                <a:t>KROK 3: Žiadosť o poskytnutie podporného opatrenia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4436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3F55EA5-64A8-7A80-AEB5-EE61AABFC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64" y="226834"/>
            <a:ext cx="9168271" cy="10033202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11E69E98-09EC-2804-DA91-54EFDBC391F2}"/>
              </a:ext>
            </a:extLst>
          </p:cNvPr>
          <p:cNvGrpSpPr/>
          <p:nvPr/>
        </p:nvGrpSpPr>
        <p:grpSpPr>
          <a:xfrm>
            <a:off x="0" y="-126068"/>
            <a:ext cx="4196023" cy="10413068"/>
            <a:chOff x="-155492" y="-153032"/>
            <a:chExt cx="4196023" cy="10413068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1B289727-A441-7F0A-1549-59E6D34C2F54}"/>
                </a:ext>
              </a:extLst>
            </p:cNvPr>
            <p:cNvSpPr/>
            <p:nvPr/>
          </p:nvSpPr>
          <p:spPr>
            <a:xfrm>
              <a:off x="-155492" y="-153032"/>
              <a:ext cx="4196023" cy="10413068"/>
            </a:xfrm>
            <a:custGeom>
              <a:avLst/>
              <a:gdLst/>
              <a:ahLst/>
              <a:cxnLst/>
              <a:rect l="l" t="t" r="r" b="b"/>
              <a:pathLst>
                <a:path w="4276691" h="10412850">
                  <a:moveTo>
                    <a:pt x="0" y="0"/>
                  </a:moveTo>
                  <a:lnTo>
                    <a:pt x="4276690" y="0"/>
                  </a:lnTo>
                  <a:lnTo>
                    <a:pt x="4276690" y="10412850"/>
                  </a:lnTo>
                  <a:lnTo>
                    <a:pt x="0" y="10412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323850" lvl="1">
                <a:lnSpc>
                  <a:spcPts val="4200"/>
                </a:lnSpc>
              </a:pPr>
              <a:endParaRPr lang="sk-SK" sz="2400" spc="-117" dirty="0">
                <a:solidFill>
                  <a:srgbClr val="002060"/>
                </a:solidFill>
                <a:highlight>
                  <a:srgbClr val="FFFF00"/>
                </a:highlight>
                <a:latin typeface="Calibri (MS)"/>
                <a:cs typeface="Calibri (MS)"/>
              </a:endParaRPr>
            </a:p>
            <a:p>
              <a:pPr marL="323850" lvl="1"/>
              <a:r>
                <a:rPr lang="sk-SK" sz="2400" spc="-117" dirty="0">
                  <a:solidFill>
                    <a:schemeClr val="bg1"/>
                  </a:solidFill>
                  <a:latin typeface="Calibri (MS)"/>
                  <a:cs typeface="Calibri (MS)"/>
                </a:rPr>
                <a:t>KROK 1:  Žiadosť o Vyjadrenie na účel poskytnutia podporného opatrenia</a:t>
              </a:r>
            </a:p>
            <a:p>
              <a:pPr marL="323850" lvl="1">
                <a:lnSpc>
                  <a:spcPts val="4200"/>
                </a:lnSpc>
              </a:pPr>
              <a:endParaRPr lang="sk-SK" sz="2400" spc="-117" dirty="0">
                <a:solidFill>
                  <a:srgbClr val="002060"/>
                </a:solidFill>
                <a:latin typeface="Calibri (MS)"/>
                <a:cs typeface="Calibri (MS)"/>
              </a:endParaRPr>
            </a:p>
            <a:p>
              <a:pPr marL="323850" lvl="1"/>
              <a:r>
                <a:rPr lang="sk-SK" sz="2400" spc="-117" dirty="0">
                  <a:solidFill>
                    <a:schemeClr val="bg1"/>
                  </a:solidFill>
                  <a:latin typeface="Calibri (MS)"/>
                  <a:cs typeface="Calibri (MS)"/>
                </a:rPr>
                <a:t>KROK  2:   Vyjadrenie na účel poskytnutia podporného opatrenia</a:t>
              </a:r>
            </a:p>
            <a:p>
              <a:pPr marL="323850" lvl="1"/>
              <a:endParaRPr lang="sk-SK" sz="2400" spc="-117" dirty="0">
                <a:solidFill>
                  <a:schemeClr val="bg1"/>
                </a:solidFill>
                <a:latin typeface="Calibri (MS)"/>
                <a:cs typeface="Calibri (MS)"/>
              </a:endParaRPr>
            </a:p>
            <a:p>
              <a:pPr marL="323850" lvl="1"/>
              <a:r>
                <a:rPr lang="sk-SK" sz="2400" spc="-117" dirty="0">
                  <a:solidFill>
                    <a:srgbClr val="2A2768"/>
                  </a:solidFill>
                  <a:latin typeface="Calibri (MS)"/>
                  <a:cs typeface="Calibri (MS)"/>
                </a:rPr>
                <a:t>KROK 3:  Žiadosť o poskytnutie podporného opatrenia</a:t>
              </a:r>
            </a:p>
            <a:p>
              <a:pPr marL="323850" lvl="1">
                <a:lnSpc>
                  <a:spcPts val="4200"/>
                </a:lnSpc>
              </a:pPr>
              <a:endParaRPr lang="sk-SK" sz="2400" spc="-117" dirty="0">
                <a:solidFill>
                  <a:schemeClr val="bg1"/>
                </a:solidFill>
                <a:latin typeface="Calibri (MS)"/>
                <a:cs typeface="Calibri (MS)"/>
              </a:endParaRPr>
            </a:p>
            <a:p>
              <a:pPr marL="323850" lvl="1"/>
              <a:r>
                <a:rPr lang="sk-SK" sz="2400" spc="-117" dirty="0">
                  <a:solidFill>
                    <a:schemeClr val="bg1"/>
                  </a:solidFill>
                  <a:latin typeface="Calibri (MS)"/>
                  <a:cs typeface="Calibri (MS)"/>
                </a:rPr>
                <a:t>KROK 4: Vyjadrenie riaditeľa školy o poskytnutí podporného opatrenia</a:t>
              </a:r>
              <a:endParaRPr lang="en-US" sz="2400" spc="-117" dirty="0">
                <a:solidFill>
                  <a:schemeClr val="bg1"/>
                </a:solidFill>
                <a:latin typeface="Calibri (MS)"/>
                <a:cs typeface="Calibri (MS)"/>
              </a:endParaRPr>
            </a:p>
            <a:p>
              <a:endParaRPr lang="sk-SK" dirty="0">
                <a:solidFill>
                  <a:schemeClr val="bg1"/>
                </a:solidFill>
              </a:endParaRPr>
            </a:p>
          </p:txBody>
        </p:sp>
        <p:sp>
          <p:nvSpPr>
            <p:cNvPr id="8" name="Obdĺžnik 7">
              <a:extLst>
                <a:ext uri="{FF2B5EF4-FFF2-40B4-BE49-F238E27FC236}">
                  <a16:creationId xmlns:a16="http://schemas.microsoft.com/office/drawing/2014/main" id="{983EC682-1019-FFF7-0AE3-0F419493D772}"/>
                </a:ext>
              </a:extLst>
            </p:cNvPr>
            <p:cNvSpPr/>
            <p:nvPr/>
          </p:nvSpPr>
          <p:spPr>
            <a:xfrm>
              <a:off x="-83667" y="3321129"/>
              <a:ext cx="4111364" cy="11906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A2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23850" lvl="1"/>
              <a:r>
                <a:rPr lang="sk-SK" sz="2400" spc="-117" dirty="0">
                  <a:solidFill>
                    <a:srgbClr val="2A2768"/>
                  </a:solidFill>
                  <a:latin typeface="Calibri (MS)"/>
                  <a:cs typeface="Calibri (MS)"/>
                </a:rPr>
                <a:t>KROK 3: Žiadosť o poskytnutie podporného opatrenia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9232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7864" y="4707580"/>
            <a:ext cx="318213" cy="5441697"/>
            <a:chOff x="0" y="0"/>
            <a:chExt cx="461340" cy="7889289"/>
          </a:xfrm>
        </p:grpSpPr>
        <p:sp>
          <p:nvSpPr>
            <p:cNvPr id="3" name="Freeform 3"/>
            <p:cNvSpPr/>
            <p:nvPr/>
          </p:nvSpPr>
          <p:spPr>
            <a:xfrm>
              <a:off x="0" y="20282"/>
              <a:ext cx="461343" cy="7848722"/>
            </a:xfrm>
            <a:custGeom>
              <a:avLst/>
              <a:gdLst/>
              <a:ahLst/>
              <a:cxnLst/>
              <a:rect l="l" t="t" r="r" b="b"/>
              <a:pathLst>
                <a:path w="461343" h="7848722">
                  <a:moveTo>
                    <a:pt x="0" y="7848311"/>
                  </a:moveTo>
                  <a:lnTo>
                    <a:pt x="304828" y="0"/>
                  </a:lnTo>
                  <a:lnTo>
                    <a:pt x="461343" y="409"/>
                  </a:lnTo>
                  <a:lnTo>
                    <a:pt x="156523" y="7848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761528" y="7371278"/>
            <a:ext cx="50766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 Bold"/>
              </a:rPr>
              <a:t>Do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080BA1CB-9BA6-237E-30E4-10043E6464C0}"/>
              </a:ext>
            </a:extLst>
          </p:cNvPr>
          <p:cNvSpPr txBox="1"/>
          <p:nvPr/>
        </p:nvSpPr>
        <p:spPr>
          <a:xfrm>
            <a:off x="4177147" y="718777"/>
            <a:ext cx="13736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>
                <a:solidFill>
                  <a:srgbClr val="2A2768"/>
                </a:solidFill>
              </a:rPr>
              <a:t>Riaditeľ školy / školského zariadenia prehodnotí podmienky školy potrebné na poskytnutie podporných opatrení uvedených vo Vyjadrení na účel poskytnutia podporného opatrenia a v uvedenom rozsahu poskytnutia podporných opatrení.</a:t>
            </a:r>
          </a:p>
        </p:txBody>
      </p:sp>
      <p:pic>
        <p:nvPicPr>
          <p:cNvPr id="5" name="Obrázok 4" descr="Obrázok, na ktorom je text, snímka obrazovky, písmo, logo&#10;&#10;Automaticky generovaný popis">
            <a:extLst>
              <a:ext uri="{FF2B5EF4-FFF2-40B4-BE49-F238E27FC236}">
                <a16:creationId xmlns:a16="http://schemas.microsoft.com/office/drawing/2014/main" id="{2B877DDA-9263-F2E5-3F5F-2741F9545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20" y="3210516"/>
            <a:ext cx="12625995" cy="6924770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D76B294C-FF89-3CD7-DBCF-398D966342BC}"/>
              </a:ext>
            </a:extLst>
          </p:cNvPr>
          <p:cNvSpPr/>
          <p:nvPr/>
        </p:nvSpPr>
        <p:spPr>
          <a:xfrm>
            <a:off x="-271140" y="-94484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323850" lvl="1"/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008000"/>
                </a:highlight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highlight>
                <a:srgbClr val="008000"/>
              </a:highlight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78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7864" y="4707580"/>
            <a:ext cx="318213" cy="5441697"/>
            <a:chOff x="0" y="0"/>
            <a:chExt cx="461340" cy="7889289"/>
          </a:xfrm>
        </p:grpSpPr>
        <p:sp>
          <p:nvSpPr>
            <p:cNvPr id="3" name="Freeform 3"/>
            <p:cNvSpPr/>
            <p:nvPr/>
          </p:nvSpPr>
          <p:spPr>
            <a:xfrm>
              <a:off x="0" y="20282"/>
              <a:ext cx="461343" cy="7848722"/>
            </a:xfrm>
            <a:custGeom>
              <a:avLst/>
              <a:gdLst/>
              <a:ahLst/>
              <a:cxnLst/>
              <a:rect l="l" t="t" r="r" b="b"/>
              <a:pathLst>
                <a:path w="461343" h="7848722">
                  <a:moveTo>
                    <a:pt x="0" y="7848311"/>
                  </a:moveTo>
                  <a:lnTo>
                    <a:pt x="304828" y="0"/>
                  </a:lnTo>
                  <a:lnTo>
                    <a:pt x="461343" y="409"/>
                  </a:lnTo>
                  <a:lnTo>
                    <a:pt x="156523" y="7848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761528" y="7371278"/>
            <a:ext cx="50766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 Bold"/>
              </a:rPr>
              <a:t>Do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23845" y="3417197"/>
            <a:ext cx="1316888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Riaditeľ</a:t>
            </a:r>
            <a:r>
              <a:rPr lang="en-US" sz="3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školy</a:t>
            </a:r>
            <a:r>
              <a:rPr lang="en-US" sz="3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riaditeľ</a:t>
            </a:r>
            <a:r>
              <a:rPr lang="en-US" sz="3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školského</a:t>
            </a:r>
            <a:r>
              <a:rPr lang="en-US" sz="3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zariadenia</a:t>
            </a:r>
            <a:r>
              <a:rPr lang="en-US" sz="3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5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3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5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písomne</a:t>
            </a:r>
            <a:r>
              <a:rPr lang="en-US" sz="35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vyjadrí</a:t>
            </a:r>
            <a:r>
              <a:rPr lang="en-US" sz="35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3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767446" y="5455200"/>
            <a:ext cx="2270760" cy="2270760"/>
          </a:xfrm>
          <a:custGeom>
            <a:avLst/>
            <a:gdLst/>
            <a:ahLst/>
            <a:cxnLst/>
            <a:rect l="l" t="t" r="r" b="b"/>
            <a:pathLst>
              <a:path w="2270760" h="2270760">
                <a:moveTo>
                  <a:pt x="0" y="0"/>
                </a:moveTo>
                <a:lnTo>
                  <a:pt x="2270760" y="0"/>
                </a:lnTo>
                <a:lnTo>
                  <a:pt x="2270760" y="2270760"/>
                </a:lnTo>
                <a:lnTo>
                  <a:pt x="0" y="2270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7064896" y="5441161"/>
            <a:ext cx="2270631" cy="2270631"/>
          </a:xfrm>
          <a:custGeom>
            <a:avLst/>
            <a:gdLst/>
            <a:ahLst/>
            <a:cxnLst/>
            <a:rect l="l" t="t" r="r" b="b"/>
            <a:pathLst>
              <a:path w="2270631" h="2270631">
                <a:moveTo>
                  <a:pt x="0" y="0"/>
                </a:moveTo>
                <a:lnTo>
                  <a:pt x="2270632" y="0"/>
                </a:lnTo>
                <a:lnTo>
                  <a:pt x="2270632" y="2270631"/>
                </a:lnTo>
                <a:lnTo>
                  <a:pt x="0" y="22706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endParaRPr lang="sk-SK"/>
          </a:p>
        </p:txBody>
      </p:sp>
      <p:sp>
        <p:nvSpPr>
          <p:cNvPr id="10" name="TextBox 10"/>
          <p:cNvSpPr txBox="1"/>
          <p:nvPr/>
        </p:nvSpPr>
        <p:spPr>
          <a:xfrm>
            <a:off x="5845475" y="7725960"/>
            <a:ext cx="5060744" cy="16478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err="1">
                <a:solidFill>
                  <a:srgbClr val="002060"/>
                </a:solidFill>
                <a:latin typeface="Calibri (MS)"/>
              </a:rPr>
              <a:t>dní</a:t>
            </a:r>
            <a:r>
              <a:rPr lang="en-US" sz="350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err="1">
                <a:solidFill>
                  <a:srgbClr val="002060"/>
                </a:solidFill>
                <a:latin typeface="Calibri (MS)"/>
              </a:rPr>
              <a:t>odo</a:t>
            </a:r>
            <a:r>
              <a:rPr lang="en-US" sz="350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err="1">
                <a:solidFill>
                  <a:srgbClr val="002060"/>
                </a:solidFill>
                <a:latin typeface="Calibri (MS)"/>
              </a:rPr>
              <a:t>dňa</a:t>
            </a:r>
            <a:r>
              <a:rPr lang="en-US" sz="350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err="1">
                <a:solidFill>
                  <a:srgbClr val="002060"/>
                </a:solidFill>
                <a:latin typeface="Calibri (MS)"/>
              </a:rPr>
              <a:t>kedy</a:t>
            </a:r>
            <a:r>
              <a:rPr lang="en-US" sz="350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err="1">
                <a:solidFill>
                  <a:srgbClr val="002060"/>
                </a:solidFill>
                <a:latin typeface="Calibri (MS)"/>
              </a:rPr>
              <a:t>bol</a:t>
            </a:r>
            <a:r>
              <a:rPr lang="en-US" sz="350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err="1">
                <a:solidFill>
                  <a:srgbClr val="002060"/>
                </a:solidFill>
                <a:latin typeface="Calibri (MS)"/>
              </a:rPr>
              <a:t>požiadaný</a:t>
            </a:r>
            <a:r>
              <a:rPr lang="en-US" sz="3500">
                <a:solidFill>
                  <a:srgbClr val="002060"/>
                </a:solidFill>
                <a:latin typeface="Calibri (MS)"/>
              </a:rPr>
              <a:t> o </a:t>
            </a:r>
            <a:r>
              <a:rPr lang="en-US" sz="3500" err="1">
                <a:solidFill>
                  <a:srgbClr val="002060"/>
                </a:solidFill>
                <a:latin typeface="Calibri (MS)"/>
              </a:rPr>
              <a:t>poskytnutie</a:t>
            </a:r>
            <a:r>
              <a:rPr lang="en-US" sz="3500">
                <a:solidFill>
                  <a:srgbClr val="002060"/>
                </a:solidFill>
                <a:latin typeface="Calibri (MS)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500" err="1">
                <a:solidFill>
                  <a:srgbClr val="002060"/>
                </a:solidFill>
                <a:latin typeface="Calibri (MS)"/>
              </a:rPr>
              <a:t>podporného</a:t>
            </a:r>
            <a:r>
              <a:rPr lang="en-US" sz="350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err="1">
                <a:solidFill>
                  <a:srgbClr val="002060"/>
                </a:solidFill>
                <a:latin typeface="Calibri (MS)"/>
              </a:rPr>
              <a:t>opatrenia</a:t>
            </a:r>
            <a:endParaRPr lang="en-US" sz="3500">
              <a:solidFill>
                <a:srgbClr val="002060"/>
              </a:solidFill>
              <a:latin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057250" y="4895468"/>
            <a:ext cx="4169076" cy="538609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002060"/>
                </a:solidFill>
                <a:latin typeface="Calibri (MS) Bold"/>
              </a:rPr>
              <a:t>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3858" y="7725960"/>
            <a:ext cx="3857524" cy="107721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err="1">
                <a:solidFill>
                  <a:srgbClr val="002060"/>
                </a:solidFill>
                <a:latin typeface="Calibri (MS)"/>
              </a:rPr>
              <a:t>dní</a:t>
            </a:r>
            <a:r>
              <a:rPr lang="en-US" sz="3500">
                <a:solidFill>
                  <a:srgbClr val="002060"/>
                </a:solidFill>
                <a:latin typeface="Calibri (MS)"/>
              </a:rPr>
              <a:t> v </a:t>
            </a:r>
            <a:r>
              <a:rPr lang="en-US" sz="3500" err="1">
                <a:solidFill>
                  <a:srgbClr val="002060"/>
                </a:solidFill>
                <a:latin typeface="Calibri (MS)"/>
              </a:rPr>
              <a:t>odôvodnenom</a:t>
            </a:r>
            <a:r>
              <a:rPr lang="en-US" sz="3500">
                <a:solidFill>
                  <a:srgbClr val="002060"/>
                </a:solidFill>
                <a:latin typeface="Calibri (MS)"/>
              </a:rPr>
              <a:t> </a:t>
            </a:r>
          </a:p>
          <a:p>
            <a:pPr algn="ctr">
              <a:lnSpc>
                <a:spcPts val="4200"/>
              </a:lnSpc>
            </a:pPr>
            <a:r>
              <a:rPr lang="en-US" sz="3500" err="1">
                <a:solidFill>
                  <a:srgbClr val="002060"/>
                </a:solidFill>
                <a:latin typeface="Calibri (MS)"/>
              </a:rPr>
              <a:t>prípade</a:t>
            </a:r>
            <a:endParaRPr lang="en-US" sz="35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18288" y="4895467"/>
            <a:ext cx="4169076" cy="538609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002060"/>
                </a:solidFill>
                <a:latin typeface="Calibri (MS) Bold"/>
              </a:rPr>
              <a:t>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66670" y="1056481"/>
            <a:ext cx="1413849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Calibri (MS) Bold"/>
              </a:rPr>
              <a:t>VYJADRENIE RIADITEĽA ŠKOLY </a:t>
            </a:r>
            <a:endParaRPr lang="en-US" sz="6500" b="1" dirty="0">
              <a:solidFill>
                <a:srgbClr val="002060"/>
              </a:solidFill>
              <a:latin typeface="Calibri (MS) Bold"/>
              <a:cs typeface="Calibri (MS) Bold"/>
            </a:endParaRPr>
          </a:p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Calibri (MS) Bold"/>
              </a:rPr>
              <a:t>ALEBO ŠKOLSKÉHO ZARIADENIA</a:t>
            </a:r>
            <a:endParaRPr lang="en-US" sz="6500" b="1" dirty="0">
              <a:solidFill>
                <a:srgbClr val="002060"/>
              </a:solidFill>
              <a:latin typeface="Calibri (MS) Bold"/>
              <a:cs typeface="Calibri (MS) Bold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53A38B23-707D-2420-29CE-22E22CC143A1}"/>
              </a:ext>
            </a:extLst>
          </p:cNvPr>
          <p:cNvSpPr/>
          <p:nvPr/>
        </p:nvSpPr>
        <p:spPr>
          <a:xfrm>
            <a:off x="-271140" y="-94484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323850" lvl="1"/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008000"/>
                </a:highlight>
                <a:latin typeface="Calibri (MS)"/>
                <a:cs typeface="Calibri (MS)"/>
              </a:rPr>
              <a:t>KROK 4: Vyjadrenie riaditeľa školy o poskytnutí </a:t>
            </a:r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podporného opatrenia</a:t>
            </a:r>
            <a:endParaRPr lang="en-US" sz="2400" spc="-117" dirty="0">
              <a:solidFill>
                <a:schemeClr val="bg1"/>
              </a:solidFill>
              <a:highlight>
                <a:srgbClr val="008000"/>
              </a:highlight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7864" y="4707580"/>
            <a:ext cx="318213" cy="5441697"/>
            <a:chOff x="0" y="0"/>
            <a:chExt cx="461340" cy="7889289"/>
          </a:xfrm>
        </p:grpSpPr>
        <p:sp>
          <p:nvSpPr>
            <p:cNvPr id="3" name="Freeform 3"/>
            <p:cNvSpPr/>
            <p:nvPr/>
          </p:nvSpPr>
          <p:spPr>
            <a:xfrm>
              <a:off x="0" y="20282"/>
              <a:ext cx="461343" cy="7848722"/>
            </a:xfrm>
            <a:custGeom>
              <a:avLst/>
              <a:gdLst/>
              <a:ahLst/>
              <a:cxnLst/>
              <a:rect l="l" t="t" r="r" b="b"/>
              <a:pathLst>
                <a:path w="461343" h="7848722">
                  <a:moveTo>
                    <a:pt x="0" y="7848311"/>
                  </a:moveTo>
                  <a:lnTo>
                    <a:pt x="304828" y="0"/>
                  </a:lnTo>
                  <a:lnTo>
                    <a:pt x="461343" y="409"/>
                  </a:lnTo>
                  <a:lnTo>
                    <a:pt x="156523" y="7848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761528" y="7371278"/>
            <a:ext cx="50766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 Bold"/>
              </a:rPr>
              <a:t>Do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8734214-8CAB-91CB-9E9D-10460808E91C}"/>
              </a:ext>
            </a:extLst>
          </p:cNvPr>
          <p:cNvSpPr/>
          <p:nvPr/>
        </p:nvSpPr>
        <p:spPr>
          <a:xfrm>
            <a:off x="61657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323850" lvl="1"/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008000"/>
                </a:highlight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highlight>
                <a:srgbClr val="008000"/>
              </a:highlight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305396A-7F72-A402-97CB-4894CD1A4D99}"/>
              </a:ext>
            </a:extLst>
          </p:cNvPr>
          <p:cNvSpPr txBox="1"/>
          <p:nvPr/>
        </p:nvSpPr>
        <p:spPr>
          <a:xfrm>
            <a:off x="4386531" y="2349722"/>
            <a:ext cx="1390146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>
              <a:lnSpc>
                <a:spcPts val="4200"/>
              </a:lnSpc>
            </a:pPr>
            <a:r>
              <a:rPr lang="sk-SK" sz="3600" spc="-117" dirty="0">
                <a:solidFill>
                  <a:srgbClr val="002060"/>
                </a:solidFill>
                <a:latin typeface="Calibri (MS)"/>
                <a:cs typeface="Calibri (MS)"/>
              </a:rPr>
              <a:t>Web stránka </a:t>
            </a:r>
            <a:r>
              <a:rPr lang="sk-SK" sz="3600" b="1" spc="-117" dirty="0">
                <a:solidFill>
                  <a:srgbClr val="002060"/>
                </a:solidFill>
                <a:latin typeface="Calibri (MS)"/>
                <a:cs typeface="Calibri (MS)"/>
              </a:rPr>
              <a:t>WWW.PODPORNEOPATRENIA.MINEDU.SK</a:t>
            </a:r>
            <a:endParaRPr lang="en-US" sz="3600" b="1" spc="-117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8946BD7-9932-E675-551D-40D23DE1C78D}"/>
              </a:ext>
            </a:extLst>
          </p:cNvPr>
          <p:cNvSpPr txBox="1"/>
          <p:nvPr/>
        </p:nvSpPr>
        <p:spPr>
          <a:xfrm>
            <a:off x="4386531" y="523765"/>
            <a:ext cx="1331768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5500" b="1" dirty="0">
                <a:solidFill>
                  <a:srgbClr val="2A2768"/>
                </a:solidFill>
                <a:latin typeface="Calibri "/>
                <a:cs typeface="Calibri (MS)" panose="020B0604020202020204" charset="0"/>
              </a:rPr>
              <a:t>VYJADRENIE RIADITEĽA ŠKOLY ALEBO ŠKOLSKÉHO ZARIADENIA K POSKYTNUTIU PO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E89EEC9-DB4F-7543-17ED-A34CFC21C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518" y="3006543"/>
            <a:ext cx="13231322" cy="6878038"/>
          </a:xfrm>
          <a:prstGeom prst="rect">
            <a:avLst/>
          </a:prstGeom>
        </p:spPr>
      </p:pic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AAEC73C9-F54A-3820-6939-9F84F77DC1DC}"/>
              </a:ext>
            </a:extLst>
          </p:cNvPr>
          <p:cNvSpPr/>
          <p:nvPr/>
        </p:nvSpPr>
        <p:spPr>
          <a:xfrm rot="10800000">
            <a:off x="10448955" y="8290816"/>
            <a:ext cx="3283527" cy="914400"/>
          </a:xfrm>
          <a:prstGeom prst="rightArrow">
            <a:avLst/>
          </a:prstGeom>
          <a:solidFill>
            <a:srgbClr val="2A27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8642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7864" y="4707580"/>
            <a:ext cx="318213" cy="5441697"/>
            <a:chOff x="0" y="0"/>
            <a:chExt cx="461340" cy="7889289"/>
          </a:xfrm>
        </p:grpSpPr>
        <p:sp>
          <p:nvSpPr>
            <p:cNvPr id="3" name="Freeform 3"/>
            <p:cNvSpPr/>
            <p:nvPr/>
          </p:nvSpPr>
          <p:spPr>
            <a:xfrm>
              <a:off x="0" y="20282"/>
              <a:ext cx="461343" cy="7848722"/>
            </a:xfrm>
            <a:custGeom>
              <a:avLst/>
              <a:gdLst/>
              <a:ahLst/>
              <a:cxnLst/>
              <a:rect l="l" t="t" r="r" b="b"/>
              <a:pathLst>
                <a:path w="461343" h="7848722">
                  <a:moveTo>
                    <a:pt x="0" y="7848311"/>
                  </a:moveTo>
                  <a:lnTo>
                    <a:pt x="304828" y="0"/>
                  </a:lnTo>
                  <a:lnTo>
                    <a:pt x="461343" y="409"/>
                  </a:lnTo>
                  <a:lnTo>
                    <a:pt x="156523" y="7848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761528" y="7371278"/>
            <a:ext cx="50766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 Bold"/>
              </a:rPr>
              <a:t>Do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27B53E0-8E9D-6A4D-9F7F-1B6033B93E1C}"/>
              </a:ext>
            </a:extLst>
          </p:cNvPr>
          <p:cNvSpPr/>
          <p:nvPr/>
        </p:nvSpPr>
        <p:spPr>
          <a:xfrm>
            <a:off x="0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323850" lvl="1"/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008000"/>
                </a:highlight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highlight>
                <a:srgbClr val="008000"/>
              </a:highlight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F4A0A35-FFBF-43CA-A59C-0A38E7B69EF2}"/>
              </a:ext>
            </a:extLst>
          </p:cNvPr>
          <p:cNvSpPr txBox="1"/>
          <p:nvPr/>
        </p:nvSpPr>
        <p:spPr>
          <a:xfrm>
            <a:off x="4386531" y="2337232"/>
            <a:ext cx="1390146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>
              <a:lnSpc>
                <a:spcPts val="4200"/>
              </a:lnSpc>
            </a:pPr>
            <a:r>
              <a:rPr lang="sk-SK" sz="3600" spc="-117" dirty="0">
                <a:solidFill>
                  <a:srgbClr val="002060"/>
                </a:solidFill>
                <a:latin typeface="Calibri (MS)"/>
                <a:cs typeface="Calibri (MS)"/>
              </a:rPr>
              <a:t>Web stránka </a:t>
            </a:r>
            <a:r>
              <a:rPr lang="sk-SK" sz="3600" b="1" spc="-117" dirty="0">
                <a:solidFill>
                  <a:srgbClr val="002060"/>
                </a:solidFill>
                <a:latin typeface="Calibri (MS)"/>
                <a:cs typeface="Calibri (MS)"/>
              </a:rPr>
              <a:t>WWW.PODPORNEOPATRENIA.MINEDU.SK</a:t>
            </a:r>
            <a:endParaRPr lang="en-US" sz="3600" b="1" spc="-117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6FF1DE3F-6785-9AFB-67E7-2402D7E4572B}"/>
              </a:ext>
            </a:extLst>
          </p:cNvPr>
          <p:cNvSpPr txBox="1"/>
          <p:nvPr/>
        </p:nvSpPr>
        <p:spPr>
          <a:xfrm>
            <a:off x="4445413" y="408304"/>
            <a:ext cx="1331768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5500" b="1" dirty="0">
                <a:solidFill>
                  <a:srgbClr val="2A2768"/>
                </a:solidFill>
                <a:latin typeface="Calibri "/>
                <a:cs typeface="Calibri (MS)" panose="020B0604020202020204" charset="0"/>
              </a:rPr>
              <a:t>VYJADRENIE RIADITEĽA ŠKOLY ALEBO ŠKOLSKÉHO ZARIADENIA K POSKYTNUTIU PO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1D33807-3A3A-0B27-810C-6BCE16929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127" y="3050231"/>
            <a:ext cx="12920254" cy="71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27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7864" y="4707580"/>
            <a:ext cx="318213" cy="5441697"/>
            <a:chOff x="0" y="0"/>
            <a:chExt cx="461340" cy="7889289"/>
          </a:xfrm>
        </p:grpSpPr>
        <p:sp>
          <p:nvSpPr>
            <p:cNvPr id="3" name="Freeform 3"/>
            <p:cNvSpPr/>
            <p:nvPr/>
          </p:nvSpPr>
          <p:spPr>
            <a:xfrm>
              <a:off x="0" y="20282"/>
              <a:ext cx="461343" cy="7848722"/>
            </a:xfrm>
            <a:custGeom>
              <a:avLst/>
              <a:gdLst/>
              <a:ahLst/>
              <a:cxnLst/>
              <a:rect l="l" t="t" r="r" b="b"/>
              <a:pathLst>
                <a:path w="461343" h="7848722">
                  <a:moveTo>
                    <a:pt x="0" y="7848311"/>
                  </a:moveTo>
                  <a:lnTo>
                    <a:pt x="304828" y="0"/>
                  </a:lnTo>
                  <a:lnTo>
                    <a:pt x="461343" y="409"/>
                  </a:lnTo>
                  <a:lnTo>
                    <a:pt x="156523" y="7848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761528" y="7371278"/>
            <a:ext cx="50766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 Bold"/>
              </a:rPr>
              <a:t>Do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73A49757-AEED-2D3C-5C88-0532260F4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620" y="1"/>
            <a:ext cx="9816134" cy="10286999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599252E-0689-3C03-5BA8-6EC06AAFE51F}"/>
              </a:ext>
            </a:extLst>
          </p:cNvPr>
          <p:cNvSpPr/>
          <p:nvPr/>
        </p:nvSpPr>
        <p:spPr>
          <a:xfrm>
            <a:off x="61657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323850" lvl="1"/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008000"/>
                </a:highlight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highlight>
                <a:srgbClr val="008000"/>
              </a:highlight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45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7864" y="4707580"/>
            <a:ext cx="318213" cy="5441697"/>
            <a:chOff x="0" y="0"/>
            <a:chExt cx="461340" cy="7889289"/>
          </a:xfrm>
        </p:grpSpPr>
        <p:sp>
          <p:nvSpPr>
            <p:cNvPr id="3" name="Freeform 3"/>
            <p:cNvSpPr/>
            <p:nvPr/>
          </p:nvSpPr>
          <p:spPr>
            <a:xfrm>
              <a:off x="0" y="20282"/>
              <a:ext cx="461343" cy="7848722"/>
            </a:xfrm>
            <a:custGeom>
              <a:avLst/>
              <a:gdLst/>
              <a:ahLst/>
              <a:cxnLst/>
              <a:rect l="l" t="t" r="r" b="b"/>
              <a:pathLst>
                <a:path w="461343" h="7848722">
                  <a:moveTo>
                    <a:pt x="0" y="7848311"/>
                  </a:moveTo>
                  <a:lnTo>
                    <a:pt x="304828" y="0"/>
                  </a:lnTo>
                  <a:lnTo>
                    <a:pt x="461343" y="409"/>
                  </a:lnTo>
                  <a:lnTo>
                    <a:pt x="156523" y="7848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761528" y="7371278"/>
            <a:ext cx="50766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 Bold"/>
              </a:rPr>
              <a:t>Do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66670" y="682174"/>
            <a:ext cx="1413849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Calibri (MS) Bold"/>
              </a:rPr>
              <a:t>VYJADRENIE</a:t>
            </a:r>
            <a:r>
              <a:rPr lang="sk-SK" sz="6500" b="1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500" b="1" dirty="0">
                <a:solidFill>
                  <a:srgbClr val="002060"/>
                </a:solidFill>
                <a:latin typeface="Calibri (MS) Bold"/>
              </a:rPr>
              <a:t>RIADITEĽA ŠKOLY ALEBO ŠKOLSKÉHO ZARIADENIA</a:t>
            </a:r>
            <a:endParaRPr lang="en-US" sz="6500" b="1" dirty="0">
              <a:solidFill>
                <a:srgbClr val="002060"/>
              </a:solidFill>
              <a:latin typeface="Calibri (MS) Bold"/>
              <a:cs typeface="Calibri (MS) Bold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F17C1B04-0096-9056-F166-1AD7EA6228FD}"/>
              </a:ext>
            </a:extLst>
          </p:cNvPr>
          <p:cNvSpPr txBox="1"/>
          <p:nvPr/>
        </p:nvSpPr>
        <p:spPr>
          <a:xfrm>
            <a:off x="4566670" y="2964878"/>
            <a:ext cx="1342741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sk-SK" sz="3600" dirty="0">
                <a:effectLst/>
                <a:highlight>
                  <a:srgbClr val="FF0000"/>
                </a:highlight>
                <a:ea typeface="Arial MT"/>
                <a:cs typeface="Arial MT"/>
              </a:rPr>
              <a:t>Možnosť A:</a:t>
            </a:r>
            <a:r>
              <a:rPr lang="sk-SK" sz="3600" dirty="0">
                <a:effectLst/>
                <a:ea typeface="Arial MT"/>
                <a:cs typeface="Arial MT"/>
              </a:rPr>
              <a:t>   </a:t>
            </a:r>
            <a:r>
              <a:rPr lang="sk-SK" sz="3600" dirty="0">
                <a:solidFill>
                  <a:srgbClr val="2A2768"/>
                </a:solidFill>
                <a:effectLst/>
                <a:ea typeface="Arial MT"/>
                <a:cs typeface="Arial MT"/>
              </a:rPr>
              <a:t>škola/školské zariadenie </a:t>
            </a:r>
            <a:r>
              <a:rPr lang="sk-SK" sz="3600" b="1" dirty="0">
                <a:solidFill>
                  <a:srgbClr val="ED1C24"/>
                </a:solidFill>
                <a:effectLst/>
                <a:ea typeface="Arial MT"/>
                <a:cs typeface="Arial MT"/>
              </a:rPr>
              <a:t>POSKYTNE</a:t>
            </a:r>
            <a:r>
              <a:rPr lang="sk-SK" sz="3600" b="1" dirty="0">
                <a:solidFill>
                  <a:srgbClr val="2A2768"/>
                </a:solidFill>
                <a:effectLst/>
                <a:ea typeface="Arial MT"/>
                <a:cs typeface="Arial MT"/>
              </a:rPr>
              <a:t> </a:t>
            </a:r>
            <a:r>
              <a:rPr lang="sk-SK" sz="3600" dirty="0">
                <a:solidFill>
                  <a:srgbClr val="2A2768"/>
                </a:solidFill>
                <a:effectLst/>
                <a:ea typeface="Arial MT"/>
                <a:cs typeface="Arial MT"/>
              </a:rPr>
              <a:t>podporné opatrenie odporúčané vo Vyjadrení na účel poskytnutia podporného opatrenia </a:t>
            </a:r>
          </a:p>
          <a:p>
            <a:pPr lvl="0"/>
            <a:r>
              <a:rPr lang="sk-SK" sz="3600" dirty="0">
                <a:solidFill>
                  <a:srgbClr val="2A2768"/>
                </a:solidFill>
                <a:effectLst/>
                <a:ea typeface="Arial MT"/>
                <a:cs typeface="Arial MT"/>
              </a:rPr>
              <a:t>v požadovanom rozsahu.</a:t>
            </a:r>
          </a:p>
          <a:p>
            <a:pPr lvl="0"/>
            <a:endParaRPr lang="sk-SK" sz="3600" dirty="0">
              <a:ea typeface="Arial MT"/>
              <a:cs typeface="Arial MT"/>
            </a:endParaRPr>
          </a:p>
          <a:p>
            <a:pPr lvl="0"/>
            <a:r>
              <a:rPr lang="sk-SK" sz="3600" dirty="0">
                <a:solidFill>
                  <a:schemeClr val="bg1"/>
                </a:solidFill>
                <a:effectLst/>
                <a:highlight>
                  <a:srgbClr val="0000FF"/>
                </a:highlight>
                <a:ea typeface="Arial MT"/>
                <a:cs typeface="Arial MT"/>
              </a:rPr>
              <a:t>M</a:t>
            </a:r>
            <a:r>
              <a:rPr lang="sk-SK" sz="3600" dirty="0">
                <a:solidFill>
                  <a:schemeClr val="bg1"/>
                </a:solidFill>
                <a:highlight>
                  <a:srgbClr val="0000FF"/>
                </a:highlight>
                <a:ea typeface="Arial MT"/>
                <a:cs typeface="Arial MT"/>
              </a:rPr>
              <a:t>ožnosť B </a:t>
            </a:r>
            <a:r>
              <a:rPr lang="sk-SK" sz="3600" dirty="0">
                <a:solidFill>
                  <a:schemeClr val="bg1"/>
                </a:solidFill>
                <a:ea typeface="Arial MT"/>
                <a:cs typeface="Arial MT"/>
              </a:rPr>
              <a:t>:  </a:t>
            </a:r>
            <a:r>
              <a:rPr lang="sk-SK" sz="3600" dirty="0">
                <a:solidFill>
                  <a:srgbClr val="2A2768"/>
                </a:solidFill>
                <a:effectLst/>
                <a:ea typeface="Arial MT"/>
                <a:cs typeface="Arial MT"/>
              </a:rPr>
              <a:t>škola/školské zariadenie </a:t>
            </a:r>
            <a:r>
              <a:rPr lang="sk-SK" sz="3600" b="1" dirty="0">
                <a:solidFill>
                  <a:srgbClr val="2A2768"/>
                </a:solidFill>
                <a:effectLst/>
                <a:ea typeface="Arial MT"/>
                <a:cs typeface="Arial MT"/>
              </a:rPr>
              <a:t>NEPOSKYTNE </a:t>
            </a:r>
            <a:r>
              <a:rPr lang="sk-SK" sz="3600" dirty="0">
                <a:solidFill>
                  <a:srgbClr val="2A2768"/>
                </a:solidFill>
                <a:effectLst/>
                <a:ea typeface="Arial MT"/>
                <a:cs typeface="Arial MT"/>
              </a:rPr>
              <a:t>podporné opatrenie odporúčané vo Vyjadrení na účel poskytnutia podporného opatrenia v požadovanom rozsahu.</a:t>
            </a:r>
          </a:p>
          <a:p>
            <a:pPr lvl="0"/>
            <a:endParaRPr lang="sk-SK" sz="3600" dirty="0">
              <a:effectLst/>
              <a:ea typeface="Arial MT"/>
              <a:cs typeface="Arial MT"/>
            </a:endParaRPr>
          </a:p>
          <a:p>
            <a:pPr lvl="0"/>
            <a:r>
              <a:rPr lang="sk-SK" sz="3600" dirty="0">
                <a:solidFill>
                  <a:srgbClr val="00B050"/>
                </a:solidFill>
                <a:highlight>
                  <a:srgbClr val="00FF00"/>
                </a:highlight>
                <a:ea typeface="Arial MT"/>
                <a:cs typeface="Arial MT"/>
              </a:rPr>
              <a:t>Možnosť C:</a:t>
            </a:r>
            <a:r>
              <a:rPr lang="sk-SK" sz="3600" dirty="0">
                <a:solidFill>
                  <a:srgbClr val="00B050"/>
                </a:solidFill>
                <a:ea typeface="Arial MT"/>
                <a:cs typeface="Arial MT"/>
              </a:rPr>
              <a:t>   </a:t>
            </a:r>
            <a:r>
              <a:rPr lang="sk-SK" sz="3600" dirty="0">
                <a:solidFill>
                  <a:srgbClr val="2A2768"/>
                </a:solidFill>
                <a:effectLst/>
                <a:ea typeface="Arial MT"/>
                <a:cs typeface="Arial MT"/>
              </a:rPr>
              <a:t>škola/školské zariadenie </a:t>
            </a:r>
            <a:r>
              <a:rPr lang="sk-SK" sz="3600" b="1" dirty="0">
                <a:solidFill>
                  <a:srgbClr val="00B050"/>
                </a:solidFill>
                <a:effectLst/>
                <a:ea typeface="Arial MT"/>
                <a:cs typeface="Arial MT"/>
              </a:rPr>
              <a:t>ČIASTOČNE</a:t>
            </a:r>
            <a:r>
              <a:rPr lang="sk-SK" sz="3600" dirty="0">
                <a:solidFill>
                  <a:srgbClr val="00B050"/>
                </a:solidFill>
                <a:effectLst/>
                <a:ea typeface="Arial MT"/>
                <a:cs typeface="Arial MT"/>
              </a:rPr>
              <a:t> </a:t>
            </a:r>
            <a:r>
              <a:rPr lang="sk-SK" sz="3600" b="1" dirty="0">
                <a:solidFill>
                  <a:srgbClr val="00B050"/>
                </a:solidFill>
                <a:effectLst/>
                <a:ea typeface="Arial MT"/>
                <a:cs typeface="Arial MT"/>
              </a:rPr>
              <a:t>POSKYTNE </a:t>
            </a:r>
            <a:r>
              <a:rPr lang="sk-SK" sz="3600" dirty="0">
                <a:solidFill>
                  <a:srgbClr val="2A2768"/>
                </a:solidFill>
                <a:effectLst/>
                <a:ea typeface="Arial MT"/>
                <a:cs typeface="Arial MT"/>
              </a:rPr>
              <a:t>podporné opatrenie odporúčané vo Vyjadrení na účel poskytnutia podporného opatrenia v požadovanom rozsahu.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8D00908-AE1A-E220-BACD-92EE651A3A31}"/>
              </a:ext>
            </a:extLst>
          </p:cNvPr>
          <p:cNvSpPr/>
          <p:nvPr/>
        </p:nvSpPr>
        <p:spPr>
          <a:xfrm>
            <a:off x="0" y="-126068"/>
            <a:ext cx="4196023" cy="1041306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highlight>
                <a:srgbClr val="FFFF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1:  Žiadosť o Vyjadrenie na účel poskytnutia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 2:   Vyjadrenie na účel poskytnutia podporného opatrenia</a:t>
            </a:r>
          </a:p>
          <a:p>
            <a:pPr marL="323850" lvl="1"/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KROK 3:  Žiadosť o poskytnutie podporného opatrenia</a:t>
            </a:r>
          </a:p>
          <a:p>
            <a:pPr marL="323850" lvl="1">
              <a:lnSpc>
                <a:spcPts val="4200"/>
              </a:lnSpc>
            </a:pPr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008000"/>
                </a:highlight>
                <a:latin typeface="Calibri (MS)"/>
                <a:cs typeface="Calibri (MS)"/>
              </a:rPr>
              <a:t>KROK 4: Vyjadrenie riaditeľa školy o poskytnutí podporného opatrenia</a:t>
            </a:r>
            <a:endParaRPr lang="en-US" sz="2400" spc="-117" dirty="0">
              <a:solidFill>
                <a:schemeClr val="bg1"/>
              </a:solidFill>
              <a:highlight>
                <a:srgbClr val="008000"/>
              </a:highlight>
              <a:latin typeface="Calibri (MS)"/>
              <a:cs typeface="Calibri (MS)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8DD10FB-B5E8-FD6F-5B76-73C0ADC72DC8}"/>
              </a:ext>
            </a:extLst>
          </p:cNvPr>
          <p:cNvSpPr/>
          <p:nvPr/>
        </p:nvSpPr>
        <p:spPr>
          <a:xfrm>
            <a:off x="4566669" y="7177354"/>
            <a:ext cx="2395239" cy="80422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D2F031F0-D601-DE2E-899B-D568CEDEEE22}"/>
              </a:ext>
            </a:extLst>
          </p:cNvPr>
          <p:cNvSpPr/>
          <p:nvPr/>
        </p:nvSpPr>
        <p:spPr>
          <a:xfrm>
            <a:off x="4566670" y="2836881"/>
            <a:ext cx="2395238" cy="804223"/>
          </a:xfrm>
          <a:prstGeom prst="rect">
            <a:avLst/>
          </a:prstGeom>
          <a:solidFill>
            <a:schemeClr val="bg1"/>
          </a:solidFill>
          <a:ln w="3810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76C33D29-BC21-316A-2204-03E1753B1296}"/>
              </a:ext>
            </a:extLst>
          </p:cNvPr>
          <p:cNvSpPr txBox="1"/>
          <p:nvPr/>
        </p:nvSpPr>
        <p:spPr>
          <a:xfrm>
            <a:off x="4499849" y="2963711"/>
            <a:ext cx="27224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500" b="1" dirty="0">
                <a:solidFill>
                  <a:srgbClr val="ED1C24"/>
                </a:solidFill>
              </a:rPr>
              <a:t>MOŽNOSŤ A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D3C7AD38-1B67-D027-0CE4-F344916DE7D9}"/>
              </a:ext>
            </a:extLst>
          </p:cNvPr>
          <p:cNvGrpSpPr/>
          <p:nvPr/>
        </p:nvGrpSpPr>
        <p:grpSpPr>
          <a:xfrm>
            <a:off x="4499849" y="5013323"/>
            <a:ext cx="2722418" cy="804223"/>
            <a:chOff x="4499849" y="5013323"/>
            <a:chExt cx="2722418" cy="804223"/>
          </a:xfrm>
        </p:grpSpPr>
        <p:sp>
          <p:nvSpPr>
            <p:cNvPr id="11" name="Obdĺžnik 10">
              <a:extLst>
                <a:ext uri="{FF2B5EF4-FFF2-40B4-BE49-F238E27FC236}">
                  <a16:creationId xmlns:a16="http://schemas.microsoft.com/office/drawing/2014/main" id="{20FD677A-E693-D9B9-2063-85192764D221}"/>
                </a:ext>
              </a:extLst>
            </p:cNvPr>
            <p:cNvSpPr/>
            <p:nvPr/>
          </p:nvSpPr>
          <p:spPr>
            <a:xfrm>
              <a:off x="4545520" y="5013323"/>
              <a:ext cx="2395239" cy="804223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BlokTextu 14">
              <a:extLst>
                <a:ext uri="{FF2B5EF4-FFF2-40B4-BE49-F238E27FC236}">
                  <a16:creationId xmlns:a16="http://schemas.microsoft.com/office/drawing/2014/main" id="{F7E6FEA1-9BAA-85BA-B556-2BD562FE70A5}"/>
                </a:ext>
              </a:extLst>
            </p:cNvPr>
            <p:cNvSpPr txBox="1"/>
            <p:nvPr/>
          </p:nvSpPr>
          <p:spPr>
            <a:xfrm>
              <a:off x="4499849" y="5163737"/>
              <a:ext cx="27224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500" b="1" dirty="0">
                  <a:solidFill>
                    <a:srgbClr val="2A2768"/>
                  </a:solidFill>
                </a:rPr>
                <a:t>MOŽNOSŤ B</a:t>
              </a:r>
            </a:p>
          </p:txBody>
        </p:sp>
      </p:grpSp>
      <p:sp>
        <p:nvSpPr>
          <p:cNvPr id="17" name="BlokTextu 16">
            <a:extLst>
              <a:ext uri="{FF2B5EF4-FFF2-40B4-BE49-F238E27FC236}">
                <a16:creationId xmlns:a16="http://schemas.microsoft.com/office/drawing/2014/main" id="{537D2DEA-9E5A-4340-56D4-66358B1E40D0}"/>
              </a:ext>
            </a:extLst>
          </p:cNvPr>
          <p:cNvSpPr txBox="1"/>
          <p:nvPr/>
        </p:nvSpPr>
        <p:spPr>
          <a:xfrm>
            <a:off x="4499849" y="7371278"/>
            <a:ext cx="27224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500" b="1" dirty="0">
                <a:solidFill>
                  <a:srgbClr val="00B050"/>
                </a:solidFill>
              </a:rPr>
              <a:t>MOŽNOSŤ C</a:t>
            </a:r>
          </a:p>
        </p:txBody>
      </p:sp>
    </p:spTree>
    <p:extLst>
      <p:ext uri="{BB962C8B-B14F-4D97-AF65-F5344CB8AC3E}">
        <p14:creationId xmlns:p14="http://schemas.microsoft.com/office/powerpoint/2010/main" val="498798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7864" y="4707580"/>
            <a:ext cx="318213" cy="5441697"/>
            <a:chOff x="0" y="0"/>
            <a:chExt cx="461340" cy="7889289"/>
          </a:xfrm>
        </p:grpSpPr>
        <p:sp>
          <p:nvSpPr>
            <p:cNvPr id="3" name="Freeform 3"/>
            <p:cNvSpPr/>
            <p:nvPr/>
          </p:nvSpPr>
          <p:spPr>
            <a:xfrm>
              <a:off x="0" y="20282"/>
              <a:ext cx="461343" cy="7848722"/>
            </a:xfrm>
            <a:custGeom>
              <a:avLst/>
              <a:gdLst/>
              <a:ahLst/>
              <a:cxnLst/>
              <a:rect l="l" t="t" r="r" b="b"/>
              <a:pathLst>
                <a:path w="461343" h="7848722">
                  <a:moveTo>
                    <a:pt x="0" y="7848311"/>
                  </a:moveTo>
                  <a:lnTo>
                    <a:pt x="304828" y="0"/>
                  </a:lnTo>
                  <a:lnTo>
                    <a:pt x="461343" y="409"/>
                  </a:lnTo>
                  <a:lnTo>
                    <a:pt x="156523" y="7848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761528" y="7371278"/>
            <a:ext cx="50766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 Bold"/>
              </a:rPr>
              <a:t>Do</a:t>
            </a:r>
          </a:p>
        </p:txBody>
      </p:sp>
      <p:sp>
        <p:nvSpPr>
          <p:cNvPr id="7" name="Freeform 7"/>
          <p:cNvSpPr/>
          <p:nvPr/>
        </p:nvSpPr>
        <p:spPr>
          <a:xfrm>
            <a:off x="26947" y="-62925"/>
            <a:ext cx="4169076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/>
            <a:endParaRPr lang="sk-SK" sz="18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ED1C24"/>
                </a:highlight>
                <a:latin typeface="Calibri (MS)"/>
                <a:cs typeface="Calibri (MS)"/>
              </a:rPr>
              <a:t>Možnosť   A:       POSKYTNE</a:t>
            </a:r>
          </a:p>
          <a:p>
            <a:pPr marL="323850" lvl="1"/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Možnosť  B:        NEPOSKYTNE</a:t>
            </a:r>
          </a:p>
          <a:p>
            <a:pPr marL="323850" lvl="1"/>
            <a:endParaRPr lang="sk-SK" sz="24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Možnosť  C:        ČIASTOČNE </a:t>
            </a: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                                POSKYTNE</a:t>
            </a:r>
            <a:endParaRPr lang="en-US" sz="2400" spc="-117" dirty="0">
              <a:latin typeface="Calibri (MS)"/>
              <a:cs typeface="Calibri (MS)"/>
            </a:endParaRPr>
          </a:p>
          <a:p>
            <a:endParaRPr lang="sk-SK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F17C1B04-0096-9056-F166-1AD7EA6228FD}"/>
              </a:ext>
            </a:extLst>
          </p:cNvPr>
          <p:cNvSpPr txBox="1"/>
          <p:nvPr/>
        </p:nvSpPr>
        <p:spPr>
          <a:xfrm>
            <a:off x="4566671" y="4152037"/>
            <a:ext cx="12789510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  <a:ea typeface="Arial MT"/>
                <a:cs typeface="Arial MT"/>
              </a:rPr>
              <a:t>Š</a:t>
            </a:r>
            <a:r>
              <a:rPr lang="sk-SK" sz="3500" dirty="0">
                <a:solidFill>
                  <a:srgbClr val="2A2768"/>
                </a:solidFill>
                <a:effectLst/>
                <a:ea typeface="Arial MT"/>
                <a:cs typeface="Arial MT"/>
              </a:rPr>
              <a:t>kola/školské zariadenie </a:t>
            </a:r>
            <a:r>
              <a:rPr lang="sk-SK" sz="3500" b="1" dirty="0">
                <a:solidFill>
                  <a:srgbClr val="2A2768"/>
                </a:solidFill>
                <a:effectLst/>
                <a:ea typeface="Arial MT"/>
                <a:cs typeface="Arial MT"/>
              </a:rPr>
              <a:t>POSKYTNE </a:t>
            </a:r>
            <a:r>
              <a:rPr lang="sk-SK" sz="3500" dirty="0">
                <a:solidFill>
                  <a:srgbClr val="2A2768"/>
                </a:solidFill>
                <a:effectLst/>
                <a:ea typeface="Arial MT"/>
                <a:cs typeface="Arial MT"/>
              </a:rPr>
              <a:t>podporné opatrenie odporúčané vo Vyjadrení na účel poskytnutia podporného opatrenia v požadovanom rozsahu.</a:t>
            </a:r>
          </a:p>
          <a:p>
            <a:pPr lvl="0"/>
            <a:endParaRPr lang="sk-SK" sz="3500" dirty="0">
              <a:solidFill>
                <a:srgbClr val="2A2768"/>
              </a:solidFill>
              <a:ea typeface="Arial MT"/>
              <a:cs typeface="Arial MT"/>
            </a:endParaRPr>
          </a:p>
          <a:p>
            <a:pPr lvl="0"/>
            <a:endParaRPr lang="sk-SK" sz="3500" dirty="0">
              <a:solidFill>
                <a:srgbClr val="2A2768"/>
              </a:solidFill>
              <a:effectLst/>
              <a:ea typeface="Arial MT"/>
              <a:cs typeface="Arial M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  <a:ea typeface="Arial MT"/>
                <a:cs typeface="Arial MT"/>
              </a:rPr>
              <a:t>Riaditeľ školy/ školského zariadenia bezodkladne poskytne podporné opatrenia v navrhovanom rozsahu uvedených vo Vyjadrení na účel poskytnutia podporného opatrenia.</a:t>
            </a:r>
            <a:endParaRPr lang="sk-SK" sz="3500" dirty="0">
              <a:solidFill>
                <a:srgbClr val="2A2768"/>
              </a:solidFill>
              <a:effectLst/>
              <a:ea typeface="Arial MT"/>
              <a:cs typeface="Arial MT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25855A5-ADFF-A794-6230-B502CF4D5F2B}"/>
              </a:ext>
            </a:extLst>
          </p:cNvPr>
          <p:cNvGrpSpPr/>
          <p:nvPr/>
        </p:nvGrpSpPr>
        <p:grpSpPr>
          <a:xfrm>
            <a:off x="4566670" y="3199157"/>
            <a:ext cx="2722418" cy="804223"/>
            <a:chOff x="4728583" y="3110666"/>
            <a:chExt cx="2722418" cy="804223"/>
          </a:xfrm>
        </p:grpSpPr>
        <p:sp>
          <p:nvSpPr>
            <p:cNvPr id="4" name="Obdĺžnik 3">
              <a:extLst>
                <a:ext uri="{FF2B5EF4-FFF2-40B4-BE49-F238E27FC236}">
                  <a16:creationId xmlns:a16="http://schemas.microsoft.com/office/drawing/2014/main" id="{998A9968-907D-BCCB-BF10-3FC7179BBB0F}"/>
                </a:ext>
              </a:extLst>
            </p:cNvPr>
            <p:cNvSpPr/>
            <p:nvPr/>
          </p:nvSpPr>
          <p:spPr>
            <a:xfrm>
              <a:off x="4786879" y="3110666"/>
              <a:ext cx="2395238" cy="80422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1C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" name="BlokTextu 4">
              <a:extLst>
                <a:ext uri="{FF2B5EF4-FFF2-40B4-BE49-F238E27FC236}">
                  <a16:creationId xmlns:a16="http://schemas.microsoft.com/office/drawing/2014/main" id="{E7CE54B8-FFA0-079F-590E-53E5672CAB09}"/>
                </a:ext>
              </a:extLst>
            </p:cNvPr>
            <p:cNvSpPr txBox="1"/>
            <p:nvPr/>
          </p:nvSpPr>
          <p:spPr>
            <a:xfrm>
              <a:off x="4728583" y="3189213"/>
              <a:ext cx="27224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500" b="1" dirty="0">
                  <a:solidFill>
                    <a:srgbClr val="ED1C24"/>
                  </a:solidFill>
                </a:rPr>
                <a:t>MOŽNOSŤ A</a:t>
              </a:r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6D970FCD-226B-45A2-3E98-80AD29E39881}"/>
              </a:ext>
            </a:extLst>
          </p:cNvPr>
          <p:cNvSpPr txBox="1"/>
          <p:nvPr/>
        </p:nvSpPr>
        <p:spPr>
          <a:xfrm>
            <a:off x="4566670" y="682174"/>
            <a:ext cx="1413849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Calibri (MS) Bold"/>
              </a:rPr>
              <a:t>VYJADRENIE</a:t>
            </a:r>
            <a:r>
              <a:rPr lang="sk-SK" sz="6500" b="1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500" b="1" dirty="0">
                <a:solidFill>
                  <a:srgbClr val="002060"/>
                </a:solidFill>
                <a:latin typeface="Calibri (MS) Bold"/>
              </a:rPr>
              <a:t>RIADITEĽA ŠKOLY ALEBO ŠKOLSKÉHO ZARIADENIA</a:t>
            </a:r>
            <a:endParaRPr lang="en-US" sz="6500" b="1" dirty="0">
              <a:solidFill>
                <a:srgbClr val="002060"/>
              </a:solidFill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84655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0"/>
            <a:ext cx="2946400" cy="1040130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266064" y="5248275"/>
            <a:ext cx="2226114" cy="2289063"/>
          </a:xfrm>
          <a:custGeom>
            <a:avLst/>
            <a:gdLst/>
            <a:ahLst/>
            <a:cxnLst/>
            <a:rect l="l" t="t" r="r" b="b"/>
            <a:pathLst>
              <a:path w="2226114" h="2289063">
                <a:moveTo>
                  <a:pt x="0" y="0"/>
                </a:moveTo>
                <a:lnTo>
                  <a:pt x="2226114" y="0"/>
                </a:lnTo>
                <a:lnTo>
                  <a:pt x="2226114" y="2289063"/>
                </a:lnTo>
                <a:lnTo>
                  <a:pt x="0" y="2289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3084161" y="779809"/>
            <a:ext cx="15469903" cy="79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500" dirty="0">
                <a:solidFill>
                  <a:srgbClr val="002060"/>
                </a:solidFill>
                <a:latin typeface="Calibri (MS) Bold"/>
              </a:rPr>
              <a:t>PREČO KATALÓG PODPORNÝCH OPATRENÍ?</a:t>
            </a:r>
            <a:endParaRPr lang="sk-SK" sz="6500" dirty="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84161" y="1981829"/>
            <a:ext cx="14461855" cy="7001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Slovenská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republika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viacerých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strategických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dokumentoch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zaviazala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k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zavedeniu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nového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modelu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podporných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opatrení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výchove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.</a:t>
            </a: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Plán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obnovy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odolnosti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SR,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konkrétne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Komponent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6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Dostupnosť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rozvoj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kvalita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inkluzívneho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všetkých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stupňoch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Reforma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2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Definícia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konceptu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špeciálnych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výchovno-vzdelávacích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potrieb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detí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žiakov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vypracovanie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modelu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nárokovateľných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podporných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opatrení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výchove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vrátane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systému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ich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financovania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endParaRPr lang="sk-SK" sz="3500" spc="-117" dirty="0">
              <a:solidFill>
                <a:srgbClr val="002060"/>
              </a:solidFill>
              <a:latin typeface="Calibri (MS)"/>
            </a:endParaRPr>
          </a:p>
          <a:p>
            <a:pPr marL="323850" lvl="1"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Stratégia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inkluzívneho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prístupu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výchove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endParaRPr lang="sk-SK" sz="3500" spc="-117" dirty="0">
              <a:solidFill>
                <a:srgbClr val="002060"/>
              </a:solidFill>
              <a:latin typeface="Calibri (MS)"/>
            </a:endParaRPr>
          </a:p>
          <a:p>
            <a:pPr marL="323850" lvl="1"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Prvý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akčný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plán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plnenia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Stratégie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inkluzívneho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prístupu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výchove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br>
              <a:rPr lang="sk-SK" sz="3500" spc="-117" dirty="0">
                <a:latin typeface="Calibri (MS)"/>
              </a:rPr>
            </a:b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625772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7864" y="4707580"/>
            <a:ext cx="318213" cy="5441697"/>
            <a:chOff x="0" y="0"/>
            <a:chExt cx="461340" cy="7889289"/>
          </a:xfrm>
        </p:grpSpPr>
        <p:sp>
          <p:nvSpPr>
            <p:cNvPr id="3" name="Freeform 3"/>
            <p:cNvSpPr/>
            <p:nvPr/>
          </p:nvSpPr>
          <p:spPr>
            <a:xfrm>
              <a:off x="0" y="20282"/>
              <a:ext cx="461343" cy="7848722"/>
            </a:xfrm>
            <a:custGeom>
              <a:avLst/>
              <a:gdLst/>
              <a:ahLst/>
              <a:cxnLst/>
              <a:rect l="l" t="t" r="r" b="b"/>
              <a:pathLst>
                <a:path w="461343" h="7848722">
                  <a:moveTo>
                    <a:pt x="0" y="7848311"/>
                  </a:moveTo>
                  <a:lnTo>
                    <a:pt x="304828" y="0"/>
                  </a:lnTo>
                  <a:lnTo>
                    <a:pt x="461343" y="409"/>
                  </a:lnTo>
                  <a:lnTo>
                    <a:pt x="156523" y="78487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1761528" y="7371278"/>
            <a:ext cx="507662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anva Sans Bold"/>
              </a:rPr>
              <a:t>Do</a:t>
            </a:r>
          </a:p>
        </p:txBody>
      </p:sp>
      <p:sp>
        <p:nvSpPr>
          <p:cNvPr id="7" name="Freeform 7"/>
          <p:cNvSpPr/>
          <p:nvPr/>
        </p:nvSpPr>
        <p:spPr>
          <a:xfrm>
            <a:off x="26947" y="-62925"/>
            <a:ext cx="4169076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323850" lvl="1"/>
            <a:endParaRPr lang="sk-SK" sz="1800" spc="-117" dirty="0">
              <a:solidFill>
                <a:schemeClr val="bg1"/>
              </a:solidFill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FF0000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latin typeface="Calibri (MS)"/>
                <a:cs typeface="Calibri (MS)"/>
              </a:rPr>
              <a:t>Možnosť   A       POSKYTNE</a:t>
            </a:r>
          </a:p>
          <a:p>
            <a:pPr marL="323850" lvl="1"/>
            <a:endParaRPr lang="sk-SK" sz="2400" spc="-117" dirty="0">
              <a:solidFill>
                <a:srgbClr val="002060"/>
              </a:solidFill>
              <a:highlight>
                <a:srgbClr val="E7F3FF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rgbClr val="002060"/>
                </a:solidFill>
                <a:highlight>
                  <a:srgbClr val="E7F3FF"/>
                </a:highlight>
                <a:latin typeface="Calibri (MS)"/>
                <a:cs typeface="Calibri (MS)"/>
              </a:rPr>
              <a:t>Možnosť  B         NEPOSKYTNE</a:t>
            </a:r>
          </a:p>
          <a:p>
            <a:pPr marL="323850" lvl="1"/>
            <a:endParaRPr lang="sk-SK" sz="2400" spc="-117" dirty="0">
              <a:solidFill>
                <a:schemeClr val="bg1"/>
              </a:solidFill>
              <a:highlight>
                <a:srgbClr val="0000FF"/>
              </a:highlight>
              <a:latin typeface="Calibri (MS)"/>
              <a:cs typeface="Calibri (MS)"/>
            </a:endParaRP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008000"/>
                </a:highlight>
                <a:latin typeface="Calibri (MS)"/>
                <a:cs typeface="Calibri (MS)"/>
              </a:rPr>
              <a:t>Možnosť  C         ČIASTOČNE </a:t>
            </a:r>
          </a:p>
          <a:p>
            <a:pPr marL="323850" lvl="1"/>
            <a:r>
              <a:rPr lang="sk-SK" sz="2400" spc="-117" dirty="0">
                <a:solidFill>
                  <a:schemeClr val="bg1"/>
                </a:solidFill>
                <a:highlight>
                  <a:srgbClr val="008000"/>
                </a:highlight>
                <a:latin typeface="Calibri (MS)"/>
                <a:cs typeface="Calibri (MS)"/>
              </a:rPr>
              <a:t>                                POSKYTNE </a:t>
            </a:r>
            <a:endParaRPr lang="en-US" sz="2400" spc="-117" dirty="0">
              <a:solidFill>
                <a:schemeClr val="bg1"/>
              </a:solidFill>
              <a:highlight>
                <a:srgbClr val="008000"/>
              </a:highlight>
              <a:latin typeface="Calibri (MS)"/>
              <a:cs typeface="Calibri (MS)"/>
            </a:endParaRPr>
          </a:p>
          <a:p>
            <a:endParaRPr lang="sk-SK" dirty="0"/>
          </a:p>
        </p:txBody>
      </p:sp>
      <p:sp>
        <p:nvSpPr>
          <p:cNvPr id="14" name="TextBox 14"/>
          <p:cNvSpPr txBox="1"/>
          <p:nvPr/>
        </p:nvSpPr>
        <p:spPr>
          <a:xfrm>
            <a:off x="4566670" y="1222501"/>
            <a:ext cx="1413849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Calibri (MS) Bold"/>
              </a:rPr>
              <a:t>VYJADRENIE RIADITEĽA ŠKOLY </a:t>
            </a:r>
            <a:endParaRPr lang="en-US" sz="6500" b="1" dirty="0">
              <a:solidFill>
                <a:srgbClr val="002060"/>
              </a:solidFill>
              <a:latin typeface="Calibri (MS) Bold"/>
              <a:cs typeface="Calibri (MS) Bold"/>
            </a:endParaRPr>
          </a:p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Calibri (MS) Bold"/>
              </a:rPr>
              <a:t>ALEBO ŠKOLSKÉHO ZARIADENIA</a:t>
            </a:r>
            <a:endParaRPr lang="en-US" sz="6500" b="1" dirty="0">
              <a:solidFill>
                <a:srgbClr val="002060"/>
              </a:solidFill>
              <a:latin typeface="Calibri (MS) Bold"/>
              <a:cs typeface="Calibri (MS) Bold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F17C1B04-0096-9056-F166-1AD7EA6228FD}"/>
              </a:ext>
            </a:extLst>
          </p:cNvPr>
          <p:cNvSpPr txBox="1"/>
          <p:nvPr/>
        </p:nvSpPr>
        <p:spPr>
          <a:xfrm>
            <a:off x="4566670" y="4274662"/>
            <a:ext cx="12661787" cy="33239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k-SK" sz="3500" dirty="0">
                <a:solidFill>
                  <a:srgbClr val="2A2768"/>
                </a:solidFill>
                <a:ea typeface="Arial MT"/>
                <a:cs typeface="Arial MT"/>
              </a:rPr>
              <a:t>V prípade vyjadrenia riaditeľ školy/ školského zariadenia uvedeného v možnosti </a:t>
            </a:r>
            <a:r>
              <a:rPr lang="sk-SK" sz="3500" b="1" dirty="0">
                <a:solidFill>
                  <a:srgbClr val="00B050"/>
                </a:solidFill>
                <a:ea typeface="Arial MT"/>
                <a:cs typeface="Arial MT"/>
              </a:rPr>
              <a:t>B alebo C  (neposkytne alebo čiastočne poskytne) </a:t>
            </a:r>
            <a:r>
              <a:rPr lang="sk-SK" sz="3500" dirty="0">
                <a:solidFill>
                  <a:srgbClr val="2A2768"/>
                </a:solidFill>
                <a:ea typeface="Arial MT"/>
                <a:cs typeface="Arial MT"/>
              </a:rPr>
              <a:t>môže ten kto požiadal ​o poskytnutie podporného opatrenia požiadať príslušný orgán miestnej štátnej správy v školstve (RUŠS) o preskúmanie písomného vyjadrenia riaditeľa školy alebo riaditeľa školského zariadenia. </a:t>
            </a:r>
            <a:endParaRPr lang="sk-SK" sz="3500" dirty="0">
              <a:solidFill>
                <a:srgbClr val="2A2768"/>
              </a:solidFill>
              <a:effectLst/>
              <a:ea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795872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27947" y="5635490"/>
            <a:ext cx="3802619" cy="3802619"/>
          </a:xfrm>
          <a:custGeom>
            <a:avLst/>
            <a:gdLst/>
            <a:ahLst/>
            <a:cxnLst/>
            <a:rect l="l" t="t" r="r" b="b"/>
            <a:pathLst>
              <a:path w="3802619" h="3802619">
                <a:moveTo>
                  <a:pt x="0" y="0"/>
                </a:moveTo>
                <a:lnTo>
                  <a:pt x="3802619" y="0"/>
                </a:lnTo>
                <a:lnTo>
                  <a:pt x="3802619" y="3802619"/>
                </a:lnTo>
                <a:lnTo>
                  <a:pt x="0" y="38026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0" y="-62925"/>
            <a:ext cx="4196023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630062" y="5635490"/>
            <a:ext cx="3333307" cy="3048461"/>
          </a:xfrm>
          <a:custGeom>
            <a:avLst/>
            <a:gdLst/>
            <a:ahLst/>
            <a:cxnLst/>
            <a:rect l="l" t="t" r="r" b="b"/>
            <a:pathLst>
              <a:path w="3333307" h="3048461">
                <a:moveTo>
                  <a:pt x="0" y="0"/>
                </a:moveTo>
                <a:lnTo>
                  <a:pt x="3333307" y="0"/>
                </a:lnTo>
                <a:lnTo>
                  <a:pt x="3333307" y="3048460"/>
                </a:lnTo>
                <a:lnTo>
                  <a:pt x="0" y="30484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4639113" y="2962275"/>
            <a:ext cx="12970013" cy="218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dirty="0" err="1">
                <a:solidFill>
                  <a:srgbClr val="002060"/>
                </a:solidFill>
              </a:rPr>
              <a:t>Orgán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miestnej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štátnej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správy</a:t>
            </a:r>
            <a:r>
              <a:rPr lang="en-US" sz="3500" dirty="0">
                <a:solidFill>
                  <a:srgbClr val="002060"/>
                </a:solidFill>
              </a:rPr>
              <a:t> v </a:t>
            </a:r>
            <a:r>
              <a:rPr lang="en-US" sz="3500" dirty="0" err="1">
                <a:solidFill>
                  <a:srgbClr val="002060"/>
                </a:solidFill>
              </a:rPr>
              <a:t>školstve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preskúma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písomné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vyjadrenie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riaditeľa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školy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alebo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riaditeľa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školského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zariadenia</a:t>
            </a:r>
            <a:r>
              <a:rPr lang="en-US" sz="3500" dirty="0">
                <a:solidFill>
                  <a:srgbClr val="002060"/>
                </a:solidFill>
              </a:rPr>
              <a:t> do 30 </a:t>
            </a:r>
            <a:r>
              <a:rPr lang="en-US" sz="3500" dirty="0" err="1">
                <a:solidFill>
                  <a:srgbClr val="002060"/>
                </a:solidFill>
              </a:rPr>
              <a:t>dní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odo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dňa</a:t>
            </a:r>
            <a:r>
              <a:rPr lang="en-US" sz="3500" dirty="0">
                <a:solidFill>
                  <a:srgbClr val="002060"/>
                </a:solidFill>
              </a:rPr>
              <a:t>, </a:t>
            </a:r>
            <a:r>
              <a:rPr lang="en-US" sz="3500" dirty="0" err="1">
                <a:solidFill>
                  <a:srgbClr val="002060"/>
                </a:solidFill>
              </a:rPr>
              <a:t>kedy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bol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požiadaný</a:t>
            </a:r>
            <a:r>
              <a:rPr lang="en-US" sz="3500" dirty="0">
                <a:solidFill>
                  <a:srgbClr val="002060"/>
                </a:solidFill>
              </a:rPr>
              <a:t> o </a:t>
            </a:r>
            <a:r>
              <a:rPr lang="en-US" sz="3500" dirty="0" err="1">
                <a:solidFill>
                  <a:srgbClr val="002060"/>
                </a:solidFill>
              </a:rPr>
              <a:t>preskúmanie</a:t>
            </a:r>
            <a:r>
              <a:rPr lang="en-US" sz="3500" dirty="0">
                <a:solidFill>
                  <a:srgbClr val="002060"/>
                </a:solidFill>
              </a:rPr>
              <a:t>, a </a:t>
            </a:r>
            <a:r>
              <a:rPr lang="en-US" sz="3500" dirty="0" err="1">
                <a:solidFill>
                  <a:srgbClr val="002060"/>
                </a:solidFill>
              </a:rPr>
              <a:t>na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tento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účel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si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môže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vyžiadať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vyjadrenie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Štátnej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školskej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inšpekcie</a:t>
            </a:r>
            <a:r>
              <a:rPr lang="en-US" sz="35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36096" y="849620"/>
            <a:ext cx="1413849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dirty="0">
                <a:solidFill>
                  <a:srgbClr val="002060"/>
                </a:solidFill>
                <a:latin typeface="Calibri (MS) Bold"/>
                <a:cs typeface="Calibri (MS) Bold"/>
              </a:rPr>
              <a:t>POSKYTNUTIE PODPORNÉHO </a:t>
            </a:r>
            <a:endParaRPr lang="sk-SK" sz="6500" dirty="0">
              <a:solidFill>
                <a:srgbClr val="002060"/>
              </a:solidFill>
              <a:latin typeface="Calibri (MS) Bold"/>
              <a:cs typeface="Calibri (MS) Bold"/>
            </a:endParaRPr>
          </a:p>
          <a:p>
            <a:pPr>
              <a:lnSpc>
                <a:spcPts val="7000"/>
              </a:lnSpc>
            </a:pPr>
            <a:r>
              <a:rPr lang="en-US" sz="6500" dirty="0">
                <a:solidFill>
                  <a:srgbClr val="002060"/>
                </a:solidFill>
                <a:latin typeface="Calibri (MS) Bold"/>
                <a:cs typeface="Calibri (MS) Bold"/>
              </a:rPr>
              <a:t>OPATRENIA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68882" y="3639283"/>
            <a:ext cx="1286586" cy="1119330"/>
          </a:xfrm>
          <a:custGeom>
            <a:avLst/>
            <a:gdLst/>
            <a:ahLst/>
            <a:cxnLst/>
            <a:rect l="l" t="t" r="r" b="b"/>
            <a:pathLst>
              <a:path w="1286586" h="1119330">
                <a:moveTo>
                  <a:pt x="0" y="0"/>
                </a:moveTo>
                <a:lnTo>
                  <a:pt x="1286586" y="0"/>
                </a:lnTo>
                <a:lnTo>
                  <a:pt x="1286586" y="1119330"/>
                </a:lnTo>
                <a:lnTo>
                  <a:pt x="0" y="1119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4510780" y="6290568"/>
            <a:ext cx="1244688" cy="1060290"/>
          </a:xfrm>
          <a:custGeom>
            <a:avLst/>
            <a:gdLst/>
            <a:ahLst/>
            <a:cxnLst/>
            <a:rect l="l" t="t" r="r" b="b"/>
            <a:pathLst>
              <a:path w="1244688" h="1060290">
                <a:moveTo>
                  <a:pt x="0" y="0"/>
                </a:moveTo>
                <a:lnTo>
                  <a:pt x="1244688" y="0"/>
                </a:lnTo>
                <a:lnTo>
                  <a:pt x="1244688" y="1060289"/>
                </a:lnTo>
                <a:lnTo>
                  <a:pt x="0" y="10602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0" y="-62925"/>
            <a:ext cx="4196023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248029" y="5287541"/>
            <a:ext cx="3699964" cy="3066345"/>
          </a:xfrm>
          <a:custGeom>
            <a:avLst/>
            <a:gdLst/>
            <a:ahLst/>
            <a:cxnLst/>
            <a:rect l="l" t="t" r="r" b="b"/>
            <a:pathLst>
              <a:path w="3699964" h="3066345">
                <a:moveTo>
                  <a:pt x="0" y="0"/>
                </a:moveTo>
                <a:lnTo>
                  <a:pt x="3699964" y="0"/>
                </a:lnTo>
                <a:lnTo>
                  <a:pt x="3699964" y="3066345"/>
                </a:lnTo>
                <a:lnTo>
                  <a:pt x="0" y="3066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5943923" y="3478879"/>
            <a:ext cx="1159407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b="1">
                <a:solidFill>
                  <a:srgbClr val="002060"/>
                </a:solidFill>
              </a:rPr>
              <a:t>Ak je </a:t>
            </a:r>
            <a:r>
              <a:rPr lang="en-US" sz="3500" b="1" err="1">
                <a:solidFill>
                  <a:srgbClr val="002060"/>
                </a:solidFill>
              </a:rPr>
              <a:t>opodstatnené</a:t>
            </a:r>
            <a:r>
              <a:rPr lang="en-US" sz="3500">
                <a:solidFill>
                  <a:srgbClr val="002060"/>
                </a:solidFill>
              </a:rPr>
              <a:t>, </a:t>
            </a:r>
            <a:r>
              <a:rPr lang="en-US" sz="3500" err="1">
                <a:solidFill>
                  <a:srgbClr val="002060"/>
                </a:solidFill>
              </a:rPr>
              <a:t>vykoná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všetky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potrebné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úkony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na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zabezpečenie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poskytnutia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podporného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opatrenia</a:t>
            </a:r>
            <a:r>
              <a:rPr lang="en-US" sz="3500">
                <a:solidFill>
                  <a:srgbClr val="002060"/>
                </a:solidFill>
              </a:rPr>
              <a:t> v </a:t>
            </a:r>
            <a:r>
              <a:rPr lang="en-US" sz="3500" err="1">
                <a:solidFill>
                  <a:srgbClr val="002060"/>
                </a:solidFill>
              </a:rPr>
              <a:t>najlepšom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záujme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dieťaťa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alebo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žiaka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prednostne</a:t>
            </a:r>
            <a:r>
              <a:rPr lang="en-US" sz="3500">
                <a:solidFill>
                  <a:srgbClr val="002060"/>
                </a:solidFill>
              </a:rPr>
              <a:t> v </a:t>
            </a:r>
            <a:r>
              <a:rPr lang="en-US" sz="3500" err="1">
                <a:solidFill>
                  <a:srgbClr val="002060"/>
                </a:solidFill>
              </a:rPr>
              <a:t>škole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alebo</a:t>
            </a:r>
            <a:r>
              <a:rPr lang="en-US" sz="3500">
                <a:solidFill>
                  <a:srgbClr val="002060"/>
                </a:solidFill>
              </a:rPr>
              <a:t> v </a:t>
            </a:r>
            <a:r>
              <a:rPr lang="en-US" sz="3500" err="1">
                <a:solidFill>
                  <a:srgbClr val="002060"/>
                </a:solidFill>
              </a:rPr>
              <a:t>školskom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zariadení</a:t>
            </a:r>
            <a:r>
              <a:rPr lang="en-US" sz="3500">
                <a:solidFill>
                  <a:srgbClr val="002060"/>
                </a:solidFill>
              </a:rPr>
              <a:t>, </a:t>
            </a:r>
            <a:r>
              <a:rPr lang="en-US" sz="3500" err="1">
                <a:solidFill>
                  <a:srgbClr val="002060"/>
                </a:solidFill>
              </a:rPr>
              <a:t>ktoré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navštevuje</a:t>
            </a:r>
            <a:r>
              <a:rPr lang="en-US" sz="350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70225" y="6290568"/>
            <a:ext cx="11341475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b="1">
                <a:solidFill>
                  <a:srgbClr val="002060"/>
                </a:solidFill>
              </a:rPr>
              <a:t>Ak </a:t>
            </a:r>
            <a:r>
              <a:rPr lang="en-US" sz="3500" b="1" err="1">
                <a:solidFill>
                  <a:srgbClr val="002060"/>
                </a:solidFill>
              </a:rPr>
              <a:t>nie</a:t>
            </a:r>
            <a:r>
              <a:rPr lang="en-US" sz="3500" b="1">
                <a:solidFill>
                  <a:srgbClr val="002060"/>
                </a:solidFill>
              </a:rPr>
              <a:t> je </a:t>
            </a:r>
            <a:r>
              <a:rPr lang="en-US" sz="3500" b="1" err="1">
                <a:solidFill>
                  <a:srgbClr val="002060"/>
                </a:solidFill>
              </a:rPr>
              <a:t>opodstatnené</a:t>
            </a:r>
            <a:r>
              <a:rPr lang="en-US" sz="3500">
                <a:solidFill>
                  <a:srgbClr val="002060"/>
                </a:solidFill>
              </a:rPr>
              <a:t>, </a:t>
            </a:r>
            <a:r>
              <a:rPr lang="en-US" sz="3500" err="1">
                <a:solidFill>
                  <a:srgbClr val="002060"/>
                </a:solidFill>
              </a:rPr>
              <a:t>určí</a:t>
            </a:r>
            <a:r>
              <a:rPr lang="en-US" sz="3500">
                <a:solidFill>
                  <a:srgbClr val="002060"/>
                </a:solidFill>
              </a:rPr>
              <a:t>, </a:t>
            </a:r>
            <a:r>
              <a:rPr lang="en-US" sz="3500" err="1">
                <a:solidFill>
                  <a:srgbClr val="002060"/>
                </a:solidFill>
              </a:rPr>
              <a:t>že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škola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alebo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školské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zariadenie</a:t>
            </a:r>
            <a:r>
              <a:rPr lang="en-US" sz="3500">
                <a:solidFill>
                  <a:srgbClr val="002060"/>
                </a:solidFill>
              </a:rPr>
              <a:t> je </a:t>
            </a:r>
            <a:r>
              <a:rPr lang="en-US" sz="3500" err="1">
                <a:solidFill>
                  <a:srgbClr val="002060"/>
                </a:solidFill>
              </a:rPr>
              <a:t>povinné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poskytnúť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podporné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opatrenie</a:t>
            </a:r>
            <a:r>
              <a:rPr lang="en-US" sz="3500">
                <a:solidFill>
                  <a:srgbClr val="002060"/>
                </a:solidFill>
              </a:rPr>
              <a:t> v </a:t>
            </a:r>
            <a:r>
              <a:rPr lang="en-US" sz="3500" err="1">
                <a:solidFill>
                  <a:srgbClr val="002060"/>
                </a:solidFill>
              </a:rPr>
              <a:t>navrhovanom</a:t>
            </a:r>
            <a:r>
              <a:rPr lang="en-US" sz="3500">
                <a:solidFill>
                  <a:srgbClr val="002060"/>
                </a:solidFill>
              </a:rPr>
              <a:t> </a:t>
            </a:r>
            <a:r>
              <a:rPr lang="en-US" sz="3500" err="1">
                <a:solidFill>
                  <a:srgbClr val="002060"/>
                </a:solidFill>
              </a:rPr>
              <a:t>rozsahu</a:t>
            </a:r>
            <a:r>
              <a:rPr lang="en-US" sz="350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71716" y="1482923"/>
            <a:ext cx="1413849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+mj-lt"/>
                <a:cs typeface="Segoe UI"/>
              </a:rPr>
              <a:t>POSKYTNUTIE PODPORNÉHO </a:t>
            </a:r>
            <a:endParaRPr lang="sk-SK" sz="6500" b="1" dirty="0">
              <a:solidFill>
                <a:srgbClr val="002060"/>
              </a:solidFill>
              <a:latin typeface="+mj-lt"/>
              <a:cs typeface="Segoe UI"/>
            </a:endParaRPr>
          </a:p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+mj-lt"/>
                <a:cs typeface="Segoe UI"/>
              </a:rPr>
              <a:t>OPATRENIA</a:t>
            </a:r>
            <a:endParaRPr lang="en-US" sz="6500" b="1" dirty="0">
              <a:latin typeface="+mj-lt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4365"/>
            <a:ext cx="4196023" cy="1050429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367694" y="5295900"/>
            <a:ext cx="3551659" cy="3551659"/>
          </a:xfrm>
          <a:custGeom>
            <a:avLst/>
            <a:gdLst/>
            <a:ahLst/>
            <a:cxnLst/>
            <a:rect l="l" t="t" r="r" b="b"/>
            <a:pathLst>
              <a:path w="3551659" h="3551659">
                <a:moveTo>
                  <a:pt x="0" y="0"/>
                </a:moveTo>
                <a:lnTo>
                  <a:pt x="3551659" y="0"/>
                </a:lnTo>
                <a:lnTo>
                  <a:pt x="3551659" y="3551659"/>
                </a:lnTo>
                <a:lnTo>
                  <a:pt x="0" y="3551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8276597" y="7584859"/>
            <a:ext cx="4196023" cy="2702141"/>
          </a:xfrm>
          <a:custGeom>
            <a:avLst/>
            <a:gdLst/>
            <a:ahLst/>
            <a:cxnLst/>
            <a:rect l="l" t="t" r="r" b="b"/>
            <a:pathLst>
              <a:path w="4929021" h="3142251">
                <a:moveTo>
                  <a:pt x="0" y="0"/>
                </a:moveTo>
                <a:lnTo>
                  <a:pt x="4929021" y="0"/>
                </a:lnTo>
                <a:lnTo>
                  <a:pt x="4929021" y="3142251"/>
                </a:lnTo>
                <a:lnTo>
                  <a:pt x="0" y="31422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4688408" y="2919507"/>
            <a:ext cx="12846289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002060"/>
                </a:solidFill>
              </a:rPr>
              <a:t>Ak </a:t>
            </a:r>
            <a:r>
              <a:rPr lang="sk-SK" sz="3500" dirty="0">
                <a:solidFill>
                  <a:srgbClr val="002060"/>
                </a:solidFill>
              </a:rPr>
              <a:t>RUŠS zistí</a:t>
            </a:r>
            <a:r>
              <a:rPr lang="en-US" sz="3500" dirty="0">
                <a:solidFill>
                  <a:srgbClr val="002060"/>
                </a:solidFill>
              </a:rPr>
              <a:t>, </a:t>
            </a:r>
            <a:r>
              <a:rPr lang="en-US" sz="3500" dirty="0" err="1">
                <a:solidFill>
                  <a:srgbClr val="002060"/>
                </a:solidFill>
              </a:rPr>
              <a:t>že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nie</a:t>
            </a:r>
            <a:r>
              <a:rPr lang="en-US" sz="3500" dirty="0">
                <a:solidFill>
                  <a:srgbClr val="002060"/>
                </a:solidFill>
              </a:rPr>
              <a:t> je </a:t>
            </a:r>
            <a:r>
              <a:rPr lang="en-US" sz="3500" dirty="0" err="1">
                <a:solidFill>
                  <a:srgbClr val="002060"/>
                </a:solidFill>
              </a:rPr>
              <a:t>možnosť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zabezpečiť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poskytnutie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podporného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opatrenia</a:t>
            </a:r>
            <a:r>
              <a:rPr lang="sk-SK" sz="3500" dirty="0">
                <a:solidFill>
                  <a:srgbClr val="002060"/>
                </a:solidFill>
              </a:rPr>
              <a:t>,</a:t>
            </a:r>
            <a:r>
              <a:rPr lang="en-US" sz="3500" dirty="0">
                <a:solidFill>
                  <a:srgbClr val="002060"/>
                </a:solidFill>
              </a:rPr>
              <a:t>  </a:t>
            </a:r>
            <a:r>
              <a:rPr lang="en-US" sz="3500" b="1" dirty="0" err="1">
                <a:solidFill>
                  <a:srgbClr val="002060"/>
                </a:solidFill>
              </a:rPr>
              <a:t>bezodkladne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požiada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organizáciu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zriadenú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ministerstvom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školstva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sk-SK" sz="3500" dirty="0">
                <a:solidFill>
                  <a:srgbClr val="002060"/>
                </a:solidFill>
              </a:rPr>
              <a:t>(VÚDPAP) </a:t>
            </a:r>
            <a:r>
              <a:rPr lang="en-US" sz="3500" dirty="0" err="1">
                <a:solidFill>
                  <a:srgbClr val="002060"/>
                </a:solidFill>
              </a:rPr>
              <a:t>na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plnenie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úloh</a:t>
            </a:r>
            <a:r>
              <a:rPr lang="en-US" sz="3500" dirty="0">
                <a:solidFill>
                  <a:srgbClr val="002060"/>
                </a:solidFill>
              </a:rPr>
              <a:t> v </a:t>
            </a:r>
            <a:r>
              <a:rPr lang="en-US" sz="3500" dirty="0" err="1">
                <a:solidFill>
                  <a:srgbClr val="002060"/>
                </a:solidFill>
              </a:rPr>
              <a:t>oblasti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poradenstva</a:t>
            </a:r>
            <a:r>
              <a:rPr lang="en-US" sz="3500" dirty="0">
                <a:solidFill>
                  <a:srgbClr val="002060"/>
                </a:solidFill>
              </a:rPr>
              <a:t> a </a:t>
            </a:r>
            <a:r>
              <a:rPr lang="en-US" sz="3500" dirty="0" err="1">
                <a:solidFill>
                  <a:srgbClr val="002060"/>
                </a:solidFill>
              </a:rPr>
              <a:t>prevencie</a:t>
            </a:r>
            <a:r>
              <a:rPr lang="en-US" sz="3500" dirty="0">
                <a:solidFill>
                  <a:srgbClr val="002060"/>
                </a:solidFill>
              </a:rPr>
              <a:t>, </a:t>
            </a:r>
            <a:r>
              <a:rPr lang="en-US" sz="3500" dirty="0" err="1">
                <a:solidFill>
                  <a:srgbClr val="002060"/>
                </a:solidFill>
              </a:rPr>
              <a:t>ktorá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určí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spôsob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poskytnutia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podporného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opatrenia</a:t>
            </a:r>
            <a:r>
              <a:rPr lang="en-US" sz="3500" dirty="0">
                <a:solidFill>
                  <a:srgbClr val="002060"/>
                </a:solidFill>
              </a:rPr>
              <a:t> v </a:t>
            </a:r>
            <a:r>
              <a:rPr lang="en-US" sz="3500" dirty="0" err="1">
                <a:solidFill>
                  <a:srgbClr val="002060"/>
                </a:solidFill>
              </a:rPr>
              <a:t>najlepšom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záujme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dieťaťa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alebo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žiaka</a:t>
            </a:r>
            <a:r>
              <a:rPr lang="en-US" sz="3500" dirty="0">
                <a:solidFill>
                  <a:srgbClr val="002060"/>
                </a:solidFill>
              </a:rPr>
              <a:t> a </a:t>
            </a:r>
            <a:r>
              <a:rPr lang="en-US" sz="3500" dirty="0" err="1">
                <a:solidFill>
                  <a:srgbClr val="002060"/>
                </a:solidFill>
              </a:rPr>
              <a:t>poskytne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škole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alebo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školskému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zariadeniu</a:t>
            </a:r>
            <a:r>
              <a:rPr lang="en-US" sz="3500" dirty="0">
                <a:solidFill>
                  <a:srgbClr val="002060"/>
                </a:solidFill>
              </a:rPr>
              <a:t>, </a:t>
            </a:r>
            <a:r>
              <a:rPr lang="en-US" sz="3500" dirty="0" err="1">
                <a:solidFill>
                  <a:srgbClr val="002060"/>
                </a:solidFill>
              </a:rPr>
              <a:t>ktoré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dieťa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alebo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žiak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navštevuje</a:t>
            </a:r>
            <a:r>
              <a:rPr lang="en-US" sz="3500" dirty="0">
                <a:solidFill>
                  <a:srgbClr val="002060"/>
                </a:solidFill>
              </a:rPr>
              <a:t>, </a:t>
            </a:r>
            <a:r>
              <a:rPr lang="en-US" sz="3500" dirty="0" err="1">
                <a:solidFill>
                  <a:srgbClr val="002060"/>
                </a:solidFill>
              </a:rPr>
              <a:t>súčinnosť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pri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zabezpečení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jeho</a:t>
            </a:r>
            <a:r>
              <a:rPr lang="en-US" sz="3500" dirty="0">
                <a:solidFill>
                  <a:srgbClr val="002060"/>
                </a:solidFill>
              </a:rPr>
              <a:t> </a:t>
            </a:r>
            <a:r>
              <a:rPr lang="en-US" sz="3500" dirty="0" err="1">
                <a:solidFill>
                  <a:srgbClr val="002060"/>
                </a:solidFill>
              </a:rPr>
              <a:t>poskytnutia</a:t>
            </a:r>
            <a:r>
              <a:rPr lang="en-US" sz="35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25195" y="890847"/>
            <a:ext cx="1413849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+mj-lt"/>
                <a:cs typeface="Segoe UI"/>
              </a:rPr>
              <a:t>POSKYTNUTIE PODPORNÉHO </a:t>
            </a:r>
            <a:endParaRPr lang="sk-SK" sz="6500" b="1" dirty="0">
              <a:solidFill>
                <a:srgbClr val="002060"/>
              </a:solidFill>
              <a:latin typeface="+mj-lt"/>
              <a:cs typeface="Segoe UI"/>
            </a:endParaRPr>
          </a:p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latin typeface="+mj-lt"/>
                <a:cs typeface="Segoe UI"/>
              </a:rPr>
              <a:t>OPATRENIA</a:t>
            </a:r>
            <a:endParaRPr lang="en-US" sz="6500" b="1" dirty="0">
              <a:latin typeface="+mj-lt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668" y="-62925"/>
            <a:ext cx="4276691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571500" y="5848350"/>
            <a:ext cx="3410194" cy="3075780"/>
          </a:xfrm>
          <a:custGeom>
            <a:avLst/>
            <a:gdLst/>
            <a:ahLst/>
            <a:cxnLst/>
            <a:rect l="l" t="t" r="r" b="b"/>
            <a:pathLst>
              <a:path w="3581334" h="3254537">
                <a:moveTo>
                  <a:pt x="0" y="0"/>
                </a:moveTo>
                <a:lnTo>
                  <a:pt x="3581334" y="0"/>
                </a:lnTo>
                <a:lnTo>
                  <a:pt x="3581334" y="3254537"/>
                </a:lnTo>
                <a:lnTo>
                  <a:pt x="0" y="32545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7784417" y="7699192"/>
            <a:ext cx="7315200" cy="2441448"/>
          </a:xfrm>
          <a:custGeom>
            <a:avLst/>
            <a:gdLst/>
            <a:ahLst/>
            <a:cxnLst/>
            <a:rect l="l" t="t" r="r" b="b"/>
            <a:pathLst>
              <a:path w="7315200" h="2441448">
                <a:moveTo>
                  <a:pt x="0" y="0"/>
                </a:moveTo>
                <a:lnTo>
                  <a:pt x="7315200" y="0"/>
                </a:lnTo>
                <a:lnTo>
                  <a:pt x="7315200" y="2441448"/>
                </a:lnTo>
                <a:lnTo>
                  <a:pt x="0" y="24414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4420410" y="3329987"/>
            <a:ext cx="13081344" cy="2714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Poskytnuté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podporné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opatrenie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možno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prehodnotiť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z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hľadiska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napĺňania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jeho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účelu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. </a:t>
            </a:r>
            <a:endParaRPr lang="sk-SK" sz="3500" dirty="0"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lnSpc>
                <a:spcPts val="4200"/>
              </a:lnSpc>
            </a:pPr>
            <a:endParaRPr lang="en-US" sz="35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Pri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prehodnotení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poskytnutého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podporného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opatrenia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sa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postupuje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podľa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odsekov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2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až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11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školského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zákona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. (§ 145b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ods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2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až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ods</a:t>
            </a:r>
            <a:r>
              <a:rPr lang="en-US" sz="3500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Calibri"/>
              </a:rPr>
              <a:t> 11)</a:t>
            </a:r>
            <a:endParaRPr lang="en-US" sz="3500" dirty="0">
              <a:solidFill>
                <a:srgbClr val="002060"/>
              </a:solidFill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669792" y="1352783"/>
            <a:ext cx="1413849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cs typeface="Segoe UI"/>
              </a:rPr>
              <a:t>POSKYTNUTIE PODPORNÉHO </a:t>
            </a:r>
            <a:endParaRPr lang="sk-SK" sz="6500" b="1" dirty="0">
              <a:solidFill>
                <a:srgbClr val="002060"/>
              </a:solidFill>
              <a:cs typeface="Segoe UI"/>
            </a:endParaRPr>
          </a:p>
          <a:p>
            <a:pPr>
              <a:lnSpc>
                <a:spcPts val="7000"/>
              </a:lnSpc>
            </a:pPr>
            <a:r>
              <a:rPr lang="en-US" sz="6500" b="1" dirty="0">
                <a:solidFill>
                  <a:srgbClr val="002060"/>
                </a:solidFill>
                <a:cs typeface="Segoe UI"/>
              </a:rPr>
              <a:t>OPATRENIA</a:t>
            </a:r>
            <a:endParaRPr lang="en-US" sz="6500" b="1" dirty="0"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9727" y="1015574"/>
            <a:ext cx="10123827" cy="490864"/>
            <a:chOff x="0" y="0"/>
            <a:chExt cx="13498436" cy="654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8449" cy="654431"/>
            </a:xfrm>
            <a:custGeom>
              <a:avLst/>
              <a:gdLst/>
              <a:ahLst/>
              <a:cxnLst/>
              <a:rect l="l" t="t" r="r" b="b"/>
              <a:pathLst>
                <a:path w="13498449" h="654431">
                  <a:moveTo>
                    <a:pt x="0" y="0"/>
                  </a:moveTo>
                  <a:lnTo>
                    <a:pt x="13498449" y="0"/>
                  </a:lnTo>
                  <a:lnTo>
                    <a:pt x="13498449" y="654431"/>
                  </a:lnTo>
                  <a:lnTo>
                    <a:pt x="0" y="6544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69605"/>
            <a:ext cx="4196023" cy="1051953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375013" y="5342220"/>
            <a:ext cx="3466674" cy="3492870"/>
          </a:xfrm>
          <a:custGeom>
            <a:avLst/>
            <a:gdLst/>
            <a:ahLst/>
            <a:cxnLst/>
            <a:rect l="l" t="t" r="r" b="b"/>
            <a:pathLst>
              <a:path w="3466674" h="3492870">
                <a:moveTo>
                  <a:pt x="0" y="0"/>
                </a:moveTo>
                <a:lnTo>
                  <a:pt x="3466673" y="0"/>
                </a:lnTo>
                <a:lnTo>
                  <a:pt x="3466673" y="3492870"/>
                </a:lnTo>
                <a:lnTo>
                  <a:pt x="0" y="3492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5041202" y="2722256"/>
            <a:ext cx="12113465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spc="-272" dirty="0">
                <a:solidFill>
                  <a:srgbClr val="002060"/>
                </a:solidFill>
                <a:latin typeface="Calibri (MS) Bold"/>
              </a:rPr>
              <a:t>KTO POSKYTUJE VYJADRENIE </a:t>
            </a:r>
          </a:p>
          <a:p>
            <a:pPr algn="ctr">
              <a:lnSpc>
                <a:spcPts val="8399"/>
              </a:lnSpc>
            </a:pPr>
            <a:r>
              <a:rPr lang="en-US" sz="6999" spc="-278" dirty="0">
                <a:solidFill>
                  <a:srgbClr val="002060"/>
                </a:solidFill>
                <a:latin typeface="Calibri (MS) Bold"/>
              </a:rPr>
              <a:t>NA ÚČEL POSKYTNUTIA PODPORNÉHO OPATRENIA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35492" y="2033917"/>
            <a:ext cx="12480508" cy="7720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sk-SK" sz="3500" b="1" dirty="0">
                <a:solidFill>
                  <a:srgbClr val="2A2768"/>
                </a:solidFill>
                <a:latin typeface="Calibri"/>
                <a:cs typeface="Calibri"/>
              </a:rPr>
              <a:t>a)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poskytovanie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výchovy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vzdelávania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základe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úpravy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cieľov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metód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foriem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prístupov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výchove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vzdelávaní</a:t>
            </a:r>
            <a:endParaRPr lang="en-US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/>
                <a:cs typeface="Calibri"/>
              </a:rPr>
              <a:t>c)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činností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rozvoj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pohybovej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schopnosti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zmyslového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vnímania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komunikačnej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schopnosti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kognitívnej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schopnosti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sociálno-komunikačných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zručností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emocionality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 </a:t>
            </a: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a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sebaobsluhy</a:t>
            </a:r>
            <a:endParaRPr lang="en-US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endParaRPr lang="en-US" sz="3500" b="1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/>
                <a:cs typeface="Calibri"/>
              </a:rPr>
              <a:t>e)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poskytovania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kurzu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vyučovacieho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jazyka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školy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inej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podpory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pri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osvojovaní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si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vyučovacieho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jazyka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školy</a:t>
            </a: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/>
                <a:cs typeface="Calibri"/>
              </a:rPr>
              <a:t>f)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doučovania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cieleného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učenia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dosiahnutie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najvyššieho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individuálneho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kognitívneho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potenciálu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dieťaťa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žiaka</a:t>
            </a:r>
            <a:endParaRPr lang="en-US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/>
                <a:cs typeface="Calibri"/>
              </a:rPr>
              <a:t>j)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činnosť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podporu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sociálneho</a:t>
            </a:r>
            <a:r>
              <a:rPr lang="en-US" sz="3500" dirty="0">
                <a:solidFill>
                  <a:srgbClr val="2A2768"/>
                </a:solidFill>
                <a:latin typeface="Calibri"/>
                <a:cs typeface="Calibri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/>
                <a:cs typeface="Calibri"/>
              </a:rPr>
              <a:t>zaradenia</a:t>
            </a: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  <a:p>
            <a:pPr>
              <a:lnSpc>
                <a:spcPts val="3000"/>
              </a:lnSpc>
            </a:pPr>
            <a:r>
              <a:rPr lang="en-US" sz="3600" b="1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k)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činnosť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na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podporu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predchádzania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ukončenia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školskej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endParaRPr lang="sk-SK" sz="3600" b="0" i="0" u="none" strike="noStrike" dirty="0">
              <a:solidFill>
                <a:srgbClr val="2A2768"/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dochádzky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v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nižšom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ako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poslednom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ročníku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základnej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školy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endParaRPr lang="sk-SK" sz="3600" b="0" i="0" u="none" strike="noStrike" dirty="0">
              <a:solidFill>
                <a:srgbClr val="2A2768"/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alebo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strednej</a:t>
            </a:r>
            <a:r>
              <a:rPr lang="en-US" sz="3600" b="0" i="0" u="none" strike="noStrike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3600" b="0" i="0" u="none" strike="noStrike" dirty="0" err="1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školy</a:t>
            </a:r>
            <a:r>
              <a:rPr lang="en-US" sz="3600" b="0" i="0" dirty="0">
                <a:solidFill>
                  <a:srgbClr val="2A2768"/>
                </a:solidFill>
                <a:effectLst/>
                <a:latin typeface="Calibri" panose="020F0502020204030204" pitchFamily="34" charset="0"/>
              </a:rPr>
              <a:t>​</a:t>
            </a:r>
            <a:endParaRPr lang="sk-SK" sz="3500" dirty="0">
              <a:solidFill>
                <a:srgbClr val="2A2768"/>
              </a:solidFill>
              <a:latin typeface="Calibri"/>
              <a:cs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735492" y="1171753"/>
            <a:ext cx="8775294" cy="585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9"/>
              </a:lnSpc>
            </a:pPr>
            <a:r>
              <a:rPr lang="en-US" sz="6500" dirty="0">
                <a:solidFill>
                  <a:srgbClr val="2A2768"/>
                </a:solidFill>
                <a:latin typeface="Calibri (MS) Bold"/>
              </a:rPr>
              <a:t>PODPORNÉ OPATRENIE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233" y="1464526"/>
            <a:ext cx="5406852" cy="452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4000" b="1">
                <a:solidFill>
                  <a:srgbClr val="2A2768"/>
                </a:solidFill>
                <a:latin typeface="Calibri (MS)"/>
              </a:rPr>
              <a:t>ŠKOLA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4723" y="3225168"/>
            <a:ext cx="4830633" cy="1561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0" lvl="1" indent="-248285">
              <a:lnSpc>
                <a:spcPts val="3000"/>
              </a:lnSpc>
              <a:buFont typeface="Arial"/>
              <a:buChar char="•"/>
            </a:pP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učiteľ</a:t>
            </a:r>
            <a:r>
              <a:rPr lang="en-US" sz="3500" dirty="0">
                <a:solidFill>
                  <a:srgbClr val="002060"/>
                </a:solidFill>
                <a:latin typeface="Arial"/>
                <a:cs typeface="Arial"/>
              </a:rPr>
              <a:t>;</a:t>
            </a:r>
            <a:endParaRPr lang="en-US" sz="3500" dirty="0">
              <a:solidFill>
                <a:srgbClr val="2A2768"/>
              </a:solidFill>
              <a:latin typeface="Calibri (MS)"/>
              <a:cs typeface="Calibri (MS)"/>
            </a:endParaRPr>
          </a:p>
          <a:p>
            <a:pPr marL="496570" lvl="1" indent="-248285">
              <a:lnSpc>
                <a:spcPts val="3000"/>
              </a:lnSpc>
              <a:buFont typeface="Arial"/>
              <a:buChar char="•"/>
            </a:pP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školský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špeciálny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pedagóg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,</a:t>
            </a:r>
            <a:endParaRPr lang="en-US" sz="3500" dirty="0">
              <a:solidFill>
                <a:srgbClr val="2A2768"/>
              </a:solidFill>
              <a:latin typeface="Calibri (MS)"/>
              <a:cs typeface="Calibri (MS)"/>
            </a:endParaRPr>
          </a:p>
          <a:p>
            <a:pPr marL="496570" lvl="1" indent="-248285">
              <a:lnSpc>
                <a:spcPts val="3000"/>
              </a:lnSpc>
              <a:buFont typeface="Arial"/>
              <a:buChar char="•"/>
            </a:pP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odborný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zamestnanec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.</a:t>
            </a:r>
            <a:endParaRPr lang="en-US" sz="3500" dirty="0">
              <a:solidFill>
                <a:srgbClr val="2A2768"/>
              </a:solidFill>
              <a:latin typeface="Calibri (MS)"/>
              <a:cs typeface="Calibri (MS)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12" y="5893981"/>
            <a:ext cx="5100988" cy="1299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4000" b="1">
                <a:solidFill>
                  <a:srgbClr val="2A2768"/>
                </a:solidFill>
                <a:latin typeface="Calibri (MS)"/>
              </a:rPr>
              <a:t>ZARIADENIE PORADENSTVA  </a:t>
            </a:r>
          </a:p>
          <a:p>
            <a:pPr algn="ctr">
              <a:lnSpc>
                <a:spcPts val="3299"/>
              </a:lnSpc>
            </a:pPr>
            <a:r>
              <a:rPr lang="en-US" sz="4000" b="1">
                <a:solidFill>
                  <a:srgbClr val="2A2768"/>
                </a:solidFill>
                <a:latin typeface="Calibri (MS)"/>
              </a:rPr>
              <a:t> A PREVENCIE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1161" y="1917342"/>
            <a:ext cx="4886552" cy="1176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sk-SK" sz="3500" dirty="0">
                <a:solidFill>
                  <a:srgbClr val="2A2768"/>
                </a:solidFill>
                <a:latin typeface="Calibri (MS)"/>
              </a:rPr>
              <a:t>Podporná úroveň 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1. </a:t>
            </a:r>
            <a:r>
              <a:rPr lang="sk-SK" sz="3500" dirty="0">
                <a:solidFill>
                  <a:srgbClr val="2A2768"/>
                </a:solidFill>
                <a:latin typeface="Calibri (MS)"/>
              </a:rPr>
              <a:t>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2.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stup</a:t>
            </a:r>
            <a:r>
              <a:rPr lang="sk-SK" sz="3500" dirty="0" err="1">
                <a:solidFill>
                  <a:srgbClr val="2A2768"/>
                </a:solidFill>
                <a:latin typeface="Calibri (MS)"/>
              </a:rPr>
              <a:t>ňa</a:t>
            </a:r>
            <a:r>
              <a:rPr lang="sk-SK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v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systéme</a:t>
            </a:r>
            <a:r>
              <a:rPr lang="sk-SK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poradenstva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prevencie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8900" y="7337010"/>
            <a:ext cx="4886552" cy="117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sk-SK" sz="3500" dirty="0">
                <a:solidFill>
                  <a:srgbClr val="2A2768"/>
                </a:solidFill>
                <a:latin typeface="Calibri (MS)"/>
              </a:rPr>
              <a:t>Podporná úroveň 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3. </a:t>
            </a:r>
            <a:r>
              <a:rPr lang="sk-SK" sz="3500" dirty="0">
                <a:solidFill>
                  <a:srgbClr val="2A2768"/>
                </a:solidFill>
                <a:latin typeface="Calibri (MS)"/>
              </a:rPr>
              <a:t>až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5.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stup</a:t>
            </a:r>
            <a:r>
              <a:rPr lang="sk-SK" sz="3500" dirty="0" err="1">
                <a:solidFill>
                  <a:srgbClr val="2A2768"/>
                </a:solidFill>
                <a:latin typeface="Calibri (MS)"/>
              </a:rPr>
              <a:t>ňa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v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systéme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poradenstva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prevencie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723" y="8866708"/>
            <a:ext cx="4830633" cy="37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>
              <a:lnSpc>
                <a:spcPts val="2530"/>
              </a:lnSpc>
              <a:buFont typeface="Arial"/>
              <a:buChar char="•"/>
            </a:pP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odborný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zamestnanec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.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7E8D44C9-717F-51AD-6ECA-69D48781AB68}"/>
              </a:ext>
            </a:extLst>
          </p:cNvPr>
          <p:cNvSpPr/>
          <p:nvPr/>
        </p:nvSpPr>
        <p:spPr>
          <a:xfrm>
            <a:off x="5507713" y="-125850"/>
            <a:ext cx="72000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17654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70434" y="2671965"/>
            <a:ext cx="12058984" cy="4526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poskytovanie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zdravotnej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starostlivosti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úpravy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priestorov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určených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podporu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vnímania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nadobúdanie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zručností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odstraňovanie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fyzických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bariér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priestoroch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školského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zariadenia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organizačných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bariér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vzdelávaní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</a:pPr>
            <a:endParaRPr lang="en-US" sz="3500" b="1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3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diétneho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stravovania</a:t>
            </a: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70434" y="1836281"/>
            <a:ext cx="8775294" cy="585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9"/>
              </a:lnSpc>
            </a:pPr>
            <a:r>
              <a:rPr lang="en-US" sz="6500" dirty="0">
                <a:solidFill>
                  <a:srgbClr val="2A2768"/>
                </a:solidFill>
                <a:latin typeface="Calibri (MS) Bold"/>
              </a:rPr>
              <a:t>PODPORNÉ OPATRENIE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2908" y="1836281"/>
            <a:ext cx="5406852" cy="452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4000" b="1" dirty="0">
                <a:solidFill>
                  <a:srgbClr val="2A2768"/>
                </a:solidFill>
                <a:latin typeface="Calibri (MS)"/>
              </a:rPr>
              <a:t>ŠKOLA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8582" y="3596923"/>
            <a:ext cx="4830633" cy="1561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>
              <a:lnSpc>
                <a:spcPts val="3000"/>
              </a:lnSpc>
              <a:buFont typeface="Arial"/>
              <a:buChar char="•"/>
            </a:pP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učiteľ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,</a:t>
            </a:r>
          </a:p>
          <a:p>
            <a:pPr marL="496571" lvl="1" indent="-248285">
              <a:lnSpc>
                <a:spcPts val="3000"/>
              </a:lnSpc>
              <a:buFont typeface="Arial"/>
              <a:buChar char="•"/>
            </a:pP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školský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špeciálny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pedagóg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,</a:t>
            </a:r>
          </a:p>
          <a:p>
            <a:pPr marL="496571" lvl="1" indent="-248285">
              <a:lnSpc>
                <a:spcPts val="3000"/>
              </a:lnSpc>
              <a:buFont typeface="Arial"/>
              <a:buChar char="•"/>
            </a:pP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odborný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zamestnanec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300" y="6031730"/>
            <a:ext cx="5100988" cy="1299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4000" b="1" dirty="0">
                <a:solidFill>
                  <a:srgbClr val="2A2768"/>
                </a:solidFill>
                <a:latin typeface="Calibri (MS)"/>
              </a:rPr>
              <a:t>ZARIADENIE PORADENSTVA  </a:t>
            </a:r>
          </a:p>
          <a:p>
            <a:pPr algn="ctr">
              <a:lnSpc>
                <a:spcPts val="3299"/>
              </a:lnSpc>
            </a:pPr>
            <a:r>
              <a:rPr lang="en-US" sz="4000" b="1" dirty="0">
                <a:solidFill>
                  <a:srgbClr val="2A2768"/>
                </a:solidFill>
                <a:latin typeface="Calibri (MS)"/>
              </a:rPr>
              <a:t> A PREVENCIE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3630" y="8981251"/>
            <a:ext cx="4830633" cy="37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>
              <a:lnSpc>
                <a:spcPts val="2530"/>
              </a:lnSpc>
              <a:buFont typeface="Arial"/>
              <a:buChar char="•"/>
            </a:pP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odborný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zamestnanec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.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7E8D44C9-717F-51AD-6ECA-69D48781AB68}"/>
              </a:ext>
            </a:extLst>
          </p:cNvPr>
          <p:cNvSpPr/>
          <p:nvPr/>
        </p:nvSpPr>
        <p:spPr>
          <a:xfrm>
            <a:off x="5507713" y="-125850"/>
            <a:ext cx="72000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D9ADB0A6-30BE-41A7-577E-C904C783B34F}"/>
              </a:ext>
            </a:extLst>
          </p:cNvPr>
          <p:cNvSpPr txBox="1"/>
          <p:nvPr/>
        </p:nvSpPr>
        <p:spPr>
          <a:xfrm>
            <a:off x="457449" y="2324771"/>
            <a:ext cx="4886552" cy="1176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sk-SK" sz="3500" dirty="0">
                <a:solidFill>
                  <a:srgbClr val="2A2768"/>
                </a:solidFill>
                <a:latin typeface="Calibri (MS)"/>
              </a:rPr>
              <a:t>Podporná úroveň 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1. </a:t>
            </a:r>
            <a:r>
              <a:rPr lang="sk-SK" sz="3500" dirty="0">
                <a:solidFill>
                  <a:srgbClr val="2A2768"/>
                </a:solidFill>
                <a:latin typeface="Calibri (MS)"/>
              </a:rPr>
              <a:t>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2.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stup</a:t>
            </a:r>
            <a:r>
              <a:rPr lang="sk-SK" sz="3500" dirty="0" err="1">
                <a:solidFill>
                  <a:srgbClr val="2A2768"/>
                </a:solidFill>
                <a:latin typeface="Calibri (MS)"/>
              </a:rPr>
              <a:t>ňa</a:t>
            </a:r>
            <a:r>
              <a:rPr lang="sk-SK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v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systéme</a:t>
            </a:r>
            <a:r>
              <a:rPr lang="sk-SK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poradenstva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prevencie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: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9545D80D-0449-53D4-EFC7-C84DDDD8527D}"/>
              </a:ext>
            </a:extLst>
          </p:cNvPr>
          <p:cNvSpPr txBox="1"/>
          <p:nvPr/>
        </p:nvSpPr>
        <p:spPr>
          <a:xfrm>
            <a:off x="337711" y="7567853"/>
            <a:ext cx="4886552" cy="117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sk-SK" sz="3500" dirty="0">
                <a:solidFill>
                  <a:srgbClr val="2A2768"/>
                </a:solidFill>
                <a:latin typeface="Calibri (MS)"/>
              </a:rPr>
              <a:t>Podporná úroveň 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3. </a:t>
            </a:r>
            <a:r>
              <a:rPr lang="sk-SK" sz="3500" dirty="0">
                <a:solidFill>
                  <a:srgbClr val="2A2768"/>
                </a:solidFill>
                <a:latin typeface="Calibri (MS)"/>
              </a:rPr>
              <a:t>až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5.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stup</a:t>
            </a:r>
            <a:r>
              <a:rPr lang="sk-SK" sz="3500" dirty="0" err="1">
                <a:solidFill>
                  <a:srgbClr val="2A2768"/>
                </a:solidFill>
                <a:latin typeface="Calibri (MS)"/>
              </a:rPr>
              <a:t>ňa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v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systéme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poradenstva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prevencie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41797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02529" y="1637591"/>
            <a:ext cx="8940156" cy="585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9"/>
              </a:lnSpc>
            </a:pPr>
            <a:r>
              <a:rPr lang="en-US" sz="6500" dirty="0">
                <a:solidFill>
                  <a:srgbClr val="2A2768"/>
                </a:solidFill>
                <a:latin typeface="Calibri (MS) Bold"/>
              </a:rPr>
              <a:t>PODPORNÉ OPATRENIE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02529" y="2508737"/>
            <a:ext cx="12728120" cy="733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poskytovanie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základe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úpravy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obsahu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hodnotenia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výsledkov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dosiahnutých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deťmi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žiakmi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vzdelávaní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činnosť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podporu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dosahovania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školskej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spôsobilosti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skvalitnenie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podmienok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výchovy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žiakov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zo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sociálne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znevýhodneného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prostredia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vyučovacom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predmete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vzdelávacej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oblasti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vyššom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ročníku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b="1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osobitných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foriem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komunikácie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dieťaťa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zdravotným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postihnutím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žiaka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zdravotným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postihnutím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školou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alebo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školským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zariadením</a:t>
            </a: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95643" y="2872392"/>
            <a:ext cx="4364303" cy="133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4000">
                <a:solidFill>
                  <a:srgbClr val="2A2768"/>
                </a:solidFill>
                <a:latin typeface="Calibri (MS) Bold"/>
              </a:rPr>
              <a:t>ZARIADENIE PORADENSTVA</a:t>
            </a:r>
          </a:p>
          <a:p>
            <a:pPr algn="ctr">
              <a:lnSpc>
                <a:spcPts val="3331"/>
              </a:lnSpc>
            </a:pPr>
            <a:r>
              <a:rPr lang="en-US" sz="4000">
                <a:solidFill>
                  <a:srgbClr val="2A2768"/>
                </a:solidFill>
                <a:latin typeface="Calibri (MS) Bold"/>
              </a:rPr>
              <a:t>A PREVENCIE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3885" y="6811193"/>
            <a:ext cx="4606061" cy="407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1" lvl="1" indent="-248285">
              <a:lnSpc>
                <a:spcPts val="3000"/>
              </a:lnSpc>
              <a:buFont typeface="Arial"/>
              <a:buChar char="•"/>
            </a:pP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odborný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zamestnanec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.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9AC2B8C9-381D-18AE-F59C-ADDB19DADA7F}"/>
              </a:ext>
            </a:extLst>
          </p:cNvPr>
          <p:cNvSpPr/>
          <p:nvPr/>
        </p:nvSpPr>
        <p:spPr>
          <a:xfrm>
            <a:off x="5072132" y="-108535"/>
            <a:ext cx="72000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EDD5B7F-ED80-2BB6-FABB-9DA1F1F49E96}"/>
              </a:ext>
            </a:extLst>
          </p:cNvPr>
          <p:cNvSpPr txBox="1"/>
          <p:nvPr/>
        </p:nvSpPr>
        <p:spPr>
          <a:xfrm>
            <a:off x="386779" y="4920484"/>
            <a:ext cx="4886552" cy="117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sk-SK" sz="3500" dirty="0">
                <a:solidFill>
                  <a:srgbClr val="2A2768"/>
                </a:solidFill>
                <a:latin typeface="Calibri (MS)"/>
              </a:rPr>
              <a:t>Podporná úroveň 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3. </a:t>
            </a:r>
            <a:r>
              <a:rPr lang="sk-SK" sz="3500" dirty="0">
                <a:solidFill>
                  <a:srgbClr val="2A2768"/>
                </a:solidFill>
                <a:latin typeface="Calibri (MS)"/>
              </a:rPr>
              <a:t>až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5.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stup</a:t>
            </a:r>
            <a:r>
              <a:rPr lang="sk-SK" sz="3500" dirty="0" err="1">
                <a:solidFill>
                  <a:srgbClr val="2A2768"/>
                </a:solidFill>
                <a:latin typeface="Calibri (MS)"/>
              </a:rPr>
              <a:t>ňa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v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systéme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poradenstva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prevencie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751831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12690" y="2474824"/>
            <a:ext cx="8940156" cy="585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9"/>
              </a:lnSpc>
            </a:pPr>
            <a:r>
              <a:rPr lang="en-US" sz="6500">
                <a:solidFill>
                  <a:srgbClr val="2A2768"/>
                </a:solidFill>
                <a:latin typeface="Calibri (MS) Bold"/>
              </a:rPr>
              <a:t>PODPORNÉ OPATRENIE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71635" y="3060369"/>
            <a:ext cx="12582368" cy="533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špecializované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kariérové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poradenstvo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pôsobenia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pedagogického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asistenta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triede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zabezpečenie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sebaobslužných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úkonov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výchovno-vzdelávacieho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procesu</a:t>
            </a:r>
            <a:endParaRPr lang="sk-SK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p)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poskytnutie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špeciálnych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edukačných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publikácií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kompenzačných</a:t>
            </a:r>
            <a:r>
              <a:rPr lang="en-US" sz="3500" dirty="0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pomôcok</a:t>
            </a:r>
            <a:endParaRPr lang="en-US" sz="3500" dirty="0">
              <a:solidFill>
                <a:srgbClr val="2A276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7161" y="2393439"/>
            <a:ext cx="4364303" cy="133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1"/>
              </a:lnSpc>
            </a:pPr>
            <a:r>
              <a:rPr lang="en-US" sz="4000">
                <a:solidFill>
                  <a:srgbClr val="2A2768"/>
                </a:solidFill>
                <a:latin typeface="Calibri (MS) Bold"/>
              </a:rPr>
              <a:t>ZARIADENIE PORADENSTVA</a:t>
            </a:r>
          </a:p>
          <a:p>
            <a:pPr algn="ctr">
              <a:lnSpc>
                <a:spcPts val="3331"/>
              </a:lnSpc>
            </a:pPr>
            <a:r>
              <a:rPr lang="en-US" sz="4000">
                <a:solidFill>
                  <a:srgbClr val="2A2768"/>
                </a:solidFill>
                <a:latin typeface="Calibri (MS) Bold"/>
              </a:rPr>
              <a:t>A PREVENCIE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2076" y="6332240"/>
            <a:ext cx="488767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71" lvl="1" indent="-248285">
              <a:buFont typeface="Arial"/>
              <a:buChar char="•"/>
            </a:pP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odborný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zamestnanec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.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9AC2B8C9-381D-18AE-F59C-ADDB19DADA7F}"/>
              </a:ext>
            </a:extLst>
          </p:cNvPr>
          <p:cNvSpPr/>
          <p:nvPr/>
        </p:nvSpPr>
        <p:spPr>
          <a:xfrm>
            <a:off x="5131077" y="-42981"/>
            <a:ext cx="72000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2B49E9ED-0970-7C5D-94BB-A580E9EE5DF1}"/>
              </a:ext>
            </a:extLst>
          </p:cNvPr>
          <p:cNvSpPr txBox="1"/>
          <p:nvPr/>
        </p:nvSpPr>
        <p:spPr>
          <a:xfrm>
            <a:off x="296036" y="4441531"/>
            <a:ext cx="4886552" cy="117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sk-SK" sz="3500" dirty="0">
                <a:solidFill>
                  <a:srgbClr val="2A2768"/>
                </a:solidFill>
                <a:latin typeface="Calibri (MS)"/>
              </a:rPr>
              <a:t>Podporná úroveň 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3. </a:t>
            </a:r>
            <a:r>
              <a:rPr lang="sk-SK" sz="3500" dirty="0">
                <a:solidFill>
                  <a:srgbClr val="2A2768"/>
                </a:solidFill>
                <a:latin typeface="Calibri (MS)"/>
              </a:rPr>
              <a:t>až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5.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stup</a:t>
            </a:r>
            <a:r>
              <a:rPr lang="sk-SK" sz="3500" dirty="0" err="1">
                <a:solidFill>
                  <a:srgbClr val="2A2768"/>
                </a:solidFill>
                <a:latin typeface="Calibri (MS)"/>
              </a:rPr>
              <a:t>ňa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v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systéme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poradenstva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Calibri (MS)"/>
              </a:rPr>
              <a:t>prevencie</a:t>
            </a:r>
            <a:r>
              <a:rPr lang="en-US" sz="3500" dirty="0">
                <a:solidFill>
                  <a:srgbClr val="2A2768"/>
                </a:solidFill>
                <a:latin typeface="Calibri (MS)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3367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0"/>
            <a:ext cx="3084161" cy="1040130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266063" y="5248275"/>
            <a:ext cx="2419079" cy="2400754"/>
          </a:xfrm>
          <a:custGeom>
            <a:avLst/>
            <a:gdLst/>
            <a:ahLst/>
            <a:cxnLst/>
            <a:rect l="l" t="t" r="r" b="b"/>
            <a:pathLst>
              <a:path w="2226114" h="2289063">
                <a:moveTo>
                  <a:pt x="0" y="0"/>
                </a:moveTo>
                <a:lnTo>
                  <a:pt x="2226114" y="0"/>
                </a:lnTo>
                <a:lnTo>
                  <a:pt x="2226114" y="2289063"/>
                </a:lnTo>
                <a:lnTo>
                  <a:pt x="0" y="2289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3372279" y="731068"/>
            <a:ext cx="15469903" cy="79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500" dirty="0">
                <a:solidFill>
                  <a:srgbClr val="002060"/>
                </a:solidFill>
                <a:latin typeface="Calibri (MS) Bold"/>
              </a:rPr>
              <a:t>PREČO KATALÓG PODPORNÝCH OPATRENÍ?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84161" y="1784357"/>
            <a:ext cx="14461855" cy="86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Aplikačná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pomôcka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Ako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byť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v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škole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úspešnejší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endParaRPr lang="sk-SK" sz="3500" spc="-117" dirty="0">
              <a:solidFill>
                <a:srgbClr val="002060"/>
              </a:solidFill>
              <a:latin typeface="Calibri (MS)"/>
            </a:endParaRPr>
          </a:p>
          <a:p>
            <a:pPr marL="323850" lvl="1"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Aplikačná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pomôcka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 </a:t>
            </a:r>
            <a:r>
              <a:rPr lang="sk-SK" sz="3500" spc="-117" dirty="0">
                <a:solidFill>
                  <a:srgbClr val="002060"/>
                </a:solidFill>
                <a:latin typeface="Calibri (MS)"/>
              </a:rPr>
              <a:t>P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re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duševného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zdravia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v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školách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sk-SK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Manuál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debarierizácie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škôl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školských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zariaden</a:t>
            </a:r>
            <a:r>
              <a:rPr lang="sk-SK" sz="3500" spc="-117" dirty="0">
                <a:solidFill>
                  <a:srgbClr val="002060"/>
                </a:solidFill>
                <a:latin typeface="Calibri (MS)"/>
              </a:rPr>
              <a:t>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endParaRPr lang="sk-SK" sz="3500" spc="-117" dirty="0">
              <a:solidFill>
                <a:srgbClr val="002060"/>
              </a:solidFill>
              <a:latin typeface="Calibri (MS)"/>
            </a:endParaRPr>
          </a:p>
          <a:p>
            <a:pPr marL="323850" lvl="1"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Metodický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materiál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desegregácie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škôl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pre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zriaďovateľov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riaditeľov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„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Spolu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v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jednej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lavici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“;</a:t>
            </a:r>
            <a:endParaRPr lang="sk-SK" sz="3500" spc="-117" dirty="0">
              <a:solidFill>
                <a:srgbClr val="002060"/>
              </a:solidFill>
              <a:latin typeface="Calibri (MS)"/>
            </a:endParaRPr>
          </a:p>
          <a:p>
            <a:pPr marL="323850" lvl="1">
              <a:lnSpc>
                <a:spcPts val="4200"/>
              </a:lnSpc>
            </a:pPr>
            <a:endParaRPr lang="en-US" sz="30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Charakteristiky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jednotlivých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stupňov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podporných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úrovní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systému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poradenstva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prevencie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endParaRPr lang="sk-SK" sz="3500" spc="-117" dirty="0">
              <a:solidFill>
                <a:srgbClr val="002060"/>
              </a:solidFill>
              <a:latin typeface="Calibri (MS)"/>
            </a:endParaRPr>
          </a:p>
          <a:p>
            <a:pPr marL="323850" lvl="1"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Výkonové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obsahové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štandardy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odborných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činností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endParaRPr lang="sk-SK" sz="3500" spc="-117" dirty="0">
              <a:solidFill>
                <a:srgbClr val="002060"/>
              </a:solidFill>
              <a:latin typeface="Calibri (MS)"/>
            </a:endParaRPr>
          </a:p>
          <a:p>
            <a:pPr marL="323850" lvl="1"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Novela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školského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zákona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245/2008 Z. z o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výchove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.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10146514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12690" y="2174787"/>
            <a:ext cx="8940156" cy="585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49"/>
              </a:lnSpc>
            </a:pPr>
            <a:r>
              <a:rPr lang="en-US" sz="6500" dirty="0">
                <a:solidFill>
                  <a:srgbClr val="2A2768"/>
                </a:solidFill>
                <a:latin typeface="Calibri (MS) Bold"/>
              </a:rPr>
              <a:t>PODPORNÉ OPATRENIE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12690" y="3839299"/>
            <a:ext cx="11311415" cy="1945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+mj-lt"/>
              </a:rPr>
              <a:t>t)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prevencia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na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podporu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fyzického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zdravia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duševného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zdravia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a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prevencia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výskytu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rizikového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správania</a:t>
            </a:r>
            <a:endParaRPr lang="sk-SK" sz="3500" dirty="0">
              <a:solidFill>
                <a:srgbClr val="2A2768"/>
              </a:solidFill>
              <a:latin typeface="+mj-lt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+mj-lt"/>
            </a:endParaRPr>
          </a:p>
          <a:p>
            <a:pPr>
              <a:lnSpc>
                <a:spcPts val="3000"/>
              </a:lnSpc>
            </a:pPr>
            <a:endParaRPr lang="en-US" sz="3500" dirty="0">
              <a:solidFill>
                <a:srgbClr val="2A2768"/>
              </a:solidFill>
              <a:latin typeface="+mj-lt"/>
            </a:endParaRPr>
          </a:p>
          <a:p>
            <a:pPr>
              <a:lnSpc>
                <a:spcPts val="3000"/>
              </a:lnSpc>
            </a:pPr>
            <a:r>
              <a:rPr lang="en-US" sz="3500" b="1" dirty="0">
                <a:solidFill>
                  <a:srgbClr val="2A2768"/>
                </a:solidFill>
                <a:latin typeface="+mj-lt"/>
              </a:rPr>
              <a:t>u)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krízová</a:t>
            </a:r>
            <a:r>
              <a:rPr lang="en-US" sz="3500" dirty="0">
                <a:solidFill>
                  <a:srgbClr val="2A2768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2A2768"/>
                </a:solidFill>
                <a:latin typeface="+mj-lt"/>
              </a:rPr>
              <a:t>intervencia</a:t>
            </a:r>
            <a:endParaRPr lang="en-US" sz="3500" dirty="0">
              <a:solidFill>
                <a:srgbClr val="2A2768"/>
              </a:solidFill>
              <a:latin typeface="+mj-lt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9AC2B8C9-381D-18AE-F59C-ADDB19DADA7F}"/>
              </a:ext>
            </a:extLst>
          </p:cNvPr>
          <p:cNvSpPr/>
          <p:nvPr/>
        </p:nvSpPr>
        <p:spPr>
          <a:xfrm>
            <a:off x="5131077" y="-209550"/>
            <a:ext cx="72000" cy="10579419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37AF67DD-E76B-2D6A-9A09-5338C64B9381}"/>
              </a:ext>
            </a:extLst>
          </p:cNvPr>
          <p:cNvSpPr txBox="1"/>
          <p:nvPr/>
        </p:nvSpPr>
        <p:spPr>
          <a:xfrm>
            <a:off x="92613" y="3839299"/>
            <a:ext cx="5038464" cy="452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4000" u="sng">
                <a:solidFill>
                  <a:srgbClr val="2A2768"/>
                </a:solidFill>
                <a:latin typeface="Calibri (MS) Bold"/>
              </a:rPr>
              <a:t>BEZ VYJADRENIA</a:t>
            </a:r>
          </a:p>
        </p:txBody>
      </p:sp>
    </p:spTree>
    <p:extLst>
      <p:ext uri="{BB962C8B-B14F-4D97-AF65-F5344CB8AC3E}">
        <p14:creationId xmlns:p14="http://schemas.microsoft.com/office/powerpoint/2010/main" val="802832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10096" y="951028"/>
            <a:ext cx="14096883" cy="1566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500" b="1" dirty="0">
                <a:solidFill>
                  <a:srgbClr val="002060">
                    <a:alpha val="92941"/>
                  </a:srgbClr>
                </a:solidFill>
                <a:latin typeface="Calibri (MS) Bold"/>
              </a:rPr>
              <a:t>ČO OBSAHUJE KATALÓG</a:t>
            </a:r>
            <a:r>
              <a:rPr lang="sk-SK" sz="6500" b="1" dirty="0">
                <a:solidFill>
                  <a:srgbClr val="002060">
                    <a:alpha val="92941"/>
                  </a:srgbClr>
                </a:solidFill>
                <a:latin typeface="Calibri (MS) Bold"/>
              </a:rPr>
              <a:t> </a:t>
            </a:r>
            <a:r>
              <a:rPr lang="en-US" sz="6500" b="1" dirty="0">
                <a:solidFill>
                  <a:srgbClr val="002060">
                    <a:alpha val="92941"/>
                  </a:srgbClr>
                </a:solidFill>
                <a:latin typeface="Calibri (MS) Bold"/>
              </a:rPr>
              <a:t>PODPORNÝCH OPATRENÍ?</a:t>
            </a:r>
            <a:endParaRPr lang="en-US" sz="6500" b="1" dirty="0">
              <a:solidFill>
                <a:srgbClr val="002060">
                  <a:alpha val="92941"/>
                </a:srgbClr>
              </a:solidFill>
              <a:latin typeface="Calibri (MS) Bold"/>
              <a:cs typeface="Calibri (MS) Bold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7315200" y="3160360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556C0244-518E-27EB-838D-BCCAD020C7E3}"/>
              </a:ext>
            </a:extLst>
          </p:cNvPr>
          <p:cNvSpPr txBox="1"/>
          <p:nvPr/>
        </p:nvSpPr>
        <p:spPr>
          <a:xfrm>
            <a:off x="4610096" y="2938687"/>
            <a:ext cx="10477500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ts val="3600"/>
              </a:lnSpc>
              <a:buAutoNum type="arabicPeriod"/>
            </a:pPr>
            <a:r>
              <a:rPr lang="en-US" sz="3500" dirty="0" err="1">
                <a:solidFill>
                  <a:srgbClr val="002060"/>
                </a:solidFill>
                <a:cs typeface="Calibri"/>
              </a:rPr>
              <a:t>Názov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podporného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opatrenia</a:t>
            </a:r>
            <a:br>
              <a:rPr lang="en-US" sz="3500" dirty="0">
                <a:solidFill>
                  <a:srgbClr val="002060"/>
                </a:solidFill>
                <a:cs typeface="Calibri"/>
              </a:rPr>
            </a:br>
            <a:endParaRPr lang="sk-SK" sz="3500" dirty="0">
              <a:solidFill>
                <a:srgbClr val="002060"/>
              </a:solidFill>
              <a:cs typeface="Calibri"/>
            </a:endParaRPr>
          </a:p>
          <a:p>
            <a:pPr marL="514350" indent="-514350">
              <a:lnSpc>
                <a:spcPts val="3600"/>
              </a:lnSpc>
              <a:spcBef>
                <a:spcPct val="0"/>
              </a:spcBef>
              <a:buAutoNum type="arabicPeriod"/>
            </a:pPr>
            <a:r>
              <a:rPr lang="en-US" sz="3500" dirty="0" err="1">
                <a:solidFill>
                  <a:srgbClr val="002060"/>
                </a:solidFill>
                <a:cs typeface="Calibri"/>
              </a:rPr>
              <a:t>Opis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podporného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opatrenia</a:t>
            </a:r>
            <a:br>
              <a:rPr lang="en-US" sz="3500" dirty="0"/>
            </a:br>
            <a:endParaRPr lang="en-US" sz="3500" dirty="0">
              <a:solidFill>
                <a:srgbClr val="002060"/>
              </a:solidFill>
              <a:cs typeface="Calibri"/>
            </a:endParaRPr>
          </a:p>
          <a:p>
            <a:pPr marL="514350" indent="-514350">
              <a:lnSpc>
                <a:spcPts val="3600"/>
              </a:lnSpc>
              <a:spcBef>
                <a:spcPct val="0"/>
              </a:spcBef>
              <a:buAutoNum type="arabicPeriod"/>
            </a:pPr>
            <a:r>
              <a:rPr lang="en-US" sz="3500" dirty="0" err="1">
                <a:solidFill>
                  <a:srgbClr val="002060"/>
                </a:solidFill>
                <a:cs typeface="Calibri"/>
              </a:rPr>
              <a:t>Cieľovú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skupinu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podporného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opatrenia</a:t>
            </a:r>
            <a:br>
              <a:rPr lang="en-US" sz="3500" dirty="0"/>
            </a:br>
            <a:endParaRPr lang="en-US" sz="3500" dirty="0">
              <a:solidFill>
                <a:srgbClr val="002060"/>
              </a:solidFill>
              <a:cs typeface="Calibri"/>
            </a:endParaRPr>
          </a:p>
          <a:p>
            <a:pPr marL="514350" indent="-514350">
              <a:lnSpc>
                <a:spcPts val="3600"/>
              </a:lnSpc>
              <a:spcBef>
                <a:spcPct val="0"/>
              </a:spcBef>
              <a:buAutoNum type="arabicPeriod"/>
            </a:pPr>
            <a:r>
              <a:rPr lang="en-US" sz="3500" dirty="0" err="1">
                <a:solidFill>
                  <a:srgbClr val="002060"/>
                </a:solidFill>
                <a:cs typeface="Calibri"/>
              </a:rPr>
              <a:t>Personálne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zabezpečenie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podporného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opatrenia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 </a:t>
            </a:r>
            <a:br>
              <a:rPr lang="en-US" sz="3500" dirty="0"/>
            </a:br>
            <a:endParaRPr lang="en-US" sz="3500" dirty="0">
              <a:solidFill>
                <a:srgbClr val="002060"/>
              </a:solidFill>
              <a:cs typeface="Calibri"/>
            </a:endParaRPr>
          </a:p>
          <a:p>
            <a:pPr marL="514350" indent="-514350">
              <a:lnSpc>
                <a:spcPts val="3600"/>
              </a:lnSpc>
              <a:spcBef>
                <a:spcPct val="0"/>
              </a:spcBef>
              <a:buAutoNum type="arabicPeriod"/>
            </a:pPr>
            <a:r>
              <a:rPr lang="en-US" sz="3500" dirty="0" err="1">
                <a:solidFill>
                  <a:srgbClr val="002060"/>
                </a:solidFill>
                <a:cs typeface="Calibri"/>
              </a:rPr>
              <a:t>Formu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poskytovania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podporného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opatrenia</a:t>
            </a:r>
            <a:br>
              <a:rPr lang="en-US" sz="3500" dirty="0"/>
            </a:br>
            <a:endParaRPr lang="en-US" sz="3500" dirty="0">
              <a:solidFill>
                <a:srgbClr val="002060"/>
              </a:solidFill>
              <a:cs typeface="Calibri"/>
            </a:endParaRPr>
          </a:p>
          <a:p>
            <a:pPr marL="514350" indent="-514350">
              <a:lnSpc>
                <a:spcPts val="3600"/>
              </a:lnSpc>
              <a:spcBef>
                <a:spcPct val="0"/>
              </a:spcBef>
              <a:buAutoNum type="arabicPeriod"/>
            </a:pPr>
            <a:r>
              <a:rPr lang="en-US" sz="3500" dirty="0" err="1">
                <a:solidFill>
                  <a:srgbClr val="002060"/>
                </a:solidFill>
                <a:cs typeface="Calibri"/>
              </a:rPr>
              <a:t>Rozsah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 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poskytovania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podporného</a:t>
            </a:r>
            <a:r>
              <a:rPr lang="en-US" sz="35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3500" dirty="0" err="1">
                <a:solidFill>
                  <a:srgbClr val="002060"/>
                </a:solidFill>
                <a:cs typeface="Calibri"/>
              </a:rPr>
              <a:t>opatrenia</a:t>
            </a:r>
            <a:endParaRPr lang="sk-SK" sz="3500" dirty="0"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741156" y="2911967"/>
            <a:ext cx="11515571" cy="132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60"/>
              </a:lnSpc>
            </a:pPr>
            <a:r>
              <a:rPr lang="sk-SK" sz="9000" dirty="0">
                <a:solidFill>
                  <a:srgbClr val="002060"/>
                </a:solidFill>
                <a:latin typeface="Calibri (MS) Bold"/>
              </a:rPr>
              <a:t>PRÍKLADY Z PRAXE</a:t>
            </a:r>
            <a:endParaRPr lang="en-US" sz="9000" dirty="0">
              <a:solidFill>
                <a:srgbClr val="002060"/>
              </a:solidFill>
              <a:latin typeface="Calibri (MS)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562601" y="4564984"/>
            <a:ext cx="7523403" cy="124080"/>
            <a:chOff x="0" y="0"/>
            <a:chExt cx="10031204" cy="165440"/>
          </a:xfrm>
        </p:grpSpPr>
        <p:sp>
          <p:nvSpPr>
            <p:cNvPr id="6" name="Freeform 6"/>
            <p:cNvSpPr/>
            <p:nvPr/>
          </p:nvSpPr>
          <p:spPr>
            <a:xfrm>
              <a:off x="69723" y="0"/>
              <a:ext cx="9891777" cy="165481"/>
            </a:xfrm>
            <a:custGeom>
              <a:avLst/>
              <a:gdLst/>
              <a:ahLst/>
              <a:cxnLst/>
              <a:rect l="l" t="t" r="r" b="b"/>
              <a:pathLst>
                <a:path w="9891777" h="165481">
                  <a:moveTo>
                    <a:pt x="0" y="25781"/>
                  </a:moveTo>
                  <a:lnTo>
                    <a:pt x="9891395" y="0"/>
                  </a:lnTo>
                  <a:lnTo>
                    <a:pt x="9891777" y="139700"/>
                  </a:lnTo>
                  <a:lnTo>
                    <a:pt x="254" y="165481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8" name="Freeform 8"/>
          <p:cNvSpPr/>
          <p:nvPr/>
        </p:nvSpPr>
        <p:spPr>
          <a:xfrm>
            <a:off x="11887200" y="5676900"/>
            <a:ext cx="1942031" cy="1840075"/>
          </a:xfrm>
          <a:custGeom>
            <a:avLst/>
            <a:gdLst/>
            <a:ahLst/>
            <a:cxnLst/>
            <a:rect l="l" t="t" r="r" b="b"/>
            <a:pathLst>
              <a:path w="1942031" h="1840075">
                <a:moveTo>
                  <a:pt x="0" y="0"/>
                </a:moveTo>
                <a:lnTo>
                  <a:pt x="1942031" y="0"/>
                </a:lnTo>
                <a:lnTo>
                  <a:pt x="1942031" y="1840074"/>
                </a:lnTo>
                <a:lnTo>
                  <a:pt x="0" y="184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9768035" y="5681675"/>
            <a:ext cx="1835300" cy="1835300"/>
          </a:xfrm>
          <a:custGeom>
            <a:avLst/>
            <a:gdLst/>
            <a:ahLst/>
            <a:cxnLst/>
            <a:rect l="l" t="t" r="r" b="b"/>
            <a:pathLst>
              <a:path w="1835300" h="1835300">
                <a:moveTo>
                  <a:pt x="0" y="0"/>
                </a:moveTo>
                <a:lnTo>
                  <a:pt x="1835300" y="0"/>
                </a:lnTo>
                <a:lnTo>
                  <a:pt x="1835300" y="1835299"/>
                </a:lnTo>
                <a:lnTo>
                  <a:pt x="0" y="18352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7140943" y="5653778"/>
            <a:ext cx="1867990" cy="1835300"/>
          </a:xfrm>
          <a:custGeom>
            <a:avLst/>
            <a:gdLst/>
            <a:ahLst/>
            <a:cxnLst/>
            <a:rect l="l" t="t" r="r" b="b"/>
            <a:pathLst>
              <a:path w="1867990" h="1835300">
                <a:moveTo>
                  <a:pt x="0" y="0"/>
                </a:moveTo>
                <a:lnTo>
                  <a:pt x="1867989" y="0"/>
                </a:lnTo>
                <a:lnTo>
                  <a:pt x="1867989" y="1835299"/>
                </a:lnTo>
                <a:lnTo>
                  <a:pt x="0" y="18352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50F4BA18-6EF1-9E35-0C32-BDA7E49102CD}"/>
              </a:ext>
            </a:extLst>
          </p:cNvPr>
          <p:cNvSpPr/>
          <p:nvPr/>
        </p:nvSpPr>
        <p:spPr>
          <a:xfrm>
            <a:off x="0" y="-154365"/>
            <a:ext cx="4196023" cy="1050429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24758" y="1125474"/>
            <a:ext cx="14096883" cy="814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sk-SK" sz="7000" b="1" dirty="0">
                <a:solidFill>
                  <a:srgbClr val="002060">
                    <a:alpha val="92941"/>
                  </a:srgbClr>
                </a:solidFill>
                <a:latin typeface="Calibri (MS) Bold"/>
              </a:rPr>
              <a:t>OPIS</a:t>
            </a:r>
            <a:endParaRPr lang="en-US" sz="7000" b="1" dirty="0">
              <a:solidFill>
                <a:srgbClr val="002060">
                  <a:alpha val="92941"/>
                </a:srgbClr>
              </a:solidFill>
              <a:latin typeface="Calibri (MS) Bold"/>
              <a:cs typeface="Calibri (MS) Bold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-33253" y="-13150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AE8564-EED5-15B6-E4EA-2FDFE977072E}"/>
              </a:ext>
            </a:extLst>
          </p:cNvPr>
          <p:cNvSpPr/>
          <p:nvPr/>
        </p:nvSpPr>
        <p:spPr>
          <a:xfrm>
            <a:off x="414871" y="903405"/>
            <a:ext cx="3299773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1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C90AECE3-B79A-3162-01CD-AB838C13F601}"/>
              </a:ext>
            </a:extLst>
          </p:cNvPr>
          <p:cNvSpPr txBox="1"/>
          <p:nvPr/>
        </p:nvSpPr>
        <p:spPr>
          <a:xfrm>
            <a:off x="4610894" y="1939543"/>
            <a:ext cx="125145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Sedemročný žiak z MRK v prvom ročníku ZŠ;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pokračovanie povinného predprimárneho vzdelávania;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neovláda slovenský jazyk, iba rómsky;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obrázky pomenuje v rómskom jazyku alebo mlčí;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má nesprávny úchop ceruzky;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neovláda pravo-ľavú orientáciu, pojmy hore, dolu, vpredu, vzadu;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nenosí si pomôcky a učebnice;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je plačlivý, plachý, zlyháva a je vyčleňovaný z kolektívu.</a:t>
            </a:r>
          </a:p>
        </p:txBody>
      </p:sp>
      <p:pic>
        <p:nvPicPr>
          <p:cNvPr id="5" name="Grafický objekt 4" descr="Kruh so šípkou doľava obrys">
            <a:extLst>
              <a:ext uri="{FF2B5EF4-FFF2-40B4-BE49-F238E27FC236}">
                <a16:creationId xmlns:a16="http://schemas.microsoft.com/office/drawing/2014/main" id="{F14B2D6D-5E51-0B2B-9AB0-4DE5A73C2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139" y="4999235"/>
            <a:ext cx="3663236" cy="36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253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87095" y="734581"/>
            <a:ext cx="1409688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7000" b="1" dirty="0">
                <a:solidFill>
                  <a:srgbClr val="002060"/>
                </a:solidFill>
                <a:latin typeface="+mj-lt"/>
                <a:cs typeface="Calibri Light"/>
              </a:rPr>
              <a:t>PROCES RIEŠENIA</a:t>
            </a:r>
            <a:endParaRPr lang="sk-SK" sz="7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6000"/>
              </a:lnSpc>
            </a:pPr>
            <a:endParaRPr lang="en-US" sz="9600" b="1" dirty="0">
              <a:solidFill>
                <a:schemeClr val="bg1">
                  <a:alpha val="92941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37" name="Grafický objekt 36" descr="Kruh so šípkou doľava obrys">
            <a:extLst>
              <a:ext uri="{FF2B5EF4-FFF2-40B4-BE49-F238E27FC236}">
                <a16:creationId xmlns:a16="http://schemas.microsoft.com/office/drawing/2014/main" id="{6F31AEFF-A48E-0B34-3E06-870EFCEB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268" y="5521200"/>
            <a:ext cx="3663236" cy="366323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41A0A38-0CC5-3F95-2298-DBE4C083806C}"/>
              </a:ext>
            </a:extLst>
          </p:cNvPr>
          <p:cNvSpPr txBox="1"/>
          <p:nvPr/>
        </p:nvSpPr>
        <p:spPr>
          <a:xfrm>
            <a:off x="4577643" y="1811799"/>
            <a:ext cx="13514413" cy="81743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5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matka po konzultácii s učiteľkou žiada riaditeľa školy o podporné opatrenia;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35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5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riaditeľ školy určí triednu učiteľku, aby vypracovala vyjadrenie na účel poskytnutia PO;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35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5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triedna učiteľka zistí, že pravdepodobne problém bude dlhodobý a žiak bude potrebovať komplexné diagnostické vyšetrenie v zariadení poradenstva, ale keďže je žiakom 1.ročníka poradenské zariadenie žiaka diagnostikuje najskôr v januári z dôvodu adaptácie;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sk-SK" sz="35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5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triedna učiteľka zatiaľ navrhne konkrétne PO, ktoré môže nastaviť ihneď.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A46CF94-197B-9D1B-1772-1E1610FCBC58}"/>
              </a:ext>
            </a:extLst>
          </p:cNvPr>
          <p:cNvSpPr/>
          <p:nvPr/>
        </p:nvSpPr>
        <p:spPr>
          <a:xfrm>
            <a:off x="414000" y="903600"/>
            <a:ext cx="3299773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1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919099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10023" y="889467"/>
            <a:ext cx="1409688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6600" b="1" kern="100" dirty="0">
                <a:solidFill>
                  <a:srgbClr val="2A2768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NÁVRH OPATRENÍ </a:t>
            </a:r>
            <a:r>
              <a:rPr lang="sk-SK" sz="1200" b="1" dirty="0">
                <a:solidFill>
                  <a:srgbClr val="2A2768"/>
                </a:solidFill>
                <a:latin typeface="+mj-lt"/>
                <a:cs typeface="Calibri Light"/>
              </a:rPr>
              <a:t>:</a:t>
            </a:r>
            <a:endParaRPr lang="sk-SK" dirty="0">
              <a:solidFill>
                <a:srgbClr val="2A2768"/>
              </a:solidFill>
              <a:latin typeface="+mj-lt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6000"/>
              </a:lnSpc>
            </a:pPr>
            <a:endParaRPr lang="en-US" sz="9600" b="1" dirty="0">
              <a:solidFill>
                <a:schemeClr val="bg1">
                  <a:alpha val="92941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41A0A38-0CC5-3F95-2298-DBE4C083806C}"/>
              </a:ext>
            </a:extLst>
          </p:cNvPr>
          <p:cNvSpPr txBox="1"/>
          <p:nvPr/>
        </p:nvSpPr>
        <p:spPr>
          <a:xfrm>
            <a:off x="4577643" y="2074244"/>
            <a:ext cx="12939647" cy="69052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200" b="1" u="sng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sk-SK" sz="32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poskytovanie výchovy a vzdelávania na základe úpravy cieľov, metód, foriem a prístupov vo výchove a vzdelávaní</a:t>
            </a:r>
            <a:endParaRPr lang="sk-SK" sz="3200" kern="100" dirty="0">
              <a:solidFill>
                <a:srgbClr val="2A276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200" b="1" u="sng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sk-SK" sz="32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zabezpečenie činností na rozvoj pohybovej schopnosti, zmyslového vnímania, komunikačnej schopnosti, kognitívnej schopnosti, sociálno-komunikačných zručností, emocionality a sebaobsluhy </a:t>
            </a:r>
            <a:endParaRPr lang="sk-SK" sz="3200" kern="100" dirty="0">
              <a:solidFill>
                <a:srgbClr val="2A276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200" b="1" u="sng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e)</a:t>
            </a:r>
            <a:r>
              <a:rPr lang="sk-SK" sz="32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zabezpečenie poskytovania kurzu vyučovacieho jazyka školy alebo inej podpory pri osvojovaní si vyučovacieho jazyka školy </a:t>
            </a:r>
            <a:endParaRPr lang="sk-SK" sz="3200" kern="100" dirty="0">
              <a:solidFill>
                <a:srgbClr val="2A276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200" b="1" u="sng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f)</a:t>
            </a:r>
            <a:r>
              <a:rPr lang="sk-SK" sz="32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zabezpečenie doučovania alebo cieleného učenia na dosiahnutie najvyššieho individuálneho kognitívneho potenciálu dieťaťa alebo žiaka</a:t>
            </a:r>
            <a:endParaRPr lang="sk-SK" sz="3200" kern="100" dirty="0">
              <a:solidFill>
                <a:srgbClr val="2A276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200" b="1" u="sng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j)</a:t>
            </a:r>
            <a:r>
              <a:rPr lang="sk-SK" sz="32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činnosť na podporu sociálneho zaradenia</a:t>
            </a:r>
            <a:endParaRPr lang="sk-SK" sz="3200" kern="100" dirty="0">
              <a:solidFill>
                <a:srgbClr val="2A276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200" b="1" u="sng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k)</a:t>
            </a:r>
            <a:r>
              <a:rPr lang="sk-SK" sz="32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činnosť na podporu predchádzania ukončenia školskej dochádzky v nižšom ako poslednom ročníku základnej školy alebo strednej školy </a:t>
            </a:r>
            <a:endParaRPr lang="sk-SK" sz="3200" kern="100" dirty="0">
              <a:solidFill>
                <a:srgbClr val="2A276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CB46091-7427-62F2-7149-13CEEC22CCCA}"/>
              </a:ext>
            </a:extLst>
          </p:cNvPr>
          <p:cNvSpPr/>
          <p:nvPr/>
        </p:nvSpPr>
        <p:spPr>
          <a:xfrm>
            <a:off x="414000" y="903600"/>
            <a:ext cx="3299773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1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  <p:pic>
        <p:nvPicPr>
          <p:cNvPr id="5" name="Grafický objekt 4" descr="Kruh so šípkou doľava obrys">
            <a:extLst>
              <a:ext uri="{FF2B5EF4-FFF2-40B4-BE49-F238E27FC236}">
                <a16:creationId xmlns:a16="http://schemas.microsoft.com/office/drawing/2014/main" id="{3377FEBA-50A0-67CC-13EE-52764690F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93" y="5526856"/>
            <a:ext cx="3663236" cy="36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29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14934" y="1170453"/>
            <a:ext cx="14096883" cy="797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sk-SK" sz="6500" b="1" dirty="0">
                <a:solidFill>
                  <a:srgbClr val="002060">
                    <a:alpha val="92941"/>
                  </a:srgbClr>
                </a:solidFill>
                <a:latin typeface="Calibri (MS) Bold"/>
              </a:rPr>
              <a:t>OPIS</a:t>
            </a:r>
            <a:endParaRPr lang="en-US" sz="6500" b="1" dirty="0">
              <a:solidFill>
                <a:srgbClr val="002060">
                  <a:alpha val="92941"/>
                </a:srgbClr>
              </a:solidFill>
              <a:latin typeface="Calibri (MS) Bold"/>
              <a:cs typeface="Calibri (MS) Bold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37" name="Grafický objekt 36" descr="Kruh so šípkou doľava obrys">
            <a:extLst>
              <a:ext uri="{FF2B5EF4-FFF2-40B4-BE49-F238E27FC236}">
                <a16:creationId xmlns:a16="http://schemas.microsoft.com/office/drawing/2014/main" id="{6F31AEFF-A48E-0B34-3E06-870EFCEB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64" y="4302989"/>
            <a:ext cx="3663236" cy="3663236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B2AE8564-EED5-15B6-E4EA-2FDFE977072E}"/>
              </a:ext>
            </a:extLst>
          </p:cNvPr>
          <p:cNvSpPr/>
          <p:nvPr/>
        </p:nvSpPr>
        <p:spPr>
          <a:xfrm>
            <a:off x="414000" y="903600"/>
            <a:ext cx="2958364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2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C90AECE3-B79A-3162-01CD-AB838C13F601}"/>
              </a:ext>
            </a:extLst>
          </p:cNvPr>
          <p:cNvSpPr txBox="1"/>
          <p:nvPr/>
        </p:nvSpPr>
        <p:spPr>
          <a:xfrm>
            <a:off x="4610023" y="1967594"/>
            <a:ext cx="1272339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žiačka nastúpila v septembri 2023 do prvého ročníka strednej školy na gymnázium;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má sluchové postihnutie;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nosí načúvacie zariadenie;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nikdy doteraz nebola diagnostikovaná v poradenskom zariadení;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naučila sa odčítať z pier;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rodičia vyjadrili obavu, že ich dcéra nezvládne cudzí jazyk, hlavne časť počúvanie;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nechcú dcéru diagnostikovať v poradenskom zariadení, ale žiadajú školu o podporné opatrenie.</a:t>
            </a:r>
          </a:p>
        </p:txBody>
      </p:sp>
    </p:spTree>
    <p:extLst>
      <p:ext uri="{BB962C8B-B14F-4D97-AF65-F5344CB8AC3E}">
        <p14:creationId xmlns:p14="http://schemas.microsoft.com/office/powerpoint/2010/main" val="983375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7644" y="731485"/>
            <a:ext cx="1409688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7000" b="1" dirty="0">
                <a:solidFill>
                  <a:srgbClr val="002060"/>
                </a:solidFill>
                <a:latin typeface="+mj-lt"/>
                <a:cs typeface="Calibri Light"/>
              </a:rPr>
              <a:t>PROCES RIEŠENIA:</a:t>
            </a:r>
            <a:endParaRPr lang="sk-SK" sz="6500" b="1" dirty="0">
              <a:solidFill>
                <a:srgbClr val="002060">
                  <a:alpha val="92941"/>
                </a:srgbClr>
              </a:solidFill>
              <a:latin typeface="Calibri (MS) Bold"/>
              <a:cs typeface="Calibri (MS) Bold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6000"/>
              </a:lnSpc>
            </a:pPr>
            <a:endParaRPr lang="en-US" sz="9600" b="1" dirty="0">
              <a:solidFill>
                <a:schemeClr val="bg1">
                  <a:alpha val="92941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37" name="Grafický objekt 36" descr="Kruh so šípkou doľava obrys">
            <a:extLst>
              <a:ext uri="{FF2B5EF4-FFF2-40B4-BE49-F238E27FC236}">
                <a16:creationId xmlns:a16="http://schemas.microsoft.com/office/drawing/2014/main" id="{6F31AEFF-A48E-0B34-3E06-870EFCEB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833" y="4565096"/>
            <a:ext cx="3663236" cy="366323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41A0A38-0CC5-3F95-2298-DBE4C083806C}"/>
              </a:ext>
            </a:extLst>
          </p:cNvPr>
          <p:cNvSpPr txBox="1"/>
          <p:nvPr/>
        </p:nvSpPr>
        <p:spPr>
          <a:xfrm>
            <a:off x="4577643" y="1942880"/>
            <a:ext cx="13252523" cy="64012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40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zákonný zástupca podal riaditeľovi školy žiadosť o vyjadrenie na účel poskytnutia </a:t>
            </a:r>
            <a:r>
              <a:rPr lang="sk-SK" sz="40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podporného opatrenia;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40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40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sk-SK" sz="40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iaditeľ školy </a:t>
            </a:r>
            <a:r>
              <a:rPr lang="sk-SK" sz="40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určí</a:t>
            </a:r>
            <a:r>
              <a:rPr lang="sk-SK" sz="40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učiteľa cudzieho jazyka vypracovať vyjadrenie na účel poskytnutia </a:t>
            </a:r>
            <a:r>
              <a:rPr lang="sk-SK" sz="40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podporného opatrenia;</a:t>
            </a:r>
            <a:r>
              <a:rPr lang="sk-SK" sz="40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40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40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</a:t>
            </a:r>
            <a:r>
              <a:rPr lang="sk-SK" sz="40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čiteľ vypracuje pedagogickú diagnostiku a navrhne konkrétne </a:t>
            </a:r>
            <a:r>
              <a:rPr lang="sk-SK" sz="40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podporného opatrenia</a:t>
            </a:r>
            <a:r>
              <a:rPr lang="sk-SK" sz="40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ktoré môže aplikovať ihneď.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23291C0-B105-E94E-A10E-1FC9BF8C5D59}"/>
              </a:ext>
            </a:extLst>
          </p:cNvPr>
          <p:cNvSpPr/>
          <p:nvPr/>
        </p:nvSpPr>
        <p:spPr>
          <a:xfrm>
            <a:off x="414000" y="903600"/>
            <a:ext cx="2840797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2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1765306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7644" y="1119809"/>
            <a:ext cx="1409688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6600" b="1" kern="100" dirty="0">
                <a:solidFill>
                  <a:srgbClr val="2A2768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NÁVRH OPATRENÍ </a:t>
            </a:r>
            <a:r>
              <a:rPr lang="sk-SK" sz="1200" b="1" dirty="0">
                <a:solidFill>
                  <a:srgbClr val="2A2768"/>
                </a:solidFill>
                <a:latin typeface="+mj-lt"/>
                <a:cs typeface="Calibri Light"/>
              </a:rPr>
              <a:t>:</a:t>
            </a:r>
            <a:endParaRPr lang="sk-SK" dirty="0">
              <a:solidFill>
                <a:srgbClr val="2A2768"/>
              </a:solidFill>
              <a:latin typeface="+mj-lt"/>
            </a:endParaRPr>
          </a:p>
          <a:p>
            <a:endParaRPr lang="sk-SK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-55893" y="-13150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6000"/>
              </a:lnSpc>
            </a:pPr>
            <a:endParaRPr lang="en-US" sz="9600" b="1" dirty="0">
              <a:solidFill>
                <a:schemeClr val="bg1">
                  <a:alpha val="92941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37" name="Grafický objekt 36" descr="Kruh so šípkou doľava obrys">
            <a:extLst>
              <a:ext uri="{FF2B5EF4-FFF2-40B4-BE49-F238E27FC236}">
                <a16:creationId xmlns:a16="http://schemas.microsoft.com/office/drawing/2014/main" id="{6F31AEFF-A48E-0B34-3E06-870EFCEB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93" y="4147085"/>
            <a:ext cx="3663236" cy="366323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41A0A38-0CC5-3F95-2298-DBE4C083806C}"/>
              </a:ext>
            </a:extLst>
          </p:cNvPr>
          <p:cNvSpPr txBox="1"/>
          <p:nvPr/>
        </p:nvSpPr>
        <p:spPr>
          <a:xfrm>
            <a:off x="4634884" y="2412471"/>
            <a:ext cx="12895470" cy="5258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sk-SK" sz="36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poskytovanie výchovy a vzdelávania na základe úpravy cieľov, metód, foriem a prístupov vo výchove a vzdelávaní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3600" kern="100" dirty="0">
              <a:solidFill>
                <a:srgbClr val="2A2768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j) </a:t>
            </a:r>
            <a:r>
              <a:rPr lang="sk-SK" sz="36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činnosť na podporu sociálneho zaradenia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3600" kern="100" dirty="0">
              <a:solidFill>
                <a:srgbClr val="2A2768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k) </a:t>
            </a:r>
            <a:r>
              <a:rPr lang="sk-SK" sz="36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činnosť na podporu predchádzania ukončenia školskej dochádzky v nižšom ako poslednom ročníku základnej školy alebo strednej školy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200" b="1" u="sng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sz="3200" kern="100" dirty="0">
              <a:solidFill>
                <a:srgbClr val="2A276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23291C0-B105-E94E-A10E-1FC9BF8C5D59}"/>
              </a:ext>
            </a:extLst>
          </p:cNvPr>
          <p:cNvSpPr/>
          <p:nvPr/>
        </p:nvSpPr>
        <p:spPr>
          <a:xfrm>
            <a:off x="414000" y="903600"/>
            <a:ext cx="2893049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2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41733188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09790" y="979009"/>
            <a:ext cx="14096883" cy="797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sk-SK" sz="6500" b="1" dirty="0">
                <a:solidFill>
                  <a:srgbClr val="002060">
                    <a:alpha val="92941"/>
                  </a:srgbClr>
                </a:solidFill>
                <a:latin typeface="Calibri (MS) Bold"/>
              </a:rPr>
              <a:t>OPIS</a:t>
            </a:r>
            <a:endParaRPr lang="en-US" sz="6500" b="1" dirty="0">
              <a:solidFill>
                <a:srgbClr val="002060">
                  <a:alpha val="92941"/>
                </a:srgbClr>
              </a:solidFill>
              <a:latin typeface="Calibri (MS) Bold"/>
              <a:cs typeface="Calibri (MS) Bold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AE8564-EED5-15B6-E4EA-2FDFE977072E}"/>
              </a:ext>
            </a:extLst>
          </p:cNvPr>
          <p:cNvSpPr/>
          <p:nvPr/>
        </p:nvSpPr>
        <p:spPr>
          <a:xfrm>
            <a:off x="644955" y="468800"/>
            <a:ext cx="2906112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3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C90AECE3-B79A-3162-01CD-AB838C13F601}"/>
              </a:ext>
            </a:extLst>
          </p:cNvPr>
          <p:cNvSpPr txBox="1"/>
          <p:nvPr/>
        </p:nvSpPr>
        <p:spPr>
          <a:xfrm>
            <a:off x="4378890" y="1919282"/>
            <a:ext cx="137103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žiak prestúpi na školu z inej školy v priebehu druhého polroku;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nastúpi do 3. ročníka;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ťažko sa adaptuje v kolektíve, pretože má problém s rečou;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je pomalý, na hodinách zasnený, nestíha pracovnému tempu triedy;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ťažko si hľadá kamarátov, často sa zapája do sporov s ostatnými spolužiakmi počas prestávok;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4000" dirty="0">
                <a:solidFill>
                  <a:srgbClr val="2A2768"/>
                </a:solidFill>
              </a:rPr>
              <a:t>rodičia so synom nenavštevujú logopéda. </a:t>
            </a:r>
          </a:p>
        </p:txBody>
      </p:sp>
      <p:pic>
        <p:nvPicPr>
          <p:cNvPr id="5" name="Grafický objekt 4" descr="Kruh so šípkou doľava obrys">
            <a:extLst>
              <a:ext uri="{FF2B5EF4-FFF2-40B4-BE49-F238E27FC236}">
                <a16:creationId xmlns:a16="http://schemas.microsoft.com/office/drawing/2014/main" id="{5266D109-6539-1043-2E7C-095154285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754" y="5347029"/>
            <a:ext cx="3663236" cy="36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3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143" y="-125850"/>
            <a:ext cx="4196023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553792" y="5401077"/>
            <a:ext cx="3358932" cy="3262341"/>
          </a:xfrm>
          <a:custGeom>
            <a:avLst/>
            <a:gdLst/>
            <a:ahLst/>
            <a:cxnLst/>
            <a:rect l="l" t="t" r="r" b="b"/>
            <a:pathLst>
              <a:path w="3600410" h="3600410">
                <a:moveTo>
                  <a:pt x="0" y="0"/>
                </a:moveTo>
                <a:lnTo>
                  <a:pt x="3600410" y="0"/>
                </a:lnTo>
                <a:lnTo>
                  <a:pt x="3600410" y="3600410"/>
                </a:lnTo>
                <a:lnTo>
                  <a:pt x="0" y="3600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4446745" y="635250"/>
            <a:ext cx="13634778" cy="1566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 err="1">
                <a:solidFill>
                  <a:srgbClr val="002060"/>
                </a:solidFill>
                <a:latin typeface="Calibri (MS) Bold"/>
              </a:rPr>
              <a:t>Medzi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libri (MS) Bold"/>
              </a:rPr>
              <a:t>ciele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libri (MS) Bold"/>
              </a:rPr>
              <a:t>zavedenia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libri (MS) Bold"/>
              </a:rPr>
              <a:t>systému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 </a:t>
            </a:r>
          </a:p>
          <a:p>
            <a:pPr>
              <a:lnSpc>
                <a:spcPts val="6000"/>
              </a:lnSpc>
            </a:pPr>
            <a:r>
              <a:rPr lang="en-US" sz="6000" dirty="0" err="1">
                <a:solidFill>
                  <a:srgbClr val="002060"/>
                </a:solidFill>
                <a:latin typeface="Calibri (MS) Bold"/>
              </a:rPr>
              <a:t>podporných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libri (MS) Bold"/>
              </a:rPr>
              <a:t>opatrení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libri (MS) Bold"/>
              </a:rPr>
              <a:t>patrí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96022" y="2490239"/>
            <a:ext cx="13655879" cy="7540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prispôsobiť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výchovu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 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individuálnym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potrebám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každého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dieťaťa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sk-SK" sz="3500" spc="-117" dirty="0">
                <a:solidFill>
                  <a:srgbClr val="002060"/>
                </a:solidFill>
                <a:latin typeface="Calibri (MS)"/>
              </a:rPr>
              <a:t>   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žiaka</a:t>
            </a:r>
            <a:r>
              <a:rPr lang="sk-SK" sz="3500" spc="-117" dirty="0">
                <a:solidFill>
                  <a:srgbClr val="002060"/>
                </a:solidFill>
                <a:latin typeface="Calibri (MS)"/>
              </a:rPr>
              <a:t>;</a:t>
            </a:r>
          </a:p>
          <a:p>
            <a:pPr marL="323850" lvl="1">
              <a:lnSpc>
                <a:spcPts val="4200"/>
              </a:lnSpc>
            </a:pPr>
            <a:endParaRPr lang="sk-SK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znížiť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podiel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detí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žiakov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ktorí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nedosahujú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ani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základnú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úroveň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zručností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znížiť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socioekonomický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vplyv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vzdelávacie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výsledky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žiakov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 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podporiť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rovnosť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príležitostí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zvýšiť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podiel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detí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v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predškolskom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veku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ktoré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zúčastňujú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predprimárnom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znížiť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mieru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predčasného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ukončovania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školskej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dochádzky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so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špeciálnym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zameraním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žiakov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so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zdravotným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sociálnym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znevýhodnením</a:t>
            </a:r>
            <a:r>
              <a:rPr lang="sk-SK" sz="3500" spc="-117" dirty="0">
                <a:solidFill>
                  <a:srgbClr val="002060"/>
                </a:solidFill>
                <a:latin typeface="Calibri (MS)"/>
              </a:rPr>
              <a:t>.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7644" y="222275"/>
            <a:ext cx="1409688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6600" b="1" dirty="0">
                <a:solidFill>
                  <a:srgbClr val="002060"/>
                </a:solidFill>
                <a:latin typeface="+mj-lt"/>
                <a:cs typeface="Calibri Light"/>
              </a:rPr>
              <a:t>PROCES RIEŠENIA</a:t>
            </a:r>
            <a:endParaRPr lang="sk-SK" sz="6500" b="1" dirty="0">
              <a:solidFill>
                <a:srgbClr val="002060">
                  <a:alpha val="92941"/>
                </a:srgbClr>
              </a:solidFill>
              <a:latin typeface="+mj-lt"/>
              <a:cs typeface="Calibri (MS) Bold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6000"/>
              </a:lnSpc>
            </a:pPr>
            <a:endParaRPr lang="en-US" sz="9600" b="1" dirty="0">
              <a:solidFill>
                <a:schemeClr val="bg1">
                  <a:alpha val="92941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37" name="Grafický objekt 36" descr="Kruh so šípkou doľava obrys">
            <a:extLst>
              <a:ext uri="{FF2B5EF4-FFF2-40B4-BE49-F238E27FC236}">
                <a16:creationId xmlns:a16="http://schemas.microsoft.com/office/drawing/2014/main" id="{6F31AEFF-A48E-0B34-3E06-870EFCEB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93" y="5143500"/>
            <a:ext cx="3663236" cy="366323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41A0A38-0CC5-3F95-2298-DBE4C083806C}"/>
              </a:ext>
            </a:extLst>
          </p:cNvPr>
          <p:cNvSpPr txBox="1"/>
          <p:nvPr/>
        </p:nvSpPr>
        <p:spPr>
          <a:xfrm>
            <a:off x="4378891" y="1237938"/>
            <a:ext cx="13156942" cy="8980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6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Zákonný zástupca podal riaditeľovi školy žiadosť o vyjadrenie na účel poskytnutia PO;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36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6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sk-SK" sz="36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iaditeľ školy určil školského špeciálneho pedagóga vypracovať vyjadrenie na účel poskytnutia PO;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36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6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š</a:t>
            </a:r>
            <a:r>
              <a:rPr lang="sk-SK" sz="36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kolský špeciálny pedagóg na základe orientačnej diagnostiky zistí, že žiak by mal absolvovať diagnostické vyšetrenie v ZPP, pretože jeho problémy budú pravdepodobne dlhodobejšie a môžu sa rozvinúť do vážnejších prekážok v učení.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36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6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Keďže čakacie lehoty na vyšetrenia v ZPP sú dlhé a žiak potrebuje pomoc hneď, školský špeciálny pedagóg navrhne konkrétne PO, ktoré môže aplikovať až pokým nebudú mať vyjadrenie zo ZPP.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23291C0-B105-E94E-A10E-1FC9BF8C5D59}"/>
              </a:ext>
            </a:extLst>
          </p:cNvPr>
          <p:cNvSpPr/>
          <p:nvPr/>
        </p:nvSpPr>
        <p:spPr>
          <a:xfrm>
            <a:off x="855990" y="406995"/>
            <a:ext cx="2866923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3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026032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7644" y="614110"/>
            <a:ext cx="1409688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6600" b="1" kern="100" dirty="0">
                <a:solidFill>
                  <a:srgbClr val="2A2768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NÁVRH OPATRENÍ </a:t>
            </a:r>
            <a:r>
              <a:rPr lang="sk-SK" sz="1200" b="1" dirty="0">
                <a:solidFill>
                  <a:srgbClr val="2A2768"/>
                </a:solidFill>
                <a:latin typeface="+mj-lt"/>
                <a:cs typeface="Calibri Light"/>
              </a:rPr>
              <a:t>:</a:t>
            </a:r>
            <a:endParaRPr lang="sk-SK" b="1" dirty="0">
              <a:solidFill>
                <a:srgbClr val="2A2768"/>
              </a:solidFill>
              <a:latin typeface="+mj-lt"/>
            </a:endParaRPr>
          </a:p>
          <a:p>
            <a:endParaRPr lang="sk-SK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6000"/>
              </a:lnSpc>
            </a:pPr>
            <a:endParaRPr lang="en-US" sz="9600" b="1" dirty="0">
              <a:solidFill>
                <a:schemeClr val="bg1">
                  <a:alpha val="92941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37" name="Grafický objekt 36" descr="Kruh so šípkou doľava obrys">
            <a:extLst>
              <a:ext uri="{FF2B5EF4-FFF2-40B4-BE49-F238E27FC236}">
                <a16:creationId xmlns:a16="http://schemas.microsoft.com/office/drawing/2014/main" id="{6F31AEFF-A48E-0B34-3E06-870EFCEB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93" y="5074919"/>
            <a:ext cx="3663236" cy="366323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41A0A38-0CC5-3F95-2298-DBE4C083806C}"/>
              </a:ext>
            </a:extLst>
          </p:cNvPr>
          <p:cNvSpPr txBox="1"/>
          <p:nvPr/>
        </p:nvSpPr>
        <p:spPr>
          <a:xfrm>
            <a:off x="4577644" y="1924057"/>
            <a:ext cx="12594166" cy="6301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sk-SK" sz="36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poskytovanie výchovy a vzdelávania na základe úpravy cieľov, metód, foriem a prístupov vo výchove a vzdelávaní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sk-SK" sz="36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zabezpečenie činností na rozvoj pohybovej schopnosti, zmyslového vnímania, komunikačnej schopnosti, kognitívnej schopnosti, sociálno-komunikačných zručností, emocionality a sebaobsluhy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j) </a:t>
            </a:r>
            <a:r>
              <a:rPr lang="sk-SK" sz="36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činnosť na podporu sociálneho zaradenia </a:t>
            </a:r>
            <a:endParaRPr lang="sk-SK" sz="3600" kern="100" dirty="0">
              <a:solidFill>
                <a:srgbClr val="2A276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3600" b="1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k) </a:t>
            </a:r>
            <a:r>
              <a:rPr lang="sk-SK" sz="3600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činnosť na podporu predchádzania ukončenia školskej dochádzky v nižšom ako poslednom ročníku základnej školy alebo strednej školy </a:t>
            </a:r>
            <a:r>
              <a:rPr lang="sk-SK" sz="3600" b="1" u="sng" kern="100" dirty="0">
                <a:solidFill>
                  <a:srgbClr val="2A2768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sz="3600" kern="100" dirty="0">
              <a:solidFill>
                <a:srgbClr val="2A2768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23291C0-B105-E94E-A10E-1FC9BF8C5D59}"/>
              </a:ext>
            </a:extLst>
          </p:cNvPr>
          <p:cNvSpPr/>
          <p:nvPr/>
        </p:nvSpPr>
        <p:spPr>
          <a:xfrm>
            <a:off x="869053" y="531992"/>
            <a:ext cx="2832791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3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8737505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5077" y="900814"/>
            <a:ext cx="14096883" cy="797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sk-SK" sz="6500" b="1" dirty="0">
                <a:solidFill>
                  <a:srgbClr val="002060">
                    <a:alpha val="92941"/>
                  </a:srgbClr>
                </a:solidFill>
                <a:latin typeface="Calibri (MS) Bold"/>
              </a:rPr>
              <a:t>OPIS</a:t>
            </a:r>
            <a:endParaRPr lang="en-US" sz="6500" b="1" dirty="0">
              <a:solidFill>
                <a:srgbClr val="002060">
                  <a:alpha val="92941"/>
                </a:srgbClr>
              </a:solidFill>
              <a:latin typeface="Calibri (MS) Bold"/>
              <a:cs typeface="Calibri (MS) Bold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AE8564-EED5-15B6-E4EA-2FDFE977072E}"/>
              </a:ext>
            </a:extLst>
          </p:cNvPr>
          <p:cNvSpPr/>
          <p:nvPr/>
        </p:nvSpPr>
        <p:spPr>
          <a:xfrm>
            <a:off x="869054" y="531992"/>
            <a:ext cx="2877036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4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C90AECE3-B79A-3162-01CD-AB838C13F601}"/>
              </a:ext>
            </a:extLst>
          </p:cNvPr>
          <p:cNvSpPr txBox="1"/>
          <p:nvPr/>
        </p:nvSpPr>
        <p:spPr>
          <a:xfrm>
            <a:off x="4378890" y="1701890"/>
            <a:ext cx="13746878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Trinásťročné dievča po liečbe leukémie, so zlou imunitou a pridruženými zdravotnými problémami;</a:t>
            </a:r>
          </a:p>
          <a:p>
            <a:endParaRPr lang="sk-SK" sz="3500" dirty="0">
              <a:solidFill>
                <a:srgbClr val="2A2768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v dôsledku liečby stráca sluch;</a:t>
            </a:r>
          </a:p>
          <a:p>
            <a:endParaRPr lang="sk-SK" sz="3500" dirty="0">
              <a:solidFill>
                <a:srgbClr val="2A2768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matka sa s ňou veľa učila, rada číta, absolvuje úspešne olympiády (dejepis, biológia, matematika);</a:t>
            </a:r>
          </a:p>
          <a:p>
            <a:endParaRPr lang="sk-SK" sz="3500" dirty="0">
              <a:solidFill>
                <a:srgbClr val="2A2768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je hĺbavá, zaujíma ju psychológia má zmysel pre humor;</a:t>
            </a:r>
          </a:p>
          <a:p>
            <a:endParaRPr lang="sk-SK" sz="3500" dirty="0">
              <a:solidFill>
                <a:srgbClr val="2A2768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po návrate do školy ju kolektív rovesníkov neprijal, nerozumejú jej záujmu o štúdium; </a:t>
            </a:r>
          </a:p>
          <a:p>
            <a:endParaRPr lang="sk-SK" sz="3500" dirty="0">
              <a:solidFill>
                <a:srgbClr val="2A2768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po liečbe má hormonálne zdravotné problémy;</a:t>
            </a:r>
          </a:p>
        </p:txBody>
      </p:sp>
      <p:pic>
        <p:nvPicPr>
          <p:cNvPr id="5" name="Grafický objekt 4" descr="Kruh so šípkou doľava obrys">
            <a:extLst>
              <a:ext uri="{FF2B5EF4-FFF2-40B4-BE49-F238E27FC236}">
                <a16:creationId xmlns:a16="http://schemas.microsoft.com/office/drawing/2014/main" id="{D2B4AE28-B653-56DA-155F-77CB6FE9A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93" y="5583595"/>
            <a:ext cx="3663236" cy="36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12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65077" y="1009948"/>
            <a:ext cx="14096883" cy="797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sk-SK" sz="6500" b="1" dirty="0">
                <a:solidFill>
                  <a:srgbClr val="002060">
                    <a:alpha val="92941"/>
                  </a:srgbClr>
                </a:solidFill>
                <a:latin typeface="Calibri (MS) Bold"/>
              </a:rPr>
              <a:t>OPIS</a:t>
            </a:r>
            <a:endParaRPr lang="en-US" sz="6500" b="1" dirty="0">
              <a:solidFill>
                <a:srgbClr val="002060">
                  <a:alpha val="92941"/>
                </a:srgbClr>
              </a:solidFill>
              <a:latin typeface="Calibri (MS) Bold"/>
              <a:cs typeface="Calibri (MS) Bold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AE8564-EED5-15B6-E4EA-2FDFE977072E}"/>
              </a:ext>
            </a:extLst>
          </p:cNvPr>
          <p:cNvSpPr/>
          <p:nvPr/>
        </p:nvSpPr>
        <p:spPr>
          <a:xfrm>
            <a:off x="869054" y="531992"/>
            <a:ext cx="2877036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4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C90AECE3-B79A-3162-01CD-AB838C13F601}"/>
              </a:ext>
            </a:extLst>
          </p:cNvPr>
          <p:cNvSpPr txBox="1"/>
          <p:nvPr/>
        </p:nvSpPr>
        <p:spPr>
          <a:xfrm>
            <a:off x="4378890" y="1807089"/>
            <a:ext cx="13687884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stáva sa terčom uštipačného výsmechu, až šikany zo strany spolužiakov a jej výzor posmešne komentuje aj triedna učiteľka;</a:t>
            </a:r>
          </a:p>
          <a:p>
            <a:r>
              <a:rPr lang="sk-SK" sz="3500" dirty="0">
                <a:solidFill>
                  <a:srgbClr val="2A2768"/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asi rok sa začalo prejavovať zhoršenie sluchu - nepočuje nahrávky pri výuke cudzích jazykov, nevie ich rozlíšiť;</a:t>
            </a:r>
          </a:p>
          <a:p>
            <a:endParaRPr lang="sk-SK" sz="3500" dirty="0">
              <a:solidFill>
                <a:srgbClr val="2A2768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nezachytí verbálne výpovede, keď sa nepozerá na hovoriaceho, začínajú jej unikať informácie, ktoré nie vedome nepočula;</a:t>
            </a:r>
          </a:p>
          <a:p>
            <a:endParaRPr lang="sk-SK" sz="3500" dirty="0">
              <a:solidFill>
                <a:srgbClr val="2A2768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dostáva sa ešte viac do sociálnej izolácie, trápi ju zhoršenie prospechu kvôli nedostatočnému počutiu;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sk-SK" sz="3500" dirty="0">
              <a:solidFill>
                <a:srgbClr val="2A2768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sk-SK" sz="3500" dirty="0">
                <a:solidFill>
                  <a:srgbClr val="2A2768"/>
                </a:solidFill>
              </a:rPr>
              <a:t>približne šesť mesiacov jej aplikovali načúvací prístroj. Hanbí sa za neho, nechce ho používať.</a:t>
            </a:r>
          </a:p>
        </p:txBody>
      </p:sp>
      <p:pic>
        <p:nvPicPr>
          <p:cNvPr id="5" name="Grafický objekt 4" descr="Kruh so šípkou doľava obrys">
            <a:extLst>
              <a:ext uri="{FF2B5EF4-FFF2-40B4-BE49-F238E27FC236}">
                <a16:creationId xmlns:a16="http://schemas.microsoft.com/office/drawing/2014/main" id="{9E539F37-7C84-D480-0EA1-B791E8CF2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93" y="5583595"/>
            <a:ext cx="3663236" cy="36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230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15144" y="314778"/>
            <a:ext cx="1409688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6500" b="1" dirty="0">
                <a:solidFill>
                  <a:srgbClr val="002060"/>
                </a:solidFill>
                <a:latin typeface="+mj-lt"/>
                <a:cs typeface="Calibri Light"/>
              </a:rPr>
              <a:t>PROCES RIEŠENIA</a:t>
            </a:r>
            <a:endParaRPr lang="sk-SK" sz="6500" b="1" dirty="0">
              <a:solidFill>
                <a:srgbClr val="002060"/>
              </a:solidFill>
              <a:latin typeface="+mj-lt"/>
            </a:endParaRPr>
          </a:p>
          <a:p>
            <a:endParaRPr lang="sk-SK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6000"/>
              </a:lnSpc>
            </a:pPr>
            <a:endParaRPr lang="en-US" sz="9600" b="1" dirty="0">
              <a:solidFill>
                <a:schemeClr val="bg1">
                  <a:alpha val="92941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37" name="Grafický objekt 36" descr="Kruh so šípkou doľava obrys">
            <a:extLst>
              <a:ext uri="{FF2B5EF4-FFF2-40B4-BE49-F238E27FC236}">
                <a16:creationId xmlns:a16="http://schemas.microsoft.com/office/drawing/2014/main" id="{6F31AEFF-A48E-0B34-3E06-870EFCEB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93" y="5269039"/>
            <a:ext cx="3663236" cy="366323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41A0A38-0CC5-3F95-2298-DBE4C083806C}"/>
              </a:ext>
            </a:extLst>
          </p:cNvPr>
          <p:cNvSpPr txBox="1"/>
          <p:nvPr/>
        </p:nvSpPr>
        <p:spPr>
          <a:xfrm>
            <a:off x="4577644" y="1391538"/>
            <a:ext cx="12412499" cy="86690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6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Absolvovala špeciálno-pedagogické a psychologické vyšetrenie v zariadení poradenstva a prevencie.</a:t>
            </a:r>
          </a:p>
          <a:p>
            <a:pPr>
              <a:spcAft>
                <a:spcPts val="800"/>
              </a:spcAft>
            </a:pPr>
            <a:endParaRPr lang="sk-SK" sz="36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600" kern="100" dirty="0">
                <a:solidFill>
                  <a:srgbClr val="2A276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Zákonný zástupca požiadal zariadenie poradenstva a prevencie o vyjadrenie na účel poskytnutia podporného opatrenia.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sk-SK" sz="36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6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ZPP k správe z diagnostického vyšetrenia vypracuje aj Vyjadrenie na účel poskytnutia podporného opatrenia.</a:t>
            </a:r>
          </a:p>
          <a:p>
            <a:pPr>
              <a:spcAft>
                <a:spcPts val="800"/>
              </a:spcAft>
            </a:pPr>
            <a:endParaRPr lang="sk-SK" sz="3600" kern="100" dirty="0">
              <a:solidFill>
                <a:srgbClr val="2A2768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6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Zákonný zástupca požiadal riaditeľa školy o vyjadrenie na účel poskytnutia podporného opatrenia.</a:t>
            </a:r>
          </a:p>
          <a:p>
            <a:pPr>
              <a:spcAft>
                <a:spcPts val="800"/>
              </a:spcAft>
            </a:pPr>
            <a:endParaRPr lang="sk-SK" sz="3600" kern="100" dirty="0">
              <a:solidFill>
                <a:srgbClr val="2A2768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3600" kern="100" dirty="0">
                <a:solidFill>
                  <a:srgbClr val="2A276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Riaditeľ školy určí učiteľa, ktorý vypracuje vyjadrenie na účel poskytnutia podporného opatrenia</a:t>
            </a:r>
            <a:endParaRPr lang="sk-SK" sz="3600" kern="100" dirty="0">
              <a:solidFill>
                <a:srgbClr val="2A276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23291C0-B105-E94E-A10E-1FC9BF8C5D59}"/>
              </a:ext>
            </a:extLst>
          </p:cNvPr>
          <p:cNvSpPr/>
          <p:nvPr/>
        </p:nvSpPr>
        <p:spPr>
          <a:xfrm>
            <a:off x="869054" y="531992"/>
            <a:ext cx="2877036" cy="2089803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4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25406920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7644" y="976110"/>
            <a:ext cx="1409688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6600" b="1" kern="100" dirty="0">
                <a:solidFill>
                  <a:srgbClr val="2A2768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NÁVRH OPATRENÍ </a:t>
            </a:r>
            <a:r>
              <a:rPr lang="sk-SK" sz="6600" b="1" kern="100" dirty="0">
                <a:solidFill>
                  <a:srgbClr val="2A276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k-SK" sz="6600" b="1" kern="100" dirty="0">
                <a:solidFill>
                  <a:srgbClr val="2A2768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 STRANY ŠKOLY </a:t>
            </a:r>
            <a:r>
              <a:rPr lang="sk-SK" sz="1200" b="1" dirty="0">
                <a:solidFill>
                  <a:srgbClr val="2A2768"/>
                </a:solidFill>
                <a:latin typeface="+mj-lt"/>
                <a:cs typeface="Calibri Light"/>
              </a:rPr>
              <a:t>:</a:t>
            </a:r>
            <a:endParaRPr lang="sk-SK" b="1" dirty="0">
              <a:solidFill>
                <a:srgbClr val="2A2768"/>
              </a:solidFill>
              <a:latin typeface="+mj-lt"/>
            </a:endParaRPr>
          </a:p>
          <a:p>
            <a:endParaRPr lang="sk-SK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6000"/>
              </a:lnSpc>
            </a:pPr>
            <a:endParaRPr lang="en-US" sz="9600" b="1" dirty="0">
              <a:solidFill>
                <a:schemeClr val="bg1">
                  <a:alpha val="92941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37" name="Grafický objekt 36" descr="Kruh so šípkou doľava obrys">
            <a:extLst>
              <a:ext uri="{FF2B5EF4-FFF2-40B4-BE49-F238E27FC236}">
                <a16:creationId xmlns:a16="http://schemas.microsoft.com/office/drawing/2014/main" id="{6F31AEFF-A48E-0B34-3E06-870EFCEB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93" y="5254524"/>
            <a:ext cx="3663236" cy="366323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41A0A38-0CC5-3F95-2298-DBE4C083806C}"/>
              </a:ext>
            </a:extLst>
          </p:cNvPr>
          <p:cNvSpPr txBox="1"/>
          <p:nvPr/>
        </p:nvSpPr>
        <p:spPr>
          <a:xfrm>
            <a:off x="4577644" y="2125072"/>
            <a:ext cx="12987685" cy="71063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 fontAlgn="base"/>
            <a:r>
              <a:rPr lang="sk-SK" sz="3500" b="1" i="0" u="none" strike="noStrike" dirty="0">
                <a:solidFill>
                  <a:srgbClr val="2A2768"/>
                </a:solidFill>
                <a:effectLst/>
                <a:latin typeface="+mj-lt"/>
              </a:rPr>
              <a:t>a) 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poskytovanie výchovy a vzdelávania na základe úpravy cieľov, metód, foriem a prístupov vo výchove a vzdelávaní; </a:t>
            </a:r>
            <a:r>
              <a:rPr lang="sk-SK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</a:p>
          <a:p>
            <a:pPr rtl="0" fontAlgn="base"/>
            <a:endParaRPr lang="sk-SK" sz="3500" b="0" i="0" dirty="0">
              <a:solidFill>
                <a:srgbClr val="2A2768"/>
              </a:solidFill>
              <a:effectLst/>
              <a:latin typeface="+mj-lt"/>
            </a:endParaRPr>
          </a:p>
          <a:p>
            <a:pPr rtl="0" fontAlgn="base"/>
            <a:r>
              <a:rPr lang="sk-SK" sz="3500" b="1" i="0" u="none" strike="noStrike" dirty="0">
                <a:solidFill>
                  <a:srgbClr val="2A2768"/>
                </a:solidFill>
                <a:effectLst/>
                <a:latin typeface="+mj-lt"/>
              </a:rPr>
              <a:t>c) 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zabezpečenie činností na rozvoj pohybovej schopnosti, zmyslového vnímania, komunikačnej schopnosti, kognitívnej schopnosti, sociálno-komunikačných zručností, emocionality a sebaobsluhy; </a:t>
            </a:r>
            <a:r>
              <a:rPr lang="sk-SK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</a:p>
          <a:p>
            <a:pPr rtl="0" fontAlgn="base"/>
            <a:endParaRPr lang="sk-SK" sz="3500" b="0" i="0" dirty="0">
              <a:solidFill>
                <a:srgbClr val="2A2768"/>
              </a:solidFill>
              <a:effectLst/>
              <a:latin typeface="+mj-lt"/>
            </a:endParaRPr>
          </a:p>
          <a:p>
            <a:pPr rtl="0" fontAlgn="base"/>
            <a:r>
              <a:rPr lang="sk-SK" sz="3500" b="1" i="0" u="none" strike="noStrike" dirty="0">
                <a:solidFill>
                  <a:srgbClr val="2A2768"/>
                </a:solidFill>
                <a:effectLst/>
                <a:latin typeface="+mj-lt"/>
              </a:rPr>
              <a:t>j) 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činnosť na podporu sociálneho zaradenia;</a:t>
            </a:r>
            <a:r>
              <a:rPr lang="sk-SK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</a:p>
          <a:p>
            <a:pPr rtl="0" fontAlgn="base"/>
            <a:endParaRPr lang="sk-SK" sz="3500" b="0" i="0" dirty="0">
              <a:solidFill>
                <a:srgbClr val="2A2768"/>
              </a:solidFill>
              <a:effectLst/>
              <a:latin typeface="+mj-lt"/>
            </a:endParaRPr>
          </a:p>
          <a:p>
            <a:pPr rtl="0" fontAlgn="base"/>
            <a:r>
              <a:rPr lang="sk-SK" sz="3500" b="1" i="0" u="none" strike="noStrike" dirty="0">
                <a:solidFill>
                  <a:srgbClr val="2A2768"/>
                </a:solidFill>
                <a:effectLst/>
                <a:latin typeface="+mj-lt"/>
              </a:rPr>
              <a:t>f) 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zabezpečenie doučovania alebo cieleného učenia na dosiahnutie najvyššieho individuálneho kognitívneho potenciálu dieťaťa alebo žiaka; </a:t>
            </a:r>
            <a:r>
              <a:rPr lang="sk-SK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3500" kern="100" dirty="0">
              <a:solidFill>
                <a:srgbClr val="2A2768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23291C0-B105-E94E-A10E-1FC9BF8C5D59}"/>
              </a:ext>
            </a:extLst>
          </p:cNvPr>
          <p:cNvSpPr/>
          <p:nvPr/>
        </p:nvSpPr>
        <p:spPr>
          <a:xfrm>
            <a:off x="869053" y="531992"/>
            <a:ext cx="2891785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4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18323108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53850" y="1459335"/>
            <a:ext cx="1409688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6600" b="1" kern="100" dirty="0">
                <a:solidFill>
                  <a:srgbClr val="2A2768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NÁVRH OPATRENÍ </a:t>
            </a:r>
            <a:r>
              <a:rPr lang="sk-SK" sz="6600" b="1" kern="100" dirty="0">
                <a:solidFill>
                  <a:srgbClr val="2A276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k-SK" sz="6600" b="1" kern="100" dirty="0">
                <a:solidFill>
                  <a:srgbClr val="2A2768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 STRANY ŠKOLY </a:t>
            </a:r>
            <a:r>
              <a:rPr lang="sk-SK" sz="1200" b="1" dirty="0">
                <a:solidFill>
                  <a:srgbClr val="2A2768"/>
                </a:solidFill>
                <a:latin typeface="+mj-lt"/>
                <a:cs typeface="Calibri Light"/>
              </a:rPr>
              <a:t>:</a:t>
            </a:r>
            <a:endParaRPr lang="sk-SK" b="1" dirty="0">
              <a:solidFill>
                <a:srgbClr val="2A2768"/>
              </a:solidFill>
              <a:latin typeface="+mj-lt"/>
            </a:endParaRPr>
          </a:p>
          <a:p>
            <a:endParaRPr lang="sk-SK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6000"/>
              </a:lnSpc>
            </a:pPr>
            <a:endParaRPr lang="en-US" sz="9600" b="1" dirty="0">
              <a:solidFill>
                <a:schemeClr val="bg1">
                  <a:alpha val="92941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6226CE0-1146-139B-3C3F-A4C5987A6B61}"/>
              </a:ext>
            </a:extLst>
          </p:cNvPr>
          <p:cNvSpPr txBox="1"/>
          <p:nvPr/>
        </p:nvSpPr>
        <p:spPr>
          <a:xfrm>
            <a:off x="4577644" y="2412471"/>
            <a:ext cx="11205929" cy="1890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457200">
              <a:lnSpc>
                <a:spcPts val="3600"/>
              </a:lnSpc>
            </a:pPr>
            <a:endParaRPr lang="en-US" sz="3000">
              <a:solidFill>
                <a:srgbClr val="002060"/>
              </a:solidFill>
              <a:latin typeface="Calibri"/>
              <a:cs typeface="Calibri"/>
            </a:endParaRPr>
          </a:p>
          <a:p>
            <a:pPr marL="323850" lvl="1">
              <a:lnSpc>
                <a:spcPts val="4200"/>
              </a:lnSpc>
            </a:pPr>
            <a:endParaRPr lang="en-US" sz="300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37" name="Grafický objekt 36" descr="Kruh so šípkou doľava obrys">
            <a:extLst>
              <a:ext uri="{FF2B5EF4-FFF2-40B4-BE49-F238E27FC236}">
                <a16:creationId xmlns:a16="http://schemas.microsoft.com/office/drawing/2014/main" id="{6F31AEFF-A48E-0B34-3E06-870EFCEB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93" y="5748010"/>
            <a:ext cx="3663236" cy="366323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41A0A38-0CC5-3F95-2298-DBE4C083806C}"/>
              </a:ext>
            </a:extLst>
          </p:cNvPr>
          <p:cNvSpPr txBox="1"/>
          <p:nvPr/>
        </p:nvSpPr>
        <p:spPr>
          <a:xfrm>
            <a:off x="4553850" y="2759253"/>
            <a:ext cx="13238408" cy="27853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 fontAlgn="base"/>
            <a:r>
              <a:rPr lang="sk-SK" sz="3500" b="1" i="0" u="none" strike="noStrike" dirty="0">
                <a:solidFill>
                  <a:srgbClr val="2A2768"/>
                </a:solidFill>
                <a:effectLst/>
                <a:latin typeface="+mj-lt"/>
              </a:rPr>
              <a:t>q) 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zabezpečenie úpravy priestorov školy určených na podporu vnímania a nadobúdanie zručností; (potrebuje častejšie hodnotnú relaxáciu) </a:t>
            </a:r>
            <a:r>
              <a:rPr lang="sk-SK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</a:p>
          <a:p>
            <a:pPr rtl="0" fontAlgn="base"/>
            <a:endParaRPr lang="sk-SK" sz="3500" b="0" i="0" dirty="0">
              <a:solidFill>
                <a:srgbClr val="2A2768"/>
              </a:solidFill>
              <a:effectLst/>
              <a:latin typeface="+mj-lt"/>
            </a:endParaRPr>
          </a:p>
          <a:p>
            <a:pPr rtl="0" fontAlgn="base"/>
            <a:r>
              <a:rPr lang="sk-SK" sz="3500" b="1" i="0" u="none" strike="noStrike" dirty="0">
                <a:solidFill>
                  <a:srgbClr val="2A2768"/>
                </a:solidFill>
                <a:effectLst/>
                <a:latin typeface="+mj-lt"/>
              </a:rPr>
              <a:t>s) 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zabezpečenie diétneho stravovania (má celiakiu a rôzne potravinové alergie)</a:t>
            </a:r>
            <a:r>
              <a:rPr lang="en-US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23291C0-B105-E94E-A10E-1FC9BF8C5D59}"/>
              </a:ext>
            </a:extLst>
          </p:cNvPr>
          <p:cNvSpPr/>
          <p:nvPr/>
        </p:nvSpPr>
        <p:spPr>
          <a:xfrm>
            <a:off x="869053" y="531992"/>
            <a:ext cx="2891785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4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18318713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7644" y="1201147"/>
            <a:ext cx="1409688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6500" b="1" kern="100" dirty="0">
                <a:solidFill>
                  <a:srgbClr val="2A2768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NÁVRH OPATRENÍ </a:t>
            </a:r>
            <a:r>
              <a:rPr lang="sk-SK" sz="6500" b="1" kern="100" dirty="0">
                <a:solidFill>
                  <a:srgbClr val="2A2768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sk-SK" sz="6500" b="1" kern="100" dirty="0">
                <a:solidFill>
                  <a:srgbClr val="2A2768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 STRANY ZPP</a:t>
            </a:r>
            <a:r>
              <a:rPr lang="sk-SK" sz="6500" b="1" dirty="0">
                <a:solidFill>
                  <a:srgbClr val="2A2768"/>
                </a:solidFill>
                <a:latin typeface="+mj-lt"/>
                <a:cs typeface="Calibri Light"/>
              </a:rPr>
              <a:t>:</a:t>
            </a:r>
            <a:endParaRPr lang="sk-SK" sz="6500" dirty="0">
              <a:solidFill>
                <a:srgbClr val="2A2768"/>
              </a:solidFill>
              <a:latin typeface="+mj-lt"/>
            </a:endParaRPr>
          </a:p>
          <a:p>
            <a:endParaRPr lang="sk-SK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A6D4F584-113D-1AF2-81BB-CF40F2C12537}"/>
              </a:ext>
            </a:extLst>
          </p:cNvPr>
          <p:cNvSpPr/>
          <p:nvPr/>
        </p:nvSpPr>
        <p:spPr>
          <a:xfrm>
            <a:off x="0" y="-200085"/>
            <a:ext cx="4196023" cy="1055001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ts val="6000"/>
              </a:lnSpc>
            </a:pPr>
            <a:endParaRPr lang="en-US" sz="9600" b="1" dirty="0">
              <a:solidFill>
                <a:schemeClr val="bg1">
                  <a:alpha val="92941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Grafický objekt 36" descr="Kruh so šípkou doľava obrys">
            <a:extLst>
              <a:ext uri="{FF2B5EF4-FFF2-40B4-BE49-F238E27FC236}">
                <a16:creationId xmlns:a16="http://schemas.microsoft.com/office/drawing/2014/main" id="{6F31AEFF-A48E-0B34-3E06-870EFCEB9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393" y="5678257"/>
            <a:ext cx="3663236" cy="366323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41A0A38-0CC5-3F95-2298-DBE4C083806C}"/>
              </a:ext>
            </a:extLst>
          </p:cNvPr>
          <p:cNvSpPr txBox="1"/>
          <p:nvPr/>
        </p:nvSpPr>
        <p:spPr>
          <a:xfrm>
            <a:off x="4577644" y="2394377"/>
            <a:ext cx="12841302" cy="6567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 fontAlgn="base"/>
            <a:r>
              <a:rPr lang="sk-SK" sz="3500" b="1" i="0" u="none" strike="noStrike" dirty="0">
                <a:solidFill>
                  <a:srgbClr val="2A2768"/>
                </a:solidFill>
                <a:effectLst/>
                <a:latin typeface="+mj-lt"/>
              </a:rPr>
              <a:t>i) 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zabezpečenie osobitných foriem komunikácie dieťaťa so zdravotným postihnutím alebo žiaka so zdravotným postihnutím so školou alebo so školským zariadením; </a:t>
            </a:r>
            <a:r>
              <a:rPr lang="sk-SK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</a:p>
          <a:p>
            <a:pPr rtl="0" fontAlgn="base"/>
            <a:endParaRPr lang="sk-SK" sz="3500" b="0" i="0" dirty="0">
              <a:solidFill>
                <a:srgbClr val="2A2768"/>
              </a:solidFill>
              <a:effectLst/>
              <a:latin typeface="+mj-lt"/>
            </a:endParaRPr>
          </a:p>
          <a:p>
            <a:pPr rtl="0" fontAlgn="base"/>
            <a:r>
              <a:rPr lang="sk-SK" sz="3500" b="1" i="0" u="none" strike="noStrike" dirty="0">
                <a:solidFill>
                  <a:srgbClr val="2A2768"/>
                </a:solidFill>
                <a:effectLst/>
                <a:latin typeface="+mj-lt"/>
              </a:rPr>
              <a:t>l) 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špecializované </a:t>
            </a:r>
            <a:r>
              <a:rPr lang="sk-SK" sz="3500" b="0" i="0" u="none" strike="noStrike" dirty="0" err="1">
                <a:solidFill>
                  <a:srgbClr val="2A2768"/>
                </a:solidFill>
                <a:effectLst/>
                <a:latin typeface="+mj-lt"/>
              </a:rPr>
              <a:t>kariérové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 poradenstvo;</a:t>
            </a:r>
            <a:r>
              <a:rPr lang="en-US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  <a:endParaRPr lang="sk-SK" sz="3500" b="0" i="0" dirty="0">
              <a:solidFill>
                <a:srgbClr val="2A2768"/>
              </a:solidFill>
              <a:effectLst/>
              <a:latin typeface="+mj-lt"/>
            </a:endParaRPr>
          </a:p>
          <a:p>
            <a:pPr rtl="0" fontAlgn="base"/>
            <a:endParaRPr lang="sk-SK" sz="3500" b="0" i="0" dirty="0">
              <a:solidFill>
                <a:srgbClr val="2A2768"/>
              </a:solidFill>
              <a:effectLst/>
              <a:latin typeface="+mj-lt"/>
            </a:endParaRPr>
          </a:p>
          <a:p>
            <a:pPr rtl="0" fontAlgn="base"/>
            <a:r>
              <a:rPr lang="sk-SK" sz="3500" b="1" i="0" u="none" strike="noStrike" dirty="0">
                <a:solidFill>
                  <a:srgbClr val="2A2768"/>
                </a:solidFill>
                <a:effectLst/>
                <a:latin typeface="+mj-lt"/>
              </a:rPr>
              <a:t>m) 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zabezpečenie pôsobenia pedagogického asistenta v triede; </a:t>
            </a:r>
            <a:r>
              <a:rPr lang="en-US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  <a:endParaRPr lang="sk-SK" sz="3500" b="0" i="0" dirty="0">
              <a:solidFill>
                <a:srgbClr val="2A2768"/>
              </a:solidFill>
              <a:effectLst/>
              <a:latin typeface="+mj-lt"/>
            </a:endParaRPr>
          </a:p>
          <a:p>
            <a:pPr rtl="0" fontAlgn="base"/>
            <a:endParaRPr lang="en-US" sz="3500" b="0" i="0" dirty="0">
              <a:solidFill>
                <a:srgbClr val="2A2768"/>
              </a:solidFill>
              <a:effectLst/>
              <a:latin typeface="+mj-lt"/>
            </a:endParaRPr>
          </a:p>
          <a:p>
            <a:pPr rtl="0" fontAlgn="base"/>
            <a:r>
              <a:rPr lang="sk-SK" sz="3500" b="1" i="0" u="none" strike="noStrike" dirty="0">
                <a:solidFill>
                  <a:srgbClr val="2A2768"/>
                </a:solidFill>
                <a:effectLst/>
                <a:latin typeface="+mj-lt"/>
              </a:rPr>
              <a:t>p) </a:t>
            </a:r>
            <a:r>
              <a:rPr lang="sk-SK" sz="3500" b="0" i="0" u="none" strike="noStrike" dirty="0">
                <a:solidFill>
                  <a:srgbClr val="2A2768"/>
                </a:solidFill>
                <a:effectLst/>
                <a:latin typeface="+mj-lt"/>
              </a:rPr>
              <a:t>poskytnutie špeciálnych edukačných publikácií a kompenzačných pomôcok; </a:t>
            </a:r>
            <a:r>
              <a:rPr lang="sk-SK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</a:p>
          <a:p>
            <a:pPr rtl="0" fontAlgn="base"/>
            <a:r>
              <a:rPr lang="sk-SK" sz="3500" b="0" i="0" dirty="0">
                <a:solidFill>
                  <a:srgbClr val="2A2768"/>
                </a:solidFill>
                <a:effectLst/>
                <a:latin typeface="+mj-lt"/>
              </a:rPr>
              <a:t>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3500" kern="100" dirty="0">
              <a:solidFill>
                <a:srgbClr val="2A2768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23291C0-B105-E94E-A10E-1FC9BF8C5D59}"/>
              </a:ext>
            </a:extLst>
          </p:cNvPr>
          <p:cNvSpPr/>
          <p:nvPr/>
        </p:nvSpPr>
        <p:spPr>
          <a:xfrm>
            <a:off x="869054" y="531992"/>
            <a:ext cx="2877036" cy="23397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vert="horz"/>
          <a:lstStyle/>
          <a:p>
            <a:pPr algn="ctr"/>
            <a:r>
              <a:rPr lang="sk-SK" sz="7000" b="1" dirty="0">
                <a:solidFill>
                  <a:schemeClr val="bg1">
                    <a:alpha val="92941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MS) Bold"/>
              </a:rPr>
              <a:t>Príklad z praxe č. 4</a:t>
            </a:r>
            <a:endParaRPr lang="en-US" sz="7000" b="1" dirty="0">
              <a:solidFill>
                <a:schemeClr val="bg1">
                  <a:alpha val="92941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MS) Bold"/>
              <a:cs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12835430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4941" y="-50006"/>
            <a:ext cx="114424" cy="10382780"/>
            <a:chOff x="0" y="0"/>
            <a:chExt cx="152566" cy="13843706"/>
          </a:xfrm>
        </p:grpSpPr>
        <p:sp>
          <p:nvSpPr>
            <p:cNvPr id="3" name="Freeform 3"/>
            <p:cNvSpPr/>
            <p:nvPr/>
          </p:nvSpPr>
          <p:spPr>
            <a:xfrm>
              <a:off x="0" y="66548"/>
              <a:ext cx="152527" cy="13710540"/>
            </a:xfrm>
            <a:custGeom>
              <a:avLst/>
              <a:gdLst/>
              <a:ahLst/>
              <a:cxnLst/>
              <a:rect l="l" t="t" r="r" b="b"/>
              <a:pathLst>
                <a:path w="152527" h="13710540">
                  <a:moveTo>
                    <a:pt x="0" y="13710413"/>
                  </a:moveTo>
                  <a:lnTo>
                    <a:pt x="19177" y="0"/>
                  </a:lnTo>
                  <a:lnTo>
                    <a:pt x="152527" y="127"/>
                  </a:lnTo>
                  <a:lnTo>
                    <a:pt x="133350" y="13710540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84953" y="1700020"/>
            <a:ext cx="12723176" cy="4000253"/>
            <a:chOff x="0" y="0"/>
            <a:chExt cx="16964234" cy="53336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64279" cy="5333604"/>
            </a:xfrm>
            <a:custGeom>
              <a:avLst/>
              <a:gdLst/>
              <a:ahLst/>
              <a:cxnLst/>
              <a:rect l="l" t="t" r="r" b="b"/>
              <a:pathLst>
                <a:path w="16964279" h="5333604">
                  <a:moveTo>
                    <a:pt x="0" y="0"/>
                  </a:moveTo>
                  <a:lnTo>
                    <a:pt x="16964279" y="0"/>
                  </a:lnTo>
                  <a:lnTo>
                    <a:pt x="16964279" y="5333604"/>
                  </a:lnTo>
                  <a:lnTo>
                    <a:pt x="0" y="53336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16964234" cy="330521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8370"/>
                </a:lnSpc>
              </a:pPr>
              <a:r>
                <a:rPr lang="en-US" sz="9000" dirty="0">
                  <a:solidFill>
                    <a:srgbClr val="002060"/>
                  </a:solidFill>
                  <a:latin typeface="Calibri (MS) Bold"/>
                </a:rPr>
                <a:t>PROGRAM</a:t>
              </a:r>
              <a:r>
                <a:rPr lang="sk-SK" sz="9000" dirty="0">
                  <a:solidFill>
                    <a:srgbClr val="002060"/>
                  </a:solidFill>
                  <a:latin typeface="Calibri (MS) Bold"/>
                </a:rPr>
                <a:t>Y</a:t>
              </a:r>
              <a:endParaRPr lang="en-US" sz="9000" dirty="0">
                <a:solidFill>
                  <a:srgbClr val="002060"/>
                </a:solidFill>
                <a:latin typeface="Calibri (MS) Bold"/>
              </a:endParaRPr>
            </a:p>
            <a:p>
              <a:pPr algn="ctr">
                <a:lnSpc>
                  <a:spcPts val="8370"/>
                </a:lnSpc>
              </a:pPr>
              <a:r>
                <a:rPr lang="en-US" sz="9000" dirty="0">
                  <a:solidFill>
                    <a:srgbClr val="002060"/>
                  </a:solidFill>
                  <a:latin typeface="Calibri (MS) Bold"/>
                </a:rPr>
                <a:t>PROFESIJNÉHO </a:t>
              </a:r>
            </a:p>
            <a:p>
              <a:pPr algn="ctr">
                <a:lnSpc>
                  <a:spcPts val="8371"/>
                </a:lnSpc>
              </a:pPr>
              <a:r>
                <a:rPr lang="en-US" sz="9000" dirty="0">
                  <a:solidFill>
                    <a:srgbClr val="002060"/>
                  </a:solidFill>
                  <a:latin typeface="Calibri (MS) Bold"/>
                </a:rPr>
                <a:t>ROZVOJA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-190500"/>
            <a:ext cx="4276691" cy="10570496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7107012" y="5311256"/>
            <a:ext cx="7523403" cy="124080"/>
            <a:chOff x="0" y="0"/>
            <a:chExt cx="10031204" cy="165440"/>
          </a:xfrm>
        </p:grpSpPr>
        <p:sp>
          <p:nvSpPr>
            <p:cNvPr id="9" name="Freeform 9"/>
            <p:cNvSpPr/>
            <p:nvPr/>
          </p:nvSpPr>
          <p:spPr>
            <a:xfrm>
              <a:off x="69723" y="0"/>
              <a:ext cx="9891777" cy="165481"/>
            </a:xfrm>
            <a:custGeom>
              <a:avLst/>
              <a:gdLst/>
              <a:ahLst/>
              <a:cxnLst/>
              <a:rect l="l" t="t" r="r" b="b"/>
              <a:pathLst>
                <a:path w="9891777" h="165481">
                  <a:moveTo>
                    <a:pt x="0" y="25781"/>
                  </a:moveTo>
                  <a:lnTo>
                    <a:pt x="9891395" y="0"/>
                  </a:lnTo>
                  <a:lnTo>
                    <a:pt x="9891777" y="139700"/>
                  </a:lnTo>
                  <a:lnTo>
                    <a:pt x="254" y="165481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145814" y="6121320"/>
            <a:ext cx="2094429" cy="1884986"/>
          </a:xfrm>
          <a:custGeom>
            <a:avLst/>
            <a:gdLst/>
            <a:ahLst/>
            <a:cxnLst/>
            <a:rect l="l" t="t" r="r" b="b"/>
            <a:pathLst>
              <a:path w="2094429" h="1884986">
                <a:moveTo>
                  <a:pt x="0" y="0"/>
                </a:moveTo>
                <a:lnTo>
                  <a:pt x="2094429" y="0"/>
                </a:lnTo>
                <a:lnTo>
                  <a:pt x="2094429" y="1884986"/>
                </a:lnTo>
                <a:lnTo>
                  <a:pt x="0" y="1884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7107012" y="6121320"/>
            <a:ext cx="2026867" cy="1884986"/>
          </a:xfrm>
          <a:custGeom>
            <a:avLst/>
            <a:gdLst/>
            <a:ahLst/>
            <a:cxnLst/>
            <a:rect l="l" t="t" r="r" b="b"/>
            <a:pathLst>
              <a:path w="2026867" h="1884986">
                <a:moveTo>
                  <a:pt x="0" y="0"/>
                </a:moveTo>
                <a:lnTo>
                  <a:pt x="2026867" y="0"/>
                </a:lnTo>
                <a:lnTo>
                  <a:pt x="2026867" y="1884986"/>
                </a:lnTo>
                <a:lnTo>
                  <a:pt x="0" y="1884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13252179" y="6010458"/>
            <a:ext cx="1519340" cy="1995849"/>
          </a:xfrm>
          <a:custGeom>
            <a:avLst/>
            <a:gdLst/>
            <a:ahLst/>
            <a:cxnLst/>
            <a:rect l="l" t="t" r="r" b="b"/>
            <a:pathLst>
              <a:path w="1519340" h="1995849">
                <a:moveTo>
                  <a:pt x="0" y="0"/>
                </a:moveTo>
                <a:lnTo>
                  <a:pt x="1519340" y="0"/>
                </a:lnTo>
                <a:lnTo>
                  <a:pt x="1519340" y="1995848"/>
                </a:lnTo>
                <a:lnTo>
                  <a:pt x="0" y="19958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4941" y="-50006"/>
            <a:ext cx="114424" cy="10382780"/>
            <a:chOff x="0" y="0"/>
            <a:chExt cx="152566" cy="13843706"/>
          </a:xfrm>
        </p:grpSpPr>
        <p:sp>
          <p:nvSpPr>
            <p:cNvPr id="3" name="Freeform 3"/>
            <p:cNvSpPr/>
            <p:nvPr/>
          </p:nvSpPr>
          <p:spPr>
            <a:xfrm>
              <a:off x="0" y="66548"/>
              <a:ext cx="152527" cy="13710540"/>
            </a:xfrm>
            <a:custGeom>
              <a:avLst/>
              <a:gdLst/>
              <a:ahLst/>
              <a:cxnLst/>
              <a:rect l="l" t="t" r="r" b="b"/>
              <a:pathLst>
                <a:path w="152527" h="13710540">
                  <a:moveTo>
                    <a:pt x="0" y="13710413"/>
                  </a:moveTo>
                  <a:lnTo>
                    <a:pt x="19177" y="0"/>
                  </a:lnTo>
                  <a:lnTo>
                    <a:pt x="152527" y="127"/>
                  </a:lnTo>
                  <a:lnTo>
                    <a:pt x="133350" y="13710540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69333"/>
            <a:ext cx="4276691" cy="1058208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862561" y="5141384"/>
            <a:ext cx="2936651" cy="3807652"/>
          </a:xfrm>
          <a:custGeom>
            <a:avLst/>
            <a:gdLst/>
            <a:ahLst/>
            <a:cxnLst/>
            <a:rect l="l" t="t" r="r" b="b"/>
            <a:pathLst>
              <a:path w="2936651" h="3807652">
                <a:moveTo>
                  <a:pt x="0" y="0"/>
                </a:moveTo>
                <a:lnTo>
                  <a:pt x="2936652" y="0"/>
                </a:lnTo>
                <a:lnTo>
                  <a:pt x="2936652" y="3807651"/>
                </a:lnTo>
                <a:lnTo>
                  <a:pt x="0" y="3807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4477885" y="1720458"/>
            <a:ext cx="1294755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7825" lvl="1">
              <a:lnSpc>
                <a:spcPts val="4494"/>
              </a:lnSpc>
            </a:pPr>
            <a:r>
              <a:rPr lang="sk-SK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  <a:hlinkClick r:id="rId7"/>
              </a:rPr>
              <a:t>www.nivam.sk</a:t>
            </a:r>
            <a:r>
              <a:rPr lang="sk-SK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v časti Učitelia a potom Vzdelávanie</a:t>
            </a:r>
            <a:endParaRPr lang="en-US" sz="4000" spc="-136" dirty="0">
              <a:solidFill>
                <a:srgbClr val="002060"/>
              </a:solidFill>
              <a:latin typeface="+mj-lt"/>
              <a:ea typeface="+mn-lt"/>
              <a:cs typeface="+mn-lt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F61C707-452D-B6D4-EFD2-4F03805835A3}"/>
              </a:ext>
            </a:extLst>
          </p:cNvPr>
          <p:cNvSpPr txBox="1"/>
          <p:nvPr/>
        </p:nvSpPr>
        <p:spPr>
          <a:xfrm>
            <a:off x="4477885" y="413376"/>
            <a:ext cx="13269788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sk-SK" sz="5500" b="1" dirty="0">
                <a:solidFill>
                  <a:srgbClr val="2A2768"/>
                </a:solidFill>
                <a:cs typeface="Calibri"/>
              </a:rPr>
              <a:t>Kde nájdeme PIV?</a:t>
            </a:r>
            <a:endParaRPr lang="sk-SK" sz="5500" dirty="0">
              <a:solidFill>
                <a:srgbClr val="2A2768"/>
              </a:solidFill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D353409E-BC77-C4BA-355A-603AC9A0F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1772" y="3022876"/>
            <a:ext cx="12898739" cy="61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5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4899"/>
            <a:ext cx="4059728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263484" y="5322017"/>
            <a:ext cx="3532760" cy="3161820"/>
          </a:xfrm>
          <a:custGeom>
            <a:avLst/>
            <a:gdLst/>
            <a:ahLst/>
            <a:cxnLst/>
            <a:rect l="l" t="t" r="r" b="b"/>
            <a:pathLst>
              <a:path w="3532760" h="3161820">
                <a:moveTo>
                  <a:pt x="0" y="0"/>
                </a:moveTo>
                <a:lnTo>
                  <a:pt x="3532760" y="0"/>
                </a:lnTo>
                <a:lnTo>
                  <a:pt x="3532760" y="3161820"/>
                </a:lnTo>
                <a:lnTo>
                  <a:pt x="0" y="316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4479303" y="523798"/>
            <a:ext cx="13517752" cy="2319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02060"/>
                </a:solidFill>
                <a:latin typeface="Calibri (MS) Bold"/>
              </a:rPr>
              <a:t>KATALÓG PODPORNÝCH OPATRENÍ ZAVÁDZA SYSTÉM PODPORY VO</a:t>
            </a:r>
            <a:r>
              <a:rPr lang="sk-SK" sz="60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000" dirty="0">
                <a:solidFill>
                  <a:srgbClr val="002060"/>
                </a:solidFill>
                <a:latin typeface="Calibri (MS) Bold"/>
              </a:rPr>
              <a:t>VÝCHOVE A VZDELÁVANÍ, KTORÝ MÁ ZA CIEĽ:</a:t>
            </a:r>
            <a:endParaRPr lang="en-US" sz="6000" dirty="0">
              <a:solidFill>
                <a:srgbClr val="002060"/>
              </a:solidFill>
              <a:latin typeface="Calibri (MS) Bold"/>
              <a:cs typeface="Calibri (MS)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323212" y="3130946"/>
            <a:ext cx="13365351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aby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každé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dieťa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žiačka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žiak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dostávali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vhodnú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cielenú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cez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jednotlivé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podporné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opatrenia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aby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tak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mohli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naplniť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svoj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vzdelávací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potenciál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identifikovať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prekážky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pri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učení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v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prístupe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k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výchove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vzdelávaniu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len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strane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dieťaťa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žiaka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(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príp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.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rodinného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prostredia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pod.), ale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aj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faktory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strane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školy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(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napríklad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existencia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fyzických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bariér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v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budove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školy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);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identifikovať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len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dlhodobé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alebo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trvalé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prekážky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ale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aj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prekážky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dočasného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charakteru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;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adresnejšie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reagovať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na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rozmanité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individuálne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výchovno-vzdelávacie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špeciálne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výchovno-vzdelávacie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potreby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detí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žiakov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.</a:t>
            </a:r>
            <a:endParaRPr lang="en-US" sz="3500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4941" y="-50006"/>
            <a:ext cx="114424" cy="10382780"/>
            <a:chOff x="0" y="0"/>
            <a:chExt cx="152566" cy="13843706"/>
          </a:xfrm>
        </p:grpSpPr>
        <p:sp>
          <p:nvSpPr>
            <p:cNvPr id="3" name="Freeform 3"/>
            <p:cNvSpPr/>
            <p:nvPr/>
          </p:nvSpPr>
          <p:spPr>
            <a:xfrm>
              <a:off x="0" y="66548"/>
              <a:ext cx="152527" cy="13710540"/>
            </a:xfrm>
            <a:custGeom>
              <a:avLst/>
              <a:gdLst/>
              <a:ahLst/>
              <a:cxnLst/>
              <a:rect l="l" t="t" r="r" b="b"/>
              <a:pathLst>
                <a:path w="152527" h="13710540">
                  <a:moveTo>
                    <a:pt x="0" y="13710413"/>
                  </a:moveTo>
                  <a:lnTo>
                    <a:pt x="19177" y="0"/>
                  </a:lnTo>
                  <a:lnTo>
                    <a:pt x="152527" y="127"/>
                  </a:lnTo>
                  <a:lnTo>
                    <a:pt x="133350" y="13710540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69333"/>
            <a:ext cx="4276691" cy="1058208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862561" y="5141384"/>
            <a:ext cx="2936651" cy="3807652"/>
          </a:xfrm>
          <a:custGeom>
            <a:avLst/>
            <a:gdLst/>
            <a:ahLst/>
            <a:cxnLst/>
            <a:rect l="l" t="t" r="r" b="b"/>
            <a:pathLst>
              <a:path w="2936651" h="3807652">
                <a:moveTo>
                  <a:pt x="0" y="0"/>
                </a:moveTo>
                <a:lnTo>
                  <a:pt x="2936652" y="0"/>
                </a:lnTo>
                <a:lnTo>
                  <a:pt x="2936652" y="3807651"/>
                </a:lnTo>
                <a:lnTo>
                  <a:pt x="0" y="3807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4477885" y="2463408"/>
            <a:ext cx="1294755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77825" lvl="1">
              <a:lnSpc>
                <a:spcPts val="4494"/>
              </a:lnSpc>
            </a:pPr>
            <a:r>
              <a:rPr lang="sk-SK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  <a:hlinkClick r:id="rId7"/>
              </a:rPr>
              <a:t>www.nivam.sk</a:t>
            </a:r>
            <a:r>
              <a:rPr lang="sk-SK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v časti Učitelia a potom Vzdelávanie</a:t>
            </a:r>
            <a:endParaRPr lang="en-US" sz="4000" spc="-136" dirty="0">
              <a:solidFill>
                <a:srgbClr val="002060"/>
              </a:solidFill>
              <a:latin typeface="+mj-lt"/>
              <a:ea typeface="+mn-lt"/>
              <a:cs typeface="+mn-lt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F61C707-452D-B6D4-EFD2-4F03805835A3}"/>
              </a:ext>
            </a:extLst>
          </p:cNvPr>
          <p:cNvSpPr txBox="1"/>
          <p:nvPr/>
        </p:nvSpPr>
        <p:spPr>
          <a:xfrm>
            <a:off x="4477885" y="413376"/>
            <a:ext cx="13269788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sk-SK" sz="5500" b="1" dirty="0">
                <a:solidFill>
                  <a:srgbClr val="2A2768"/>
                </a:solidFill>
                <a:cs typeface="Calibri"/>
              </a:rPr>
              <a:t>Kde nájdeme PIV?</a:t>
            </a:r>
            <a:endParaRPr lang="sk-SK" sz="5500" dirty="0">
              <a:solidFill>
                <a:srgbClr val="2A2768"/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9D0C3887-2023-48B5-1AFB-B67ECC244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372" y="3841252"/>
            <a:ext cx="13191363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624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4941" y="-50006"/>
            <a:ext cx="114424" cy="10382780"/>
            <a:chOff x="0" y="0"/>
            <a:chExt cx="152566" cy="13843706"/>
          </a:xfrm>
        </p:grpSpPr>
        <p:sp>
          <p:nvSpPr>
            <p:cNvPr id="3" name="Freeform 3"/>
            <p:cNvSpPr/>
            <p:nvPr/>
          </p:nvSpPr>
          <p:spPr>
            <a:xfrm>
              <a:off x="0" y="66548"/>
              <a:ext cx="152527" cy="13710540"/>
            </a:xfrm>
            <a:custGeom>
              <a:avLst/>
              <a:gdLst/>
              <a:ahLst/>
              <a:cxnLst/>
              <a:rect l="l" t="t" r="r" b="b"/>
              <a:pathLst>
                <a:path w="152527" h="13710540">
                  <a:moveTo>
                    <a:pt x="0" y="13710413"/>
                  </a:moveTo>
                  <a:lnTo>
                    <a:pt x="19177" y="0"/>
                  </a:lnTo>
                  <a:lnTo>
                    <a:pt x="152527" y="127"/>
                  </a:lnTo>
                  <a:lnTo>
                    <a:pt x="133350" y="13710540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69333"/>
            <a:ext cx="4276691" cy="1058208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862561" y="5141384"/>
            <a:ext cx="2936651" cy="3807652"/>
          </a:xfrm>
          <a:custGeom>
            <a:avLst/>
            <a:gdLst/>
            <a:ahLst/>
            <a:cxnLst/>
            <a:rect l="l" t="t" r="r" b="b"/>
            <a:pathLst>
              <a:path w="2936651" h="3807652">
                <a:moveTo>
                  <a:pt x="0" y="0"/>
                </a:moveTo>
                <a:lnTo>
                  <a:pt x="2936652" y="0"/>
                </a:lnTo>
                <a:lnTo>
                  <a:pt x="2936652" y="3807651"/>
                </a:lnTo>
                <a:lnTo>
                  <a:pt x="0" y="3807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4477885" y="3363520"/>
            <a:ext cx="12947556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>
              <a:lnSpc>
                <a:spcPts val="4494"/>
              </a:lnSpc>
              <a:buFont typeface="Arial"/>
              <a:buChar char="•"/>
            </a:pP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Diagnostika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detí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predškolsk</a:t>
            </a:r>
            <a:r>
              <a:rPr lang="sk-SK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ého</a:t>
            </a:r>
            <a:r>
              <a:rPr lang="sk-SK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veku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v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systéme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podporných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opatrení</a:t>
            </a:r>
            <a:endParaRPr lang="sk-SK" sz="4000" spc="-136" dirty="0">
              <a:solidFill>
                <a:srgbClr val="002060"/>
              </a:solidFill>
              <a:latin typeface="+mj-lt"/>
              <a:ea typeface="+mn-lt"/>
              <a:cs typeface="+mn-lt"/>
            </a:endParaRPr>
          </a:p>
          <a:p>
            <a:pPr marL="377825" lvl="1">
              <a:lnSpc>
                <a:spcPts val="4494"/>
              </a:lnSpc>
            </a:pPr>
            <a:endParaRPr lang="en-US" sz="4000" spc="-136" dirty="0">
              <a:solidFill>
                <a:srgbClr val="002060"/>
              </a:solidFill>
              <a:latin typeface="+mj-lt"/>
              <a:ea typeface="+mn-lt"/>
              <a:cs typeface="+mn-lt"/>
            </a:endParaRPr>
          </a:p>
          <a:p>
            <a:pPr marL="755650" lvl="1" indent="-377825">
              <a:lnSpc>
                <a:spcPts val="4494"/>
              </a:lnSpc>
              <a:buFont typeface="Arial"/>
              <a:buChar char="•"/>
            </a:pP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Diagnostika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detí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a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žiakov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mladšieho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a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staršieho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školského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veku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v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systéme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podporných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opatrení</a:t>
            </a:r>
            <a:endParaRPr lang="sk-SK" sz="4000" spc="-136" dirty="0">
              <a:solidFill>
                <a:srgbClr val="002060"/>
              </a:solidFill>
              <a:latin typeface="+mj-lt"/>
              <a:ea typeface="+mn-lt"/>
              <a:cs typeface="+mn-lt"/>
            </a:endParaRPr>
          </a:p>
          <a:p>
            <a:pPr marL="377825" lvl="1">
              <a:lnSpc>
                <a:spcPts val="4494"/>
              </a:lnSpc>
            </a:pPr>
            <a:endParaRPr lang="en-US" sz="4000" spc="-136" dirty="0">
              <a:solidFill>
                <a:srgbClr val="002060"/>
              </a:solidFill>
              <a:latin typeface="+mj-lt"/>
              <a:cs typeface="Calibri"/>
            </a:endParaRPr>
          </a:p>
          <a:p>
            <a:pPr marL="755650" lvl="1" indent="-377825">
              <a:lnSpc>
                <a:spcPts val="4494"/>
              </a:lnSpc>
              <a:buFont typeface="Arial"/>
              <a:buChar char="•"/>
            </a:pP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Poskytovanie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podporných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opatrení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deťom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v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predškolskom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veku</a:t>
            </a:r>
            <a:endParaRPr lang="sk-SK" sz="4000" spc="-136" dirty="0">
              <a:solidFill>
                <a:srgbClr val="002060"/>
              </a:solidFill>
              <a:latin typeface="+mj-lt"/>
              <a:ea typeface="+mn-lt"/>
              <a:cs typeface="+mn-lt"/>
            </a:endParaRPr>
          </a:p>
          <a:p>
            <a:pPr marL="377825" lvl="1">
              <a:lnSpc>
                <a:spcPts val="4494"/>
              </a:lnSpc>
            </a:pPr>
            <a:endParaRPr lang="en-US" sz="4000" spc="-136" dirty="0">
              <a:solidFill>
                <a:srgbClr val="002060"/>
              </a:solidFill>
              <a:latin typeface="+mj-lt"/>
              <a:cs typeface="Calibri"/>
            </a:endParaRPr>
          </a:p>
          <a:p>
            <a:pPr marL="755650" lvl="1" indent="-377825">
              <a:lnSpc>
                <a:spcPts val="4494"/>
              </a:lnSpc>
              <a:buFont typeface="Arial"/>
              <a:buChar char="•"/>
            </a:pP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Poskytovanie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podporných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opatrení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deťom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a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žiakom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v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mladšom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a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staršom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školskom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veku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 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F61C707-452D-B6D4-EFD2-4F03805835A3}"/>
              </a:ext>
            </a:extLst>
          </p:cNvPr>
          <p:cNvSpPr txBox="1"/>
          <p:nvPr/>
        </p:nvSpPr>
        <p:spPr>
          <a:xfrm>
            <a:off x="4477885" y="413376"/>
            <a:ext cx="13269788" cy="263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sk-SK" sz="5500" b="1" dirty="0">
                <a:solidFill>
                  <a:srgbClr val="2A2768"/>
                </a:solidFill>
                <a:cs typeface="Calibri"/>
              </a:rPr>
              <a:t>PONUKA PROGRAMOV INOVAČNÉHO VZDELÁVANIA V NIVAM V ŠKOLSKOM ROKU 2023/2024</a:t>
            </a:r>
            <a:endParaRPr lang="sk-SK" sz="5500" dirty="0">
              <a:solidFill>
                <a:srgbClr val="2A27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193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4941" y="-50006"/>
            <a:ext cx="114424" cy="10382780"/>
            <a:chOff x="0" y="0"/>
            <a:chExt cx="152566" cy="13843706"/>
          </a:xfrm>
        </p:grpSpPr>
        <p:sp>
          <p:nvSpPr>
            <p:cNvPr id="3" name="Freeform 3"/>
            <p:cNvSpPr/>
            <p:nvPr/>
          </p:nvSpPr>
          <p:spPr>
            <a:xfrm>
              <a:off x="0" y="66548"/>
              <a:ext cx="152527" cy="13710540"/>
            </a:xfrm>
            <a:custGeom>
              <a:avLst/>
              <a:gdLst/>
              <a:ahLst/>
              <a:cxnLst/>
              <a:rect l="l" t="t" r="r" b="b"/>
              <a:pathLst>
                <a:path w="152527" h="13710540">
                  <a:moveTo>
                    <a:pt x="0" y="13710413"/>
                  </a:moveTo>
                  <a:lnTo>
                    <a:pt x="19177" y="0"/>
                  </a:lnTo>
                  <a:lnTo>
                    <a:pt x="152527" y="127"/>
                  </a:lnTo>
                  <a:lnTo>
                    <a:pt x="133350" y="13710540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69333"/>
            <a:ext cx="4276691" cy="1058208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862561" y="5141384"/>
            <a:ext cx="2936651" cy="3807652"/>
          </a:xfrm>
          <a:custGeom>
            <a:avLst/>
            <a:gdLst/>
            <a:ahLst/>
            <a:cxnLst/>
            <a:rect l="l" t="t" r="r" b="b"/>
            <a:pathLst>
              <a:path w="2936651" h="3807652">
                <a:moveTo>
                  <a:pt x="0" y="0"/>
                </a:moveTo>
                <a:lnTo>
                  <a:pt x="2936652" y="0"/>
                </a:lnTo>
                <a:lnTo>
                  <a:pt x="2936652" y="3807651"/>
                </a:lnTo>
                <a:lnTo>
                  <a:pt x="0" y="3807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4477883" y="3876139"/>
            <a:ext cx="12947556" cy="2859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>
              <a:lnSpc>
                <a:spcPts val="4494"/>
              </a:lnSpc>
              <a:buFont typeface="Arial"/>
              <a:buChar char="•"/>
            </a:pP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Osvojovanie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si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slovenského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jazyka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ako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druhého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/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cudzieho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jazyka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v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materskej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škole</a:t>
            </a:r>
            <a:endParaRPr lang="sk-SK" sz="4000" spc="-136" dirty="0">
              <a:solidFill>
                <a:srgbClr val="002060"/>
              </a:solidFill>
              <a:latin typeface="+mj-lt"/>
              <a:ea typeface="+mn-lt"/>
              <a:cs typeface="+mn-lt"/>
            </a:endParaRPr>
          </a:p>
          <a:p>
            <a:pPr marL="755650" lvl="1" indent="-377825">
              <a:lnSpc>
                <a:spcPts val="4494"/>
              </a:lnSpc>
              <a:buFont typeface="Arial"/>
              <a:buChar char="•"/>
            </a:pPr>
            <a:endParaRPr lang="en-US" sz="4000" spc="-136" dirty="0">
              <a:solidFill>
                <a:srgbClr val="002060"/>
              </a:solidFill>
              <a:latin typeface="+mj-lt"/>
              <a:ea typeface="+mn-lt"/>
              <a:cs typeface="+mn-lt"/>
            </a:endParaRPr>
          </a:p>
          <a:p>
            <a:pPr marL="755650" lvl="1" indent="-377825">
              <a:lnSpc>
                <a:spcPts val="4494"/>
              </a:lnSpc>
              <a:buFont typeface="Arial"/>
              <a:buChar char="•"/>
            </a:pP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Osvojovanie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si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slovenského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jazyka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ako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druhého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/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cudzieho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jazyka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v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základnej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a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strednej</a:t>
            </a:r>
            <a:r>
              <a:rPr lang="en-US" sz="4000" spc="-136" dirty="0">
                <a:solidFill>
                  <a:srgbClr val="002060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sz="4000" spc="-136" dirty="0" err="1">
                <a:solidFill>
                  <a:srgbClr val="002060"/>
                </a:solidFill>
                <a:latin typeface="+mj-lt"/>
                <a:ea typeface="+mn-lt"/>
                <a:cs typeface="+mn-lt"/>
              </a:rPr>
              <a:t>škole</a:t>
            </a:r>
            <a:endParaRPr lang="en-US" sz="4000" spc="-136" dirty="0">
              <a:solidFill>
                <a:srgbClr val="002060"/>
              </a:solidFill>
              <a:latin typeface="+mj-lt"/>
              <a:ea typeface="+mn-lt"/>
              <a:cs typeface="+mn-lt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F61C707-452D-B6D4-EFD2-4F03805835A3}"/>
              </a:ext>
            </a:extLst>
          </p:cNvPr>
          <p:cNvSpPr txBox="1"/>
          <p:nvPr/>
        </p:nvSpPr>
        <p:spPr>
          <a:xfrm>
            <a:off x="4623026" y="931273"/>
            <a:ext cx="13269788" cy="263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sk-SK" sz="5500" b="1" dirty="0">
                <a:solidFill>
                  <a:srgbClr val="2A2768"/>
                </a:solidFill>
                <a:cs typeface="Calibri"/>
              </a:rPr>
              <a:t>PONUKA PROGRAMOV INOVAČNÉHO VZDELÁVANIA V NIVAM V ŠKOLSKOM ROKU 2023/2024</a:t>
            </a:r>
            <a:endParaRPr lang="sk-SK" sz="5500" dirty="0">
              <a:solidFill>
                <a:srgbClr val="2A27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190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98310" y="2243922"/>
            <a:ext cx="700519" cy="880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al Bold"/>
              </a:rPr>
              <a:t>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89476" y="2985870"/>
            <a:ext cx="12779404" cy="592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199"/>
              </a:lnSpc>
              <a:buFont typeface="Arial"/>
              <a:buChar char="•"/>
            </a:pP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úlohy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vedúceho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zamestnanca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školy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alebo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školského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zariadenia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pri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poskytovaní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podporných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opatrení</a:t>
            </a:r>
            <a:r>
              <a:rPr lang="en-US" sz="4000" spc="-139" dirty="0">
                <a:solidFill>
                  <a:srgbClr val="002060"/>
                </a:solidFill>
                <a:latin typeface="Arial"/>
                <a:ea typeface="+mn-lt"/>
                <a:cs typeface="Arial"/>
              </a:rPr>
              <a:t>;</a:t>
            </a:r>
            <a:endParaRPr lang="en-US" sz="4000" spc="-139" dirty="0">
              <a:solidFill>
                <a:srgbClr val="002060"/>
              </a:solidFill>
              <a:ea typeface="+mn-lt"/>
              <a:cs typeface="+mn-lt"/>
            </a:endParaRPr>
          </a:p>
          <a:p>
            <a:pPr>
              <a:lnSpc>
                <a:spcPts val="4199"/>
              </a:lnSpc>
            </a:pPr>
            <a:endParaRPr lang="en-US" sz="4000" spc="-139" dirty="0">
              <a:solidFill>
                <a:srgbClr val="002060"/>
              </a:solidFill>
              <a:ea typeface="+mn-lt"/>
              <a:cs typeface="+mn-lt"/>
            </a:endParaRPr>
          </a:p>
          <a:p>
            <a:pPr marL="457200" indent="-457200">
              <a:lnSpc>
                <a:spcPts val="4199"/>
              </a:lnSpc>
              <a:buFont typeface="Arial"/>
              <a:buChar char="•"/>
            </a:pP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činnosti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na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podporu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sociálneho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zaradenia</a:t>
            </a:r>
            <a:r>
              <a:rPr lang="en-US" sz="4000" spc="-139" dirty="0">
                <a:solidFill>
                  <a:srgbClr val="002060"/>
                </a:solidFill>
                <a:latin typeface="Arial"/>
                <a:ea typeface="+mn-lt"/>
                <a:cs typeface="Arial"/>
              </a:rPr>
              <a:t>;</a:t>
            </a:r>
          </a:p>
          <a:p>
            <a:pPr marL="457200" indent="-457200">
              <a:lnSpc>
                <a:spcPts val="4199"/>
              </a:lnSpc>
              <a:buFont typeface="Arial"/>
              <a:buChar char="•"/>
            </a:pPr>
            <a:endParaRPr lang="en-US" sz="4000" spc="-139" dirty="0">
              <a:solidFill>
                <a:srgbClr val="002060"/>
              </a:solidFill>
              <a:ea typeface="+mn-lt"/>
              <a:cs typeface="+mn-lt"/>
            </a:endParaRPr>
          </a:p>
          <a:p>
            <a:pPr marL="457200" indent="-457200">
              <a:lnSpc>
                <a:spcPts val="4199"/>
              </a:lnSpc>
              <a:buFont typeface="Arial"/>
              <a:buChar char="•"/>
            </a:pP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systém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podporných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opatrení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v 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pedagogickej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a 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poradenskej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praxi</a:t>
            </a:r>
            <a:r>
              <a:rPr lang="en-US" sz="4000" spc="-139" dirty="0">
                <a:solidFill>
                  <a:srgbClr val="002060"/>
                </a:solidFill>
                <a:latin typeface="Arial"/>
                <a:ea typeface="+mn-lt"/>
                <a:cs typeface="Arial"/>
              </a:rPr>
              <a:t>;</a:t>
            </a:r>
          </a:p>
          <a:p>
            <a:pPr>
              <a:lnSpc>
                <a:spcPts val="4199"/>
              </a:lnSpc>
            </a:pPr>
            <a:endParaRPr lang="en-US" sz="4000" spc="-139" dirty="0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pPr marL="457200" indent="-457200">
              <a:lnSpc>
                <a:spcPts val="4199"/>
              </a:lnSpc>
              <a:buFont typeface="Arial"/>
              <a:buChar char="•"/>
            </a:pP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preventívnu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činnosť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na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podporu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duševného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zdravia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detí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a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žiakov</a:t>
            </a:r>
            <a:r>
              <a:rPr lang="en-US" sz="4000" spc="-139" dirty="0">
                <a:solidFill>
                  <a:srgbClr val="002060"/>
                </a:solidFill>
                <a:latin typeface="Arial"/>
                <a:ea typeface="+mn-lt"/>
                <a:cs typeface="Arial"/>
              </a:rPr>
              <a:t>;</a:t>
            </a:r>
          </a:p>
          <a:p>
            <a:pPr marL="457200" indent="-457200">
              <a:lnSpc>
                <a:spcPts val="4199"/>
              </a:lnSpc>
              <a:buFont typeface="Arial"/>
              <a:buChar char="•"/>
            </a:pPr>
            <a:endParaRPr lang="en-US" sz="4000" spc="-139" dirty="0">
              <a:solidFill>
                <a:srgbClr val="002060"/>
              </a:solidFill>
              <a:latin typeface="Arial"/>
              <a:ea typeface="+mn-lt"/>
              <a:cs typeface="Arial"/>
            </a:endParaRPr>
          </a:p>
          <a:p>
            <a:pPr marL="457200" indent="-457200">
              <a:lnSpc>
                <a:spcPts val="4199"/>
              </a:lnSpc>
              <a:buFont typeface="Arial"/>
              <a:buChar char="•"/>
            </a:pP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osvojovanie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si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slovenského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jazyka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ako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druhého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jazyka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en-US" sz="4000" spc="-139" dirty="0" err="1">
                <a:solidFill>
                  <a:srgbClr val="002060"/>
                </a:solidFill>
                <a:ea typeface="+mn-lt"/>
                <a:cs typeface="+mn-lt"/>
              </a:rPr>
              <a:t>atď</a:t>
            </a:r>
            <a:r>
              <a:rPr lang="en-US" sz="4000" spc="-139" dirty="0">
                <a:solidFill>
                  <a:srgbClr val="002060"/>
                </a:solidFill>
                <a:ea typeface="+mn-lt"/>
                <a:cs typeface="+mn-lt"/>
              </a:rPr>
              <a:t>.</a:t>
            </a:r>
          </a:p>
          <a:p>
            <a:pPr marL="457200" indent="-457200">
              <a:lnSpc>
                <a:spcPts val="4199"/>
              </a:lnSpc>
              <a:buFont typeface="Arial"/>
              <a:buChar char="•"/>
            </a:pPr>
            <a:endParaRPr lang="en-US" sz="4000" spc="-139" dirty="0">
              <a:solidFill>
                <a:srgbClr val="002060"/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98310" y="1092378"/>
            <a:ext cx="14011310" cy="152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3"/>
              </a:lnSpc>
            </a:pPr>
            <a:r>
              <a:rPr lang="en-US" sz="6500" b="1" spc="-199" dirty="0">
                <a:solidFill>
                  <a:srgbClr val="002060"/>
                </a:solidFill>
                <a:ea typeface="+mn-lt"/>
                <a:cs typeface="+mn-lt"/>
              </a:rPr>
              <a:t>ODPORÚČANÉ ODBORNÉ PODUJATIA </a:t>
            </a:r>
            <a:endParaRPr lang="sk-SK" b="1" dirty="0">
              <a:solidFill>
                <a:srgbClr val="002060"/>
              </a:solidFill>
              <a:ea typeface="+mn-lt"/>
              <a:cs typeface="+mn-lt"/>
            </a:endParaRPr>
          </a:p>
          <a:p>
            <a:pPr>
              <a:lnSpc>
                <a:spcPts val="5833"/>
              </a:lnSpc>
            </a:pPr>
            <a:r>
              <a:rPr lang="en-US" sz="6500" b="1" spc="-199" dirty="0">
                <a:solidFill>
                  <a:srgbClr val="002060"/>
                </a:solidFill>
                <a:ea typeface="+mn-lt"/>
                <a:cs typeface="+mn-lt"/>
              </a:rPr>
              <a:t>ZAMERANÉ NA:</a:t>
            </a:r>
            <a:endParaRPr lang="sk-SK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016828" y="3874619"/>
            <a:ext cx="6739863" cy="52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endParaRPr lang="en-US" sz="3450">
              <a:solidFill>
                <a:srgbClr val="002060"/>
              </a:solidFill>
              <a:latin typeface="Calibri (MS) Bold"/>
              <a:cs typeface="Calibri (MS)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0" y="-277257"/>
            <a:ext cx="4156257" cy="10561409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pic>
        <p:nvPicPr>
          <p:cNvPr id="23" name="Grafický objekt 22" descr="Dobrý nápad obrys">
            <a:extLst>
              <a:ext uri="{FF2B5EF4-FFF2-40B4-BE49-F238E27FC236}">
                <a16:creationId xmlns:a16="http://schemas.microsoft.com/office/drawing/2014/main" id="{D4D03C2B-C1B1-CA8A-2B83-4F012E736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207" y="4612110"/>
            <a:ext cx="3735842" cy="378369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0990" y="26959"/>
            <a:ext cx="14717012" cy="2969118"/>
          </a:xfrm>
          <a:custGeom>
            <a:avLst/>
            <a:gdLst/>
            <a:ahLst/>
            <a:cxnLst/>
            <a:rect l="l" t="t" r="r" b="b"/>
            <a:pathLst>
              <a:path w="14717012" h="2969118">
                <a:moveTo>
                  <a:pt x="0" y="0"/>
                </a:moveTo>
                <a:lnTo>
                  <a:pt x="14717012" y="0"/>
                </a:lnTo>
                <a:lnTo>
                  <a:pt x="14717012" y="2969119"/>
                </a:lnTo>
                <a:lnTo>
                  <a:pt x="0" y="2969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3494941" y="-50006"/>
            <a:ext cx="114424" cy="10382780"/>
            <a:chOff x="0" y="0"/>
            <a:chExt cx="152566" cy="13843706"/>
          </a:xfrm>
        </p:grpSpPr>
        <p:sp>
          <p:nvSpPr>
            <p:cNvPr id="4" name="Freeform 4"/>
            <p:cNvSpPr/>
            <p:nvPr/>
          </p:nvSpPr>
          <p:spPr>
            <a:xfrm>
              <a:off x="0" y="66548"/>
              <a:ext cx="152527" cy="13710540"/>
            </a:xfrm>
            <a:custGeom>
              <a:avLst/>
              <a:gdLst/>
              <a:ahLst/>
              <a:cxnLst/>
              <a:rect l="l" t="t" r="r" b="b"/>
              <a:pathLst>
                <a:path w="152527" h="13710540">
                  <a:moveTo>
                    <a:pt x="0" y="13710413"/>
                  </a:moveTo>
                  <a:lnTo>
                    <a:pt x="19177" y="0"/>
                  </a:lnTo>
                  <a:lnTo>
                    <a:pt x="152527" y="127"/>
                  </a:lnTo>
                  <a:lnTo>
                    <a:pt x="133350" y="13710540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82801" y="1656504"/>
            <a:ext cx="12908283" cy="3179212"/>
            <a:chOff x="0" y="0"/>
            <a:chExt cx="17211043" cy="42389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964279" cy="4238949"/>
            </a:xfrm>
            <a:custGeom>
              <a:avLst/>
              <a:gdLst/>
              <a:ahLst/>
              <a:cxnLst/>
              <a:rect l="l" t="t" r="r" b="b"/>
              <a:pathLst>
                <a:path w="16964279" h="4238949">
                  <a:moveTo>
                    <a:pt x="0" y="0"/>
                  </a:moveTo>
                  <a:lnTo>
                    <a:pt x="16964279" y="0"/>
                  </a:lnTo>
                  <a:lnTo>
                    <a:pt x="16964279" y="4238949"/>
                  </a:lnTo>
                  <a:lnTo>
                    <a:pt x="0" y="42389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46809" y="1786097"/>
              <a:ext cx="16964234" cy="238332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10260"/>
                </a:lnSpc>
              </a:pPr>
              <a:r>
                <a:rPr lang="sk-SK" sz="9000" spc="-358" dirty="0">
                  <a:solidFill>
                    <a:srgbClr val="002060"/>
                  </a:solidFill>
                  <a:latin typeface="Calibri (MS) Bold"/>
                </a:rPr>
                <a:t>REGIONÁLNI METODICI</a:t>
              </a:r>
              <a:endParaRPr lang="en-US" sz="9000" spc="-358" dirty="0">
                <a:solidFill>
                  <a:srgbClr val="002060"/>
                </a:solidFill>
                <a:latin typeface="Calibri (MS)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-193275"/>
            <a:ext cx="4276691" cy="10573271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9" name="Group 9"/>
          <p:cNvGrpSpPr/>
          <p:nvPr/>
        </p:nvGrpSpPr>
        <p:grpSpPr>
          <a:xfrm>
            <a:off x="7211192" y="4433168"/>
            <a:ext cx="7523403" cy="124080"/>
            <a:chOff x="0" y="0"/>
            <a:chExt cx="10031204" cy="165440"/>
          </a:xfrm>
        </p:grpSpPr>
        <p:sp>
          <p:nvSpPr>
            <p:cNvPr id="10" name="Freeform 10"/>
            <p:cNvSpPr/>
            <p:nvPr/>
          </p:nvSpPr>
          <p:spPr>
            <a:xfrm>
              <a:off x="69723" y="0"/>
              <a:ext cx="9891777" cy="165481"/>
            </a:xfrm>
            <a:custGeom>
              <a:avLst/>
              <a:gdLst/>
              <a:ahLst/>
              <a:cxnLst/>
              <a:rect l="l" t="t" r="r" b="b"/>
              <a:pathLst>
                <a:path w="9891777" h="165481">
                  <a:moveTo>
                    <a:pt x="0" y="25781"/>
                  </a:moveTo>
                  <a:lnTo>
                    <a:pt x="9891395" y="0"/>
                  </a:lnTo>
                  <a:lnTo>
                    <a:pt x="9891777" y="139700"/>
                  </a:lnTo>
                  <a:lnTo>
                    <a:pt x="254" y="165481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1" name="Freeform 11"/>
          <p:cNvSpPr/>
          <p:nvPr/>
        </p:nvSpPr>
        <p:spPr>
          <a:xfrm>
            <a:off x="7016061" y="5173571"/>
            <a:ext cx="2082985" cy="2082985"/>
          </a:xfrm>
          <a:custGeom>
            <a:avLst/>
            <a:gdLst/>
            <a:ahLst/>
            <a:cxnLst/>
            <a:rect l="l" t="t" r="r" b="b"/>
            <a:pathLst>
              <a:path w="2082985" h="2082985">
                <a:moveTo>
                  <a:pt x="0" y="0"/>
                </a:moveTo>
                <a:lnTo>
                  <a:pt x="2082985" y="0"/>
                </a:lnTo>
                <a:lnTo>
                  <a:pt x="2082985" y="2082986"/>
                </a:lnTo>
                <a:lnTo>
                  <a:pt x="0" y="2082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/>
          <p:cNvSpPr/>
          <p:nvPr/>
        </p:nvSpPr>
        <p:spPr>
          <a:xfrm>
            <a:off x="10180916" y="5173571"/>
            <a:ext cx="2082985" cy="2082985"/>
          </a:xfrm>
          <a:custGeom>
            <a:avLst/>
            <a:gdLst/>
            <a:ahLst/>
            <a:cxnLst/>
            <a:rect l="l" t="t" r="r" b="b"/>
            <a:pathLst>
              <a:path w="2082985" h="2082985">
                <a:moveTo>
                  <a:pt x="0" y="0"/>
                </a:moveTo>
                <a:lnTo>
                  <a:pt x="2082985" y="0"/>
                </a:lnTo>
                <a:lnTo>
                  <a:pt x="2082985" y="2082986"/>
                </a:lnTo>
                <a:lnTo>
                  <a:pt x="0" y="20829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/>
          <p:cNvSpPr/>
          <p:nvPr/>
        </p:nvSpPr>
        <p:spPr>
          <a:xfrm>
            <a:off x="13173953" y="5173571"/>
            <a:ext cx="2540226" cy="2082985"/>
          </a:xfrm>
          <a:custGeom>
            <a:avLst/>
            <a:gdLst/>
            <a:ahLst/>
            <a:cxnLst/>
            <a:rect l="l" t="t" r="r" b="b"/>
            <a:pathLst>
              <a:path w="2540226" h="2082985">
                <a:moveTo>
                  <a:pt x="0" y="0"/>
                </a:moveTo>
                <a:lnTo>
                  <a:pt x="2540226" y="0"/>
                </a:lnTo>
                <a:lnTo>
                  <a:pt x="2540226" y="2082986"/>
                </a:lnTo>
                <a:lnTo>
                  <a:pt x="0" y="20829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40400" y="1026896"/>
            <a:ext cx="11758430" cy="9759545"/>
            <a:chOff x="0" y="0"/>
            <a:chExt cx="12351746" cy="10960221"/>
          </a:xfrm>
        </p:grpSpPr>
        <p:sp>
          <p:nvSpPr>
            <p:cNvPr id="3" name="Freeform 3"/>
            <p:cNvSpPr/>
            <p:nvPr/>
          </p:nvSpPr>
          <p:spPr>
            <a:xfrm>
              <a:off x="161087" y="1414012"/>
              <a:ext cx="12190659" cy="9546209"/>
            </a:xfrm>
            <a:custGeom>
              <a:avLst/>
              <a:gdLst/>
              <a:ahLst/>
              <a:cxnLst/>
              <a:rect l="l" t="t" r="r" b="b"/>
              <a:pathLst>
                <a:path w="12190659" h="9546209">
                  <a:moveTo>
                    <a:pt x="0" y="0"/>
                  </a:moveTo>
                  <a:lnTo>
                    <a:pt x="12190660" y="0"/>
                  </a:lnTo>
                  <a:lnTo>
                    <a:pt x="12190660" y="9546209"/>
                  </a:lnTo>
                  <a:lnTo>
                    <a:pt x="0" y="9546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2306720" cy="9622409"/>
            </a:xfrm>
            <a:custGeom>
              <a:avLst/>
              <a:gdLst/>
              <a:ahLst/>
              <a:cxnLst/>
              <a:rect l="l" t="t" r="r" b="b"/>
              <a:pathLst>
                <a:path w="12306720" h="9622409">
                  <a:moveTo>
                    <a:pt x="58030" y="0"/>
                  </a:moveTo>
                  <a:lnTo>
                    <a:pt x="12248690" y="0"/>
                  </a:lnTo>
                  <a:cubicBezTo>
                    <a:pt x="12280799" y="0"/>
                    <a:pt x="12306720" y="17018"/>
                    <a:pt x="12306720" y="38100"/>
                  </a:cubicBezTo>
                  <a:lnTo>
                    <a:pt x="12306720" y="9584309"/>
                  </a:lnTo>
                  <a:cubicBezTo>
                    <a:pt x="12306720" y="9605390"/>
                    <a:pt x="12280799" y="9622409"/>
                    <a:pt x="12248690" y="9622409"/>
                  </a:cubicBezTo>
                  <a:lnTo>
                    <a:pt x="58030" y="9622409"/>
                  </a:lnTo>
                  <a:cubicBezTo>
                    <a:pt x="25920" y="9622409"/>
                    <a:pt x="0" y="9605390"/>
                    <a:pt x="0" y="9584309"/>
                  </a:cubicBezTo>
                  <a:lnTo>
                    <a:pt x="0" y="38100"/>
                  </a:lnTo>
                  <a:cubicBezTo>
                    <a:pt x="0" y="17018"/>
                    <a:pt x="25920" y="0"/>
                    <a:pt x="58030" y="0"/>
                  </a:cubicBezTo>
                  <a:moveTo>
                    <a:pt x="58030" y="76200"/>
                  </a:moveTo>
                  <a:lnTo>
                    <a:pt x="58030" y="38100"/>
                  </a:lnTo>
                  <a:lnTo>
                    <a:pt x="116061" y="38100"/>
                  </a:lnTo>
                  <a:lnTo>
                    <a:pt x="116061" y="9584309"/>
                  </a:lnTo>
                  <a:lnTo>
                    <a:pt x="58030" y="9584309"/>
                  </a:lnTo>
                  <a:lnTo>
                    <a:pt x="58030" y="9546209"/>
                  </a:lnTo>
                  <a:lnTo>
                    <a:pt x="12248690" y="9546209"/>
                  </a:lnTo>
                  <a:lnTo>
                    <a:pt x="12248690" y="9584309"/>
                  </a:lnTo>
                  <a:lnTo>
                    <a:pt x="12190659" y="9584309"/>
                  </a:lnTo>
                  <a:lnTo>
                    <a:pt x="12190659" y="38100"/>
                  </a:lnTo>
                  <a:lnTo>
                    <a:pt x="12248690" y="38100"/>
                  </a:lnTo>
                  <a:lnTo>
                    <a:pt x="12248690" y="76200"/>
                  </a:lnTo>
                  <a:lnTo>
                    <a:pt x="58030" y="7620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-213327"/>
            <a:ext cx="4276691" cy="10593323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832025" y="5311029"/>
            <a:ext cx="2612640" cy="3560668"/>
          </a:xfrm>
          <a:custGeom>
            <a:avLst/>
            <a:gdLst/>
            <a:ahLst/>
            <a:cxnLst/>
            <a:rect l="l" t="t" r="r" b="b"/>
            <a:pathLst>
              <a:path w="2612640" h="3560668">
                <a:moveTo>
                  <a:pt x="0" y="0"/>
                </a:moveTo>
                <a:lnTo>
                  <a:pt x="2612640" y="0"/>
                </a:lnTo>
                <a:lnTo>
                  <a:pt x="2612640" y="3560667"/>
                </a:lnTo>
                <a:lnTo>
                  <a:pt x="0" y="3560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8038806" y="2770019"/>
            <a:ext cx="8541056" cy="1077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1465" lvl="1" algn="l">
              <a:lnSpc>
                <a:spcPts val="4200"/>
              </a:lnSpc>
            </a:pPr>
            <a:r>
              <a:rPr lang="en-US" sz="4000" dirty="0" err="1">
                <a:solidFill>
                  <a:srgbClr val="002060"/>
                </a:solidFill>
                <a:latin typeface="+mj-lt"/>
              </a:rPr>
              <a:t>nové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pracovné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pozície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na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krajských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pracoviskách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NIVaM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48377" y="1776182"/>
            <a:ext cx="1795204" cy="320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63"/>
              </a:lnSpc>
            </a:pPr>
            <a:r>
              <a:rPr lang="en-US" sz="18552" dirty="0">
                <a:solidFill>
                  <a:srgbClr val="002060"/>
                </a:solidFill>
                <a:latin typeface="Calibri (MS) Bold"/>
              </a:rPr>
              <a:t>2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DA5590C2-101A-2A95-B211-ACCCDEE9C536}"/>
              </a:ext>
            </a:extLst>
          </p:cNvPr>
          <p:cNvSpPr txBox="1"/>
          <p:nvPr/>
        </p:nvSpPr>
        <p:spPr>
          <a:xfrm>
            <a:off x="6648377" y="5107115"/>
            <a:ext cx="1057656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1465" lvl="1" algn="l">
              <a:lnSpc>
                <a:spcPts val="4200"/>
              </a:lnSpc>
            </a:pPr>
            <a:r>
              <a:rPr lang="en-US" sz="3500" b="1" dirty="0" err="1">
                <a:solidFill>
                  <a:srgbClr val="002060"/>
                </a:solidFill>
                <a:latin typeface="+mj-lt"/>
              </a:rPr>
              <a:t>Krajskí</a:t>
            </a:r>
            <a:r>
              <a:rPr lang="en-US" sz="3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+mj-lt"/>
              </a:rPr>
              <a:t>metodici</a:t>
            </a:r>
            <a:r>
              <a:rPr lang="en-US" sz="35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+mj-lt"/>
              </a:rPr>
              <a:t>budú</a:t>
            </a:r>
            <a:r>
              <a:rPr lang="sk-SK" sz="3500" b="1" dirty="0">
                <a:solidFill>
                  <a:srgbClr val="002060"/>
                </a:solidFill>
                <a:latin typeface="+mj-lt"/>
              </a:rPr>
              <a:t>:</a:t>
            </a:r>
            <a:r>
              <a:rPr lang="en-US" sz="3500" b="1" dirty="0">
                <a:solidFill>
                  <a:srgbClr val="002060"/>
                </a:solidFill>
                <a:latin typeface="+mj-lt"/>
              </a:rPr>
              <a:t> </a:t>
            </a:r>
            <a:endParaRPr lang="sk-SK" sz="3500" b="1" dirty="0">
              <a:solidFill>
                <a:srgbClr val="002060"/>
              </a:solidFill>
              <a:latin typeface="+mj-lt"/>
            </a:endParaRPr>
          </a:p>
          <a:p>
            <a:pPr marL="577215" lvl="1" indent="-28575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002060"/>
                </a:solidFill>
                <a:latin typeface="+mj-lt"/>
              </a:rPr>
              <a:t>metodicky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usmerňovať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zavádzanie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podporných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opatrení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do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škôl</a:t>
            </a:r>
            <a:r>
              <a:rPr lang="sk-SK" sz="3500" dirty="0">
                <a:solidFill>
                  <a:srgbClr val="002060"/>
                </a:solidFill>
                <a:latin typeface="+mj-lt"/>
              </a:rPr>
              <a:t>;</a:t>
            </a:r>
          </a:p>
          <a:p>
            <a:pPr marL="577215" lvl="1" indent="-28575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002060"/>
                </a:solidFill>
                <a:latin typeface="+mj-lt"/>
              </a:rPr>
              <a:t>komunikovať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so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školami</a:t>
            </a:r>
            <a:r>
              <a:rPr lang="sk-SK" sz="3500" dirty="0">
                <a:solidFill>
                  <a:srgbClr val="002060"/>
                </a:solidFill>
                <a:latin typeface="+mj-lt"/>
              </a:rPr>
              <a:t>;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</a:t>
            </a:r>
            <a:endParaRPr lang="sk-SK" sz="3500" dirty="0">
              <a:solidFill>
                <a:srgbClr val="002060"/>
              </a:solidFill>
              <a:latin typeface="+mj-lt"/>
            </a:endParaRPr>
          </a:p>
          <a:p>
            <a:pPr marL="577215" lvl="1" indent="-285750" algn="l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002060"/>
                </a:solidFill>
                <a:latin typeface="+mj-lt"/>
              </a:rPr>
              <a:t>realizovať</a:t>
            </a:r>
            <a:r>
              <a:rPr lang="en-US" sz="35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+mj-lt"/>
              </a:rPr>
              <a:t>webináre</a:t>
            </a:r>
            <a:r>
              <a:rPr lang="sk-SK" sz="3500" dirty="0">
                <a:solidFill>
                  <a:srgbClr val="002060"/>
                </a:solidFill>
                <a:latin typeface="+mj-lt"/>
              </a:rPr>
              <a:t>, diskusie a pod.</a:t>
            </a:r>
            <a:endParaRPr lang="en-US" sz="3500" dirty="0">
              <a:solidFill>
                <a:srgbClr val="002060"/>
              </a:solidFill>
              <a:latin typeface="+mj-lt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3432"/>
            <a:ext cx="4276691" cy="1063342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340910" y="5248275"/>
            <a:ext cx="3609228" cy="3546066"/>
          </a:xfrm>
          <a:custGeom>
            <a:avLst/>
            <a:gdLst/>
            <a:ahLst/>
            <a:cxnLst/>
            <a:rect l="l" t="t" r="r" b="b"/>
            <a:pathLst>
              <a:path w="3609228" h="3546066">
                <a:moveTo>
                  <a:pt x="0" y="0"/>
                </a:moveTo>
                <a:lnTo>
                  <a:pt x="3609228" y="0"/>
                </a:lnTo>
                <a:lnTo>
                  <a:pt x="3609228" y="3546066"/>
                </a:lnTo>
                <a:lnTo>
                  <a:pt x="0" y="3546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4" name="Group 4"/>
          <p:cNvGrpSpPr/>
          <p:nvPr/>
        </p:nvGrpSpPr>
        <p:grpSpPr>
          <a:xfrm>
            <a:off x="5183851" y="4493447"/>
            <a:ext cx="11369725" cy="187516"/>
            <a:chOff x="0" y="0"/>
            <a:chExt cx="10031204" cy="165440"/>
          </a:xfrm>
        </p:grpSpPr>
        <p:sp>
          <p:nvSpPr>
            <p:cNvPr id="5" name="Freeform 5"/>
            <p:cNvSpPr/>
            <p:nvPr/>
          </p:nvSpPr>
          <p:spPr>
            <a:xfrm>
              <a:off x="69723" y="0"/>
              <a:ext cx="9891777" cy="165481"/>
            </a:xfrm>
            <a:custGeom>
              <a:avLst/>
              <a:gdLst/>
              <a:ahLst/>
              <a:cxnLst/>
              <a:rect l="l" t="t" r="r" b="b"/>
              <a:pathLst>
                <a:path w="9891777" h="165481">
                  <a:moveTo>
                    <a:pt x="0" y="25781"/>
                  </a:moveTo>
                  <a:lnTo>
                    <a:pt x="9891395" y="0"/>
                  </a:lnTo>
                  <a:lnTo>
                    <a:pt x="9891777" y="139700"/>
                  </a:lnTo>
                  <a:lnTo>
                    <a:pt x="254" y="165481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Freeform 6"/>
          <p:cNvSpPr/>
          <p:nvPr/>
        </p:nvSpPr>
        <p:spPr>
          <a:xfrm>
            <a:off x="5748268" y="4936964"/>
            <a:ext cx="2158758" cy="2158758"/>
          </a:xfrm>
          <a:custGeom>
            <a:avLst/>
            <a:gdLst/>
            <a:ahLst/>
            <a:cxnLst/>
            <a:rect l="l" t="t" r="r" b="b"/>
            <a:pathLst>
              <a:path w="2158758" h="2158758">
                <a:moveTo>
                  <a:pt x="0" y="0"/>
                </a:moveTo>
                <a:lnTo>
                  <a:pt x="2158759" y="0"/>
                </a:lnTo>
                <a:lnTo>
                  <a:pt x="2158759" y="2158758"/>
                </a:lnTo>
                <a:lnTo>
                  <a:pt x="0" y="2158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8933387" y="5026450"/>
            <a:ext cx="2069272" cy="2069272"/>
          </a:xfrm>
          <a:custGeom>
            <a:avLst/>
            <a:gdLst/>
            <a:ahLst/>
            <a:cxnLst/>
            <a:rect l="l" t="t" r="r" b="b"/>
            <a:pathLst>
              <a:path w="2069272" h="2069272">
                <a:moveTo>
                  <a:pt x="0" y="0"/>
                </a:moveTo>
                <a:lnTo>
                  <a:pt x="2069272" y="0"/>
                </a:lnTo>
                <a:lnTo>
                  <a:pt x="2069272" y="2069272"/>
                </a:lnTo>
                <a:lnTo>
                  <a:pt x="0" y="20692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14313622" y="4981707"/>
            <a:ext cx="2069272" cy="2069272"/>
          </a:xfrm>
          <a:custGeom>
            <a:avLst/>
            <a:gdLst/>
            <a:ahLst/>
            <a:cxnLst/>
            <a:rect l="l" t="t" r="r" b="b"/>
            <a:pathLst>
              <a:path w="2069272" h="2069272">
                <a:moveTo>
                  <a:pt x="0" y="0"/>
                </a:moveTo>
                <a:lnTo>
                  <a:pt x="2069272" y="0"/>
                </a:lnTo>
                <a:lnTo>
                  <a:pt x="2069272" y="2069272"/>
                </a:lnTo>
                <a:lnTo>
                  <a:pt x="0" y="2069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12031359" y="4932037"/>
            <a:ext cx="1253563" cy="2089271"/>
          </a:xfrm>
          <a:custGeom>
            <a:avLst/>
            <a:gdLst/>
            <a:ahLst/>
            <a:cxnLst/>
            <a:rect l="l" t="t" r="r" b="b"/>
            <a:pathLst>
              <a:path w="1253563" h="2089271">
                <a:moveTo>
                  <a:pt x="0" y="0"/>
                </a:moveTo>
                <a:lnTo>
                  <a:pt x="1253563" y="0"/>
                </a:lnTo>
                <a:lnTo>
                  <a:pt x="1253563" y="2089271"/>
                </a:lnTo>
                <a:lnTo>
                  <a:pt x="0" y="20892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TextBox 10"/>
          <p:cNvSpPr txBox="1"/>
          <p:nvPr/>
        </p:nvSpPr>
        <p:spPr>
          <a:xfrm>
            <a:off x="5183851" y="2769422"/>
            <a:ext cx="1136972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2060"/>
                </a:solidFill>
                <a:latin typeface="Calibri (MS) Bold"/>
              </a:rPr>
              <a:t>INFORMAČNÁ KAMPAŇ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4941" y="-50006"/>
            <a:ext cx="114424" cy="10382780"/>
            <a:chOff x="0" y="0"/>
            <a:chExt cx="152566" cy="13843706"/>
          </a:xfrm>
        </p:grpSpPr>
        <p:sp>
          <p:nvSpPr>
            <p:cNvPr id="3" name="Freeform 3"/>
            <p:cNvSpPr/>
            <p:nvPr/>
          </p:nvSpPr>
          <p:spPr>
            <a:xfrm>
              <a:off x="0" y="66548"/>
              <a:ext cx="152527" cy="13710540"/>
            </a:xfrm>
            <a:custGeom>
              <a:avLst/>
              <a:gdLst/>
              <a:ahLst/>
              <a:cxnLst/>
              <a:rect l="l" t="t" r="r" b="b"/>
              <a:pathLst>
                <a:path w="152527" h="13710540">
                  <a:moveTo>
                    <a:pt x="0" y="13710413"/>
                  </a:moveTo>
                  <a:lnTo>
                    <a:pt x="19177" y="0"/>
                  </a:lnTo>
                  <a:lnTo>
                    <a:pt x="152527" y="127"/>
                  </a:lnTo>
                  <a:lnTo>
                    <a:pt x="133350" y="13710540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8289794" y="7230905"/>
            <a:ext cx="872641" cy="719875"/>
          </a:xfrm>
          <a:custGeom>
            <a:avLst/>
            <a:gdLst/>
            <a:ahLst/>
            <a:cxnLst/>
            <a:rect l="l" t="t" r="r" b="b"/>
            <a:pathLst>
              <a:path w="872641" h="719875">
                <a:moveTo>
                  <a:pt x="0" y="0"/>
                </a:moveTo>
                <a:lnTo>
                  <a:pt x="872641" y="0"/>
                </a:lnTo>
                <a:lnTo>
                  <a:pt x="872641" y="719875"/>
                </a:lnTo>
                <a:lnTo>
                  <a:pt x="0" y="719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8285278" y="4706366"/>
            <a:ext cx="960591" cy="874269"/>
          </a:xfrm>
          <a:custGeom>
            <a:avLst/>
            <a:gdLst/>
            <a:ahLst/>
            <a:cxnLst/>
            <a:rect l="l" t="t" r="r" b="b"/>
            <a:pathLst>
              <a:path w="960591" h="874269">
                <a:moveTo>
                  <a:pt x="0" y="0"/>
                </a:moveTo>
                <a:lnTo>
                  <a:pt x="960591" y="0"/>
                </a:lnTo>
                <a:lnTo>
                  <a:pt x="960591" y="874268"/>
                </a:lnTo>
                <a:lnTo>
                  <a:pt x="0" y="874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8308229" y="8360355"/>
            <a:ext cx="937640" cy="720231"/>
          </a:xfrm>
          <a:custGeom>
            <a:avLst/>
            <a:gdLst/>
            <a:ahLst/>
            <a:cxnLst/>
            <a:rect l="l" t="t" r="r" b="b"/>
            <a:pathLst>
              <a:path w="937640" h="720231">
                <a:moveTo>
                  <a:pt x="0" y="0"/>
                </a:moveTo>
                <a:lnTo>
                  <a:pt x="937640" y="0"/>
                </a:lnTo>
                <a:lnTo>
                  <a:pt x="937640" y="720231"/>
                </a:lnTo>
                <a:lnTo>
                  <a:pt x="0" y="7202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8289794" y="3483720"/>
            <a:ext cx="872641" cy="879745"/>
          </a:xfrm>
          <a:custGeom>
            <a:avLst/>
            <a:gdLst/>
            <a:ahLst/>
            <a:cxnLst/>
            <a:rect l="l" t="t" r="r" b="b"/>
            <a:pathLst>
              <a:path w="872641" h="879745">
                <a:moveTo>
                  <a:pt x="0" y="0"/>
                </a:moveTo>
                <a:lnTo>
                  <a:pt x="872641" y="0"/>
                </a:lnTo>
                <a:lnTo>
                  <a:pt x="872641" y="879746"/>
                </a:lnTo>
                <a:lnTo>
                  <a:pt x="0" y="8797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0" y="-413854"/>
            <a:ext cx="4276691" cy="10793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8308229" y="5921817"/>
            <a:ext cx="835771" cy="897472"/>
          </a:xfrm>
          <a:custGeom>
            <a:avLst/>
            <a:gdLst/>
            <a:ahLst/>
            <a:cxnLst/>
            <a:rect l="l" t="t" r="r" b="b"/>
            <a:pathLst>
              <a:path w="835771" h="897472">
                <a:moveTo>
                  <a:pt x="0" y="0"/>
                </a:moveTo>
                <a:lnTo>
                  <a:pt x="835771" y="0"/>
                </a:lnTo>
                <a:lnTo>
                  <a:pt x="835771" y="897472"/>
                </a:lnTo>
                <a:lnTo>
                  <a:pt x="0" y="8974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281319" y="5248275"/>
            <a:ext cx="3714052" cy="3843779"/>
          </a:xfrm>
          <a:custGeom>
            <a:avLst/>
            <a:gdLst/>
            <a:ahLst/>
            <a:cxnLst/>
            <a:rect l="l" t="t" r="r" b="b"/>
            <a:pathLst>
              <a:path w="3714052" h="3843779">
                <a:moveTo>
                  <a:pt x="0" y="0"/>
                </a:moveTo>
                <a:lnTo>
                  <a:pt x="3714052" y="0"/>
                </a:lnTo>
                <a:lnTo>
                  <a:pt x="3714052" y="3843779"/>
                </a:lnTo>
                <a:lnTo>
                  <a:pt x="0" y="38437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TextBox 11"/>
          <p:cNvSpPr txBox="1"/>
          <p:nvPr/>
        </p:nvSpPr>
        <p:spPr>
          <a:xfrm>
            <a:off x="4395890" y="9594364"/>
            <a:ext cx="801093" cy="88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al Bold"/>
              </a:rPr>
              <a:t>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95236" y="6629199"/>
            <a:ext cx="767276" cy="847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6"/>
              </a:lnSpc>
            </a:pPr>
            <a:r>
              <a:rPr lang="en-US" sz="4597">
                <a:solidFill>
                  <a:srgbClr val="FFFFFF"/>
                </a:solidFill>
                <a:latin typeface="Arial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07823" y="3753665"/>
            <a:ext cx="6678844" cy="573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5000" dirty="0">
                <a:solidFill>
                  <a:srgbClr val="2A2768"/>
                </a:solidFill>
                <a:latin typeface="Calibri (MS) Bold"/>
              </a:rPr>
              <a:t>WEBOVÁ PODSTRÁNKA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64594" y="4887140"/>
            <a:ext cx="4691286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5500">
                <a:solidFill>
                  <a:srgbClr val="2A2768"/>
                </a:solidFill>
                <a:latin typeface="Calibri (MS) Bold"/>
              </a:rPr>
              <a:t>PODCASTY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64594" y="6114849"/>
            <a:ext cx="4804829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5500">
                <a:solidFill>
                  <a:srgbClr val="2A2768"/>
                </a:solidFill>
                <a:latin typeface="Calibri (MS) Bold"/>
              </a:rPr>
              <a:t>INFOMATERIÁLY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64594" y="7341180"/>
            <a:ext cx="4415115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5500">
                <a:solidFill>
                  <a:srgbClr val="2A2768"/>
                </a:solidFill>
                <a:latin typeface="Calibri (MS) Bold"/>
              </a:rPr>
              <a:t>WEBINÁRE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64594" y="8567511"/>
            <a:ext cx="4804829" cy="590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5500">
                <a:solidFill>
                  <a:srgbClr val="2A2768"/>
                </a:solidFill>
                <a:latin typeface="Calibri (MS) Bold"/>
              </a:rPr>
              <a:t>INFOSEMINÁRE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76690" y="1778745"/>
            <a:ext cx="14011310" cy="77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  <a:spcBef>
                <a:spcPct val="0"/>
              </a:spcBef>
            </a:pPr>
            <a:r>
              <a:rPr lang="en-US" sz="6500" dirty="0">
                <a:solidFill>
                  <a:srgbClr val="2A2768"/>
                </a:solidFill>
                <a:latin typeface="Calibri (MS) Bold"/>
              </a:rPr>
              <a:t>INFORMAČNÁ KAMPAŇ</a:t>
            </a:r>
          </a:p>
        </p:txBody>
      </p:sp>
    </p:spTree>
    <p:extLst>
      <p:ext uri="{BB962C8B-B14F-4D97-AF65-F5344CB8AC3E}">
        <p14:creationId xmlns:p14="http://schemas.microsoft.com/office/powerpoint/2010/main" val="39666267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94941" y="-50006"/>
            <a:ext cx="114424" cy="10382780"/>
            <a:chOff x="0" y="0"/>
            <a:chExt cx="152566" cy="13843706"/>
          </a:xfrm>
        </p:grpSpPr>
        <p:sp>
          <p:nvSpPr>
            <p:cNvPr id="3" name="Freeform 3"/>
            <p:cNvSpPr/>
            <p:nvPr/>
          </p:nvSpPr>
          <p:spPr>
            <a:xfrm>
              <a:off x="0" y="66548"/>
              <a:ext cx="152527" cy="13710540"/>
            </a:xfrm>
            <a:custGeom>
              <a:avLst/>
              <a:gdLst/>
              <a:ahLst/>
              <a:cxnLst/>
              <a:rect l="l" t="t" r="r" b="b"/>
              <a:pathLst>
                <a:path w="152527" h="13710540">
                  <a:moveTo>
                    <a:pt x="0" y="13710413"/>
                  </a:moveTo>
                  <a:lnTo>
                    <a:pt x="19177" y="0"/>
                  </a:lnTo>
                  <a:lnTo>
                    <a:pt x="152527" y="127"/>
                  </a:lnTo>
                  <a:lnTo>
                    <a:pt x="133350" y="13710540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7757586" y="7477587"/>
            <a:ext cx="563940" cy="465216"/>
          </a:xfrm>
          <a:custGeom>
            <a:avLst/>
            <a:gdLst/>
            <a:ahLst/>
            <a:cxnLst/>
            <a:rect l="l" t="t" r="r" b="b"/>
            <a:pathLst>
              <a:path w="563940" h="465216">
                <a:moveTo>
                  <a:pt x="0" y="0"/>
                </a:moveTo>
                <a:lnTo>
                  <a:pt x="563940" y="0"/>
                </a:lnTo>
                <a:lnTo>
                  <a:pt x="563940" y="465216"/>
                </a:lnTo>
                <a:lnTo>
                  <a:pt x="0" y="46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7711659" y="5861664"/>
            <a:ext cx="735258" cy="735469"/>
          </a:xfrm>
          <a:custGeom>
            <a:avLst/>
            <a:gdLst/>
            <a:ahLst/>
            <a:cxnLst/>
            <a:rect l="l" t="t" r="r" b="b"/>
            <a:pathLst>
              <a:path w="735258" h="735469">
                <a:moveTo>
                  <a:pt x="0" y="0"/>
                </a:moveTo>
                <a:lnTo>
                  <a:pt x="735258" y="0"/>
                </a:lnTo>
                <a:lnTo>
                  <a:pt x="735258" y="735469"/>
                </a:lnTo>
                <a:lnTo>
                  <a:pt x="0" y="73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7783902" y="4584701"/>
            <a:ext cx="655660" cy="596740"/>
          </a:xfrm>
          <a:custGeom>
            <a:avLst/>
            <a:gdLst/>
            <a:ahLst/>
            <a:cxnLst/>
            <a:rect l="l" t="t" r="r" b="b"/>
            <a:pathLst>
              <a:path w="655660" h="596740">
                <a:moveTo>
                  <a:pt x="0" y="0"/>
                </a:moveTo>
                <a:lnTo>
                  <a:pt x="655660" y="0"/>
                </a:lnTo>
                <a:lnTo>
                  <a:pt x="655660" y="596740"/>
                </a:lnTo>
                <a:lnTo>
                  <a:pt x="0" y="5967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7790188" y="8848570"/>
            <a:ext cx="498737" cy="383096"/>
          </a:xfrm>
          <a:custGeom>
            <a:avLst/>
            <a:gdLst/>
            <a:ahLst/>
            <a:cxnLst/>
            <a:rect l="l" t="t" r="r" b="b"/>
            <a:pathLst>
              <a:path w="498737" h="383096">
                <a:moveTo>
                  <a:pt x="0" y="0"/>
                </a:moveTo>
                <a:lnTo>
                  <a:pt x="498737" y="0"/>
                </a:lnTo>
                <a:lnTo>
                  <a:pt x="498737" y="383096"/>
                </a:lnTo>
                <a:lnTo>
                  <a:pt x="0" y="3830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7703352" y="2893960"/>
            <a:ext cx="709496" cy="715272"/>
          </a:xfrm>
          <a:custGeom>
            <a:avLst/>
            <a:gdLst/>
            <a:ahLst/>
            <a:cxnLst/>
            <a:rect l="l" t="t" r="r" b="b"/>
            <a:pathLst>
              <a:path w="709496" h="715272">
                <a:moveTo>
                  <a:pt x="0" y="0"/>
                </a:moveTo>
                <a:lnTo>
                  <a:pt x="709496" y="0"/>
                </a:lnTo>
                <a:lnTo>
                  <a:pt x="709496" y="715272"/>
                </a:lnTo>
                <a:lnTo>
                  <a:pt x="0" y="715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/>
          <p:cNvSpPr/>
          <p:nvPr/>
        </p:nvSpPr>
        <p:spPr>
          <a:xfrm>
            <a:off x="6097988" y="2146802"/>
            <a:ext cx="10322672" cy="7667849"/>
          </a:xfrm>
          <a:custGeom>
            <a:avLst/>
            <a:gdLst/>
            <a:ahLst/>
            <a:cxnLst/>
            <a:rect l="l" t="t" r="r" b="b"/>
            <a:pathLst>
              <a:path w="10322672" h="7667849">
                <a:moveTo>
                  <a:pt x="0" y="0"/>
                </a:moveTo>
                <a:lnTo>
                  <a:pt x="10322672" y="0"/>
                </a:lnTo>
                <a:lnTo>
                  <a:pt x="10322672" y="7667849"/>
                </a:lnTo>
                <a:lnTo>
                  <a:pt x="0" y="7667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6426" b="-642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/>
          <p:cNvSpPr/>
          <p:nvPr/>
        </p:nvSpPr>
        <p:spPr>
          <a:xfrm>
            <a:off x="0" y="-253432"/>
            <a:ext cx="4276691" cy="10633428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>
          <a:xfrm>
            <a:off x="150774" y="5777773"/>
            <a:ext cx="3975142" cy="3070797"/>
          </a:xfrm>
          <a:custGeom>
            <a:avLst/>
            <a:gdLst/>
            <a:ahLst/>
            <a:cxnLst/>
            <a:rect l="l" t="t" r="r" b="b"/>
            <a:pathLst>
              <a:path w="3975142" h="3070797">
                <a:moveTo>
                  <a:pt x="0" y="0"/>
                </a:moveTo>
                <a:lnTo>
                  <a:pt x="3975142" y="0"/>
                </a:lnTo>
                <a:lnTo>
                  <a:pt x="3975142" y="3070797"/>
                </a:lnTo>
                <a:lnTo>
                  <a:pt x="0" y="30707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TextBox 12"/>
          <p:cNvSpPr txBox="1"/>
          <p:nvPr/>
        </p:nvSpPr>
        <p:spPr>
          <a:xfrm>
            <a:off x="4395890" y="9594364"/>
            <a:ext cx="801093" cy="88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Arial Bold"/>
              </a:rPr>
              <a:t>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96983" y="923925"/>
            <a:ext cx="12124681" cy="797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99"/>
              </a:lnSpc>
              <a:spcBef>
                <a:spcPct val="0"/>
              </a:spcBef>
            </a:pPr>
            <a:r>
              <a:rPr lang="en-US" sz="6500" err="1">
                <a:solidFill>
                  <a:srgbClr val="002060"/>
                </a:solidFill>
                <a:latin typeface="Calibri (MS) Bold"/>
              </a:rPr>
              <a:t>Podcasty</a:t>
            </a:r>
            <a:r>
              <a:rPr lang="en-US" sz="650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500" err="1">
                <a:solidFill>
                  <a:srgbClr val="002060"/>
                </a:solidFill>
                <a:latin typeface="Calibri (MS) Bold"/>
              </a:rPr>
              <a:t>Abeceda</a:t>
            </a:r>
            <a:r>
              <a:rPr lang="en-US" sz="650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500" err="1">
                <a:solidFill>
                  <a:srgbClr val="002060"/>
                </a:solidFill>
                <a:latin typeface="Calibri (MS) Bold"/>
              </a:rPr>
              <a:t>školskej</a:t>
            </a:r>
            <a:r>
              <a:rPr lang="en-US" sz="650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6500" err="1">
                <a:solidFill>
                  <a:srgbClr val="002060"/>
                </a:solidFill>
                <a:latin typeface="Calibri (MS) Bold"/>
              </a:rPr>
              <a:t>pohody</a:t>
            </a:r>
            <a:endParaRPr lang="en-US" sz="6500">
              <a:solidFill>
                <a:srgbClr val="002060"/>
              </a:solidFill>
              <a:latin typeface="Calibri (MS) Bold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9727" y="1015574"/>
            <a:ext cx="10123827" cy="490864"/>
            <a:chOff x="0" y="0"/>
            <a:chExt cx="13498436" cy="654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8449" cy="654431"/>
            </a:xfrm>
            <a:custGeom>
              <a:avLst/>
              <a:gdLst/>
              <a:ahLst/>
              <a:cxnLst/>
              <a:rect l="l" t="t" r="r" b="b"/>
              <a:pathLst>
                <a:path w="13498449" h="654431">
                  <a:moveTo>
                    <a:pt x="0" y="0"/>
                  </a:moveTo>
                  <a:lnTo>
                    <a:pt x="13498449" y="0"/>
                  </a:lnTo>
                  <a:lnTo>
                    <a:pt x="13498449" y="654431"/>
                  </a:lnTo>
                  <a:lnTo>
                    <a:pt x="0" y="6544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25850"/>
            <a:ext cx="4276691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570804" y="5414604"/>
            <a:ext cx="3135081" cy="3135081"/>
          </a:xfrm>
          <a:custGeom>
            <a:avLst/>
            <a:gdLst/>
            <a:ahLst/>
            <a:cxnLst/>
            <a:rect l="l" t="t" r="r" b="b"/>
            <a:pathLst>
              <a:path w="3135081" h="3135081">
                <a:moveTo>
                  <a:pt x="0" y="0"/>
                </a:moveTo>
                <a:lnTo>
                  <a:pt x="3135082" y="0"/>
                </a:lnTo>
                <a:lnTo>
                  <a:pt x="3135082" y="3135081"/>
                </a:lnTo>
                <a:lnTo>
                  <a:pt x="0" y="31350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4301926" y="3735274"/>
            <a:ext cx="14159399" cy="1755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139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2060"/>
                </a:solidFill>
                <a:latin typeface="Calibri (MS) Bold"/>
              </a:rPr>
              <a:t>Zákon</a:t>
            </a:r>
            <a:r>
              <a:rPr lang="en-US" sz="4800" dirty="0">
                <a:solidFill>
                  <a:srgbClr val="002060"/>
                </a:solidFill>
                <a:latin typeface="Calibri (MS) Bold"/>
              </a:rPr>
              <a:t> 597/2003 </a:t>
            </a:r>
            <a:r>
              <a:rPr lang="en-US" sz="4800" dirty="0" err="1">
                <a:solidFill>
                  <a:srgbClr val="002060"/>
                </a:solidFill>
                <a:latin typeface="Calibri (MS) Bold"/>
              </a:rPr>
              <a:t>Z.z</a:t>
            </a:r>
            <a:r>
              <a:rPr lang="en-US" sz="4800" dirty="0">
                <a:solidFill>
                  <a:srgbClr val="002060"/>
                </a:solidFill>
                <a:latin typeface="Calibri (MS) Bold"/>
              </a:rPr>
              <a:t> o </a:t>
            </a:r>
            <a:r>
              <a:rPr lang="en-US" sz="4800" dirty="0" err="1">
                <a:solidFill>
                  <a:srgbClr val="002060"/>
                </a:solidFill>
                <a:latin typeface="Calibri (MS) Bold"/>
              </a:rPr>
              <a:t>financovaní</a:t>
            </a:r>
            <a:r>
              <a:rPr lang="en-US" sz="48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 (MS) Bold"/>
              </a:rPr>
              <a:t>škôl</a:t>
            </a:r>
            <a:r>
              <a:rPr lang="en-US" sz="4800" dirty="0">
                <a:solidFill>
                  <a:srgbClr val="002060"/>
                </a:solidFill>
                <a:latin typeface="Calibri (MS) Bold"/>
              </a:rPr>
              <a:t> a </a:t>
            </a:r>
            <a:r>
              <a:rPr lang="en-US" sz="4800" dirty="0" err="1">
                <a:solidFill>
                  <a:srgbClr val="002060"/>
                </a:solidFill>
                <a:latin typeface="Calibri (MS) Bold"/>
              </a:rPr>
              <a:t>školských</a:t>
            </a:r>
            <a:r>
              <a:rPr lang="en-US" sz="4800" dirty="0">
                <a:solidFill>
                  <a:srgbClr val="002060"/>
                </a:solidFill>
                <a:latin typeface="Calibri (MS) Bold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 (MS) Bold"/>
              </a:rPr>
              <a:t>zariadení</a:t>
            </a:r>
            <a:endParaRPr lang="en-US" sz="4800" dirty="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7200274" y="283471"/>
            <a:ext cx="671116" cy="1464205"/>
          </a:xfrm>
          <a:custGeom>
            <a:avLst/>
            <a:gdLst/>
            <a:ahLst/>
            <a:cxnLst/>
            <a:rect l="l" t="t" r="r" b="b"/>
            <a:pathLst>
              <a:path w="692089" h="1763284">
                <a:moveTo>
                  <a:pt x="0" y="0"/>
                </a:moveTo>
                <a:lnTo>
                  <a:pt x="692090" y="0"/>
                </a:lnTo>
                <a:lnTo>
                  <a:pt x="692090" y="1763284"/>
                </a:lnTo>
                <a:lnTo>
                  <a:pt x="0" y="1763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82E3C2A-802C-81AA-ECB7-EDE725851392}"/>
              </a:ext>
            </a:extLst>
          </p:cNvPr>
          <p:cNvSpPr txBox="1"/>
          <p:nvPr/>
        </p:nvSpPr>
        <p:spPr>
          <a:xfrm>
            <a:off x="4891862" y="1375150"/>
            <a:ext cx="12979528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sk-SK" sz="6500" b="1" dirty="0">
                <a:solidFill>
                  <a:srgbClr val="002060"/>
                </a:solidFill>
                <a:latin typeface="Calibri (MS) Bold"/>
              </a:rPr>
              <a:t>FINANCOVANIE PODPORNÝCH OPATRENÍ</a:t>
            </a:r>
            <a:endParaRPr lang="en-US" sz="6500" b="1" dirty="0">
              <a:solidFill>
                <a:srgbClr val="002060"/>
              </a:solidFill>
              <a:latin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299"/>
            <a:ext cx="4196023" cy="10464224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326126" y="5248275"/>
            <a:ext cx="3610486" cy="2243015"/>
          </a:xfrm>
          <a:custGeom>
            <a:avLst/>
            <a:gdLst/>
            <a:ahLst/>
            <a:cxnLst/>
            <a:rect l="l" t="t" r="r" b="b"/>
            <a:pathLst>
              <a:path w="3610486" h="2243015">
                <a:moveTo>
                  <a:pt x="0" y="0"/>
                </a:moveTo>
                <a:lnTo>
                  <a:pt x="3610486" y="0"/>
                </a:lnTo>
                <a:lnTo>
                  <a:pt x="3610486" y="2243015"/>
                </a:lnTo>
                <a:lnTo>
                  <a:pt x="0" y="2243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10103835" y="7145561"/>
            <a:ext cx="2967568" cy="2956439"/>
          </a:xfrm>
          <a:custGeom>
            <a:avLst/>
            <a:gdLst/>
            <a:ahLst/>
            <a:cxnLst/>
            <a:rect l="l" t="t" r="r" b="b"/>
            <a:pathLst>
              <a:path w="2967568" h="2956439">
                <a:moveTo>
                  <a:pt x="0" y="0"/>
                </a:moveTo>
                <a:lnTo>
                  <a:pt x="2967568" y="0"/>
                </a:lnTo>
                <a:lnTo>
                  <a:pt x="2967568" y="2956439"/>
                </a:lnTo>
                <a:lnTo>
                  <a:pt x="0" y="2956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4541630" y="872836"/>
            <a:ext cx="14091978" cy="154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dirty="0">
                <a:solidFill>
                  <a:srgbClr val="002060"/>
                </a:solidFill>
                <a:latin typeface="Calibri (MS) Bold"/>
              </a:rPr>
              <a:t>PRÍPRAVA KATALÓGU PODPORNÝCH OPATRENÍ A SPRIEVODNÝCH MATERIÁLOV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62738" y="2898894"/>
            <a:ext cx="12754315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Interní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zamestnanci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NIVAM,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Odbor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podpory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formálneho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vzdelávania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Oddelenie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pre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inklúziu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špeciálnu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pedagogiku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rané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predškolské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vzdelávanie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Externí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odborní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</a:rPr>
              <a:t>spolupracovníci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>
              <a:lnSpc>
                <a:spcPts val="4200"/>
              </a:lnSpc>
            </a:pPr>
            <a:endParaRPr lang="en-US" sz="3500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Hlavná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koordinačná</a:t>
            </a:r>
            <a:r>
              <a:rPr lang="en-US" sz="3500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Calibri (MS)"/>
              </a:rPr>
              <a:t>skupina</a:t>
            </a:r>
            <a:endParaRPr lang="en-US" sz="3500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9727" y="1015574"/>
            <a:ext cx="10123827" cy="490864"/>
            <a:chOff x="0" y="0"/>
            <a:chExt cx="13498436" cy="654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8449" cy="654431"/>
            </a:xfrm>
            <a:custGeom>
              <a:avLst/>
              <a:gdLst/>
              <a:ahLst/>
              <a:cxnLst/>
              <a:rect l="l" t="t" r="r" b="b"/>
              <a:pathLst>
                <a:path w="13498449" h="654431">
                  <a:moveTo>
                    <a:pt x="0" y="0"/>
                  </a:moveTo>
                  <a:lnTo>
                    <a:pt x="13498449" y="0"/>
                  </a:lnTo>
                  <a:lnTo>
                    <a:pt x="13498449" y="654431"/>
                  </a:lnTo>
                  <a:lnTo>
                    <a:pt x="0" y="65443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-88843" y="-125850"/>
            <a:ext cx="4276691" cy="1041285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1" y="0"/>
                </a:lnTo>
                <a:lnTo>
                  <a:pt x="4276691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692568" y="6504957"/>
            <a:ext cx="3135081" cy="3135081"/>
          </a:xfrm>
          <a:custGeom>
            <a:avLst/>
            <a:gdLst/>
            <a:ahLst/>
            <a:cxnLst/>
            <a:rect l="l" t="t" r="r" b="b"/>
            <a:pathLst>
              <a:path w="3135081" h="3135081">
                <a:moveTo>
                  <a:pt x="0" y="0"/>
                </a:moveTo>
                <a:lnTo>
                  <a:pt x="3135082" y="0"/>
                </a:lnTo>
                <a:lnTo>
                  <a:pt x="3135082" y="3135081"/>
                </a:lnTo>
                <a:lnTo>
                  <a:pt x="0" y="31350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16913256" y="379364"/>
            <a:ext cx="586954" cy="1576045"/>
          </a:xfrm>
          <a:custGeom>
            <a:avLst/>
            <a:gdLst/>
            <a:ahLst/>
            <a:cxnLst/>
            <a:rect l="l" t="t" r="r" b="b"/>
            <a:pathLst>
              <a:path w="692089" h="1763284">
                <a:moveTo>
                  <a:pt x="0" y="0"/>
                </a:moveTo>
                <a:lnTo>
                  <a:pt x="692090" y="0"/>
                </a:lnTo>
                <a:lnTo>
                  <a:pt x="692090" y="1763284"/>
                </a:lnTo>
                <a:lnTo>
                  <a:pt x="0" y="1763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82E3C2A-802C-81AA-ECB7-EDE725851392}"/>
              </a:ext>
            </a:extLst>
          </p:cNvPr>
          <p:cNvSpPr txBox="1"/>
          <p:nvPr/>
        </p:nvSpPr>
        <p:spPr>
          <a:xfrm>
            <a:off x="4646215" y="381766"/>
            <a:ext cx="12663310" cy="1864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sk-SK" sz="6500" b="1" dirty="0">
                <a:solidFill>
                  <a:srgbClr val="002060"/>
                </a:solidFill>
                <a:latin typeface="Calibri (MS) Bold"/>
              </a:rPr>
              <a:t>FINANCOVANIE PODPORNÝCH OPATRENÍ</a:t>
            </a:r>
            <a:endParaRPr lang="en-US" sz="6500" b="1" dirty="0">
              <a:solidFill>
                <a:srgbClr val="002060"/>
              </a:solidFill>
              <a:latin typeface="Calibri (MS)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D16DA-1F70-899A-59C9-9853AE061F77}"/>
              </a:ext>
            </a:extLst>
          </p:cNvPr>
          <p:cNvSpPr txBox="1"/>
          <p:nvPr/>
        </p:nvSpPr>
        <p:spPr>
          <a:xfrm>
            <a:off x="4340638" y="2355487"/>
            <a:ext cx="1390146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>
              <a:lnSpc>
                <a:spcPts val="4200"/>
              </a:lnSpc>
            </a:pPr>
            <a:r>
              <a:rPr lang="sk-SK" sz="3600" spc="-117" dirty="0">
                <a:solidFill>
                  <a:srgbClr val="002060"/>
                </a:solidFill>
                <a:latin typeface="Calibri (MS)"/>
                <a:cs typeface="Calibri (MS)"/>
              </a:rPr>
              <a:t>Web stránka </a:t>
            </a:r>
            <a:r>
              <a:rPr lang="sk-SK" sz="3600" b="1" spc="-117" dirty="0">
                <a:solidFill>
                  <a:srgbClr val="002060"/>
                </a:solidFill>
                <a:latin typeface="Calibri (MS)"/>
                <a:cs typeface="Calibri (MS)"/>
              </a:rPr>
              <a:t>WWW.PODPORNEOPATRENIA.MINEDU.SK</a:t>
            </a:r>
            <a:endParaRPr lang="en-US" sz="3600" b="1" spc="-117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4BDBAD38-00F5-E165-16C2-AF1277FBEC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9060" y="3019404"/>
            <a:ext cx="12175408" cy="69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9E07CA8A-45E9-F4FF-CCEE-34A4AACF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68" y="1105130"/>
            <a:ext cx="17093688" cy="354959"/>
          </a:xfrm>
        </p:spPr>
        <p:txBody>
          <a:bodyPr/>
          <a:lstStyle/>
          <a:p>
            <a:pPr algn="l"/>
            <a:r>
              <a:rPr lang="sk-SK" altLang="sk-SK" sz="5000" b="1" dirty="0">
                <a:solidFill>
                  <a:srgbClr val="2A2768"/>
                </a:solidFill>
                <a:cs typeface="Times New Roman" panose="02020603050405020304" pitchFamily="18" charset="0"/>
              </a:rPr>
              <a:t>ZOZNAM MOŽNOSTÍ PRIDELENIA FINANČNÝCH PROSTRIEDKOV </a:t>
            </a:r>
            <a:br>
              <a:rPr lang="sk-SK" altLang="sk-SK" sz="5000" b="1" dirty="0">
                <a:solidFill>
                  <a:srgbClr val="2A2768"/>
                </a:solidFill>
                <a:cs typeface="Times New Roman" panose="02020603050405020304" pitchFamily="18" charset="0"/>
              </a:rPr>
            </a:br>
            <a:r>
              <a:rPr lang="sk-SK" altLang="sk-SK" sz="5000" b="1" dirty="0">
                <a:solidFill>
                  <a:srgbClr val="2A2768"/>
                </a:solidFill>
                <a:cs typeface="Times New Roman" panose="02020603050405020304" pitchFamily="18" charset="0"/>
              </a:rPr>
              <a:t>NA ZABEZPEČENIE PODPORNÝCH OPATRENÍ</a:t>
            </a:r>
            <a:endParaRPr lang="sk-SK" altLang="sk-SK" sz="5000" dirty="0">
              <a:solidFill>
                <a:srgbClr val="2A2768"/>
              </a:solidFill>
            </a:endParaRPr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A5A8E81E-3759-7BA3-B353-DD2E0AAC1A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539688"/>
              </p:ext>
            </p:extLst>
          </p:nvPr>
        </p:nvGraphicFramePr>
        <p:xfrm>
          <a:off x="752168" y="2433826"/>
          <a:ext cx="17432593" cy="5811588"/>
        </p:xfrm>
        <a:graphic>
          <a:graphicData uri="http://schemas.openxmlformats.org/drawingml/2006/table">
            <a:tbl>
              <a:tblPr/>
              <a:tblGrid>
                <a:gridCol w="1013854">
                  <a:extLst>
                    <a:ext uri="{9D8B030D-6E8A-4147-A177-3AD203B41FA5}">
                      <a16:colId xmlns:a16="http://schemas.microsoft.com/office/drawing/2014/main" val="3385976726"/>
                    </a:ext>
                  </a:extLst>
                </a:gridCol>
                <a:gridCol w="6507823">
                  <a:extLst>
                    <a:ext uri="{9D8B030D-6E8A-4147-A177-3AD203B41FA5}">
                      <a16:colId xmlns:a16="http://schemas.microsoft.com/office/drawing/2014/main" val="387965550"/>
                    </a:ext>
                  </a:extLst>
                </a:gridCol>
                <a:gridCol w="3569110">
                  <a:extLst>
                    <a:ext uri="{9D8B030D-6E8A-4147-A177-3AD203B41FA5}">
                      <a16:colId xmlns:a16="http://schemas.microsoft.com/office/drawing/2014/main" val="3237992119"/>
                    </a:ext>
                  </a:extLst>
                </a:gridCol>
                <a:gridCol w="3159445">
                  <a:extLst>
                    <a:ext uri="{9D8B030D-6E8A-4147-A177-3AD203B41FA5}">
                      <a16:colId xmlns:a16="http://schemas.microsoft.com/office/drawing/2014/main" val="3171945615"/>
                    </a:ext>
                  </a:extLst>
                </a:gridCol>
                <a:gridCol w="1858725">
                  <a:extLst>
                    <a:ext uri="{9D8B030D-6E8A-4147-A177-3AD203B41FA5}">
                      <a16:colId xmlns:a16="http://schemas.microsoft.com/office/drawing/2014/main" val="1961565998"/>
                    </a:ext>
                  </a:extLst>
                </a:gridCol>
                <a:gridCol w="1323636">
                  <a:extLst>
                    <a:ext uri="{9D8B030D-6E8A-4147-A177-3AD203B41FA5}">
                      <a16:colId xmlns:a16="http://schemas.microsoft.com/office/drawing/2014/main" val="4184035809"/>
                    </a:ext>
                  </a:extLst>
                </a:gridCol>
              </a:tblGrid>
              <a:tr h="151836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číslo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podporné opatrenie 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Finančné prostriedky sa budú prideľovať podľa zákona č. 597/2003 Z. z.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500" b="1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Komentár  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spôsob pridelenia príspevku v súlade so zákonom 597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žiadosť školy ?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498702"/>
                  </a:ext>
                </a:extLst>
              </a:tr>
              <a:tr h="4077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pedagogický asistent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4e ods. 1 písm. a)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1" i="1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metodika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nie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165754"/>
                  </a:ext>
                </a:extLst>
              </a:tr>
              <a:tr h="394109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školský podporný tím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4e ods. 1 písm. b)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metodika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nie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919790"/>
                  </a:ext>
                </a:extLst>
              </a:tr>
              <a:tr h="631518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nepedagogický zamestnanec zabezpečujúci </a:t>
                      </a:r>
                      <a:r>
                        <a:rPr lang="sk-SK" sz="3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sebaobslužné</a:t>
                      </a:r>
                      <a:r>
                        <a:rPr lang="sk-SK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úkony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4e ods. 1 písm. c)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metodika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nie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081966"/>
                  </a:ext>
                </a:extLst>
              </a:tr>
              <a:tr h="4077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zdravotnícky pracovník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4e ods. 1 písm. d)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metodika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nie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202295"/>
                  </a:ext>
                </a:extLst>
              </a:tr>
              <a:tr h="394109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vzdelávanie zamestnancov školy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4e ods. 1 písm. e)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metodika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nie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13114"/>
                  </a:ext>
                </a:extLst>
              </a:tr>
              <a:tr h="535446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skvalitnenie podmienok žiakov SZP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4e ods. 1 písm. f)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metodika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nie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475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44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9E07CA8A-45E9-F4FF-CCEE-34A4AACF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63" y="1492558"/>
            <a:ext cx="17093688" cy="354959"/>
          </a:xfrm>
        </p:spPr>
        <p:txBody>
          <a:bodyPr/>
          <a:lstStyle/>
          <a:p>
            <a:pPr algn="l"/>
            <a:r>
              <a:rPr lang="sk-SK" altLang="sk-SK" sz="5000" b="1" dirty="0">
                <a:solidFill>
                  <a:srgbClr val="2A2768"/>
                </a:solidFill>
                <a:cs typeface="Times New Roman" panose="02020603050405020304" pitchFamily="18" charset="0"/>
              </a:rPr>
              <a:t>ZOZNAM MOŽNOSTÍ PRIDELENIA FINANČNÝCH PROSTRIEDKOV </a:t>
            </a:r>
            <a:br>
              <a:rPr lang="sk-SK" altLang="sk-SK" sz="5000" b="1" dirty="0">
                <a:solidFill>
                  <a:srgbClr val="2A2768"/>
                </a:solidFill>
                <a:cs typeface="Times New Roman" panose="02020603050405020304" pitchFamily="18" charset="0"/>
              </a:rPr>
            </a:br>
            <a:r>
              <a:rPr lang="sk-SK" altLang="sk-SK" sz="5000" b="1" dirty="0">
                <a:solidFill>
                  <a:srgbClr val="2A2768"/>
                </a:solidFill>
                <a:cs typeface="Times New Roman" panose="02020603050405020304" pitchFamily="18" charset="0"/>
              </a:rPr>
              <a:t>NA ZABEZPEČENIE PODPORNÝCH OPATRENÍ</a:t>
            </a:r>
            <a:endParaRPr lang="sk-SK" altLang="sk-SK" sz="5000" dirty="0">
              <a:solidFill>
                <a:srgbClr val="2A2768"/>
              </a:solidFill>
            </a:endParaRPr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A5A8E81E-3759-7BA3-B353-DD2E0AAC1A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043240"/>
              </p:ext>
            </p:extLst>
          </p:nvPr>
        </p:nvGraphicFramePr>
        <p:xfrm>
          <a:off x="413263" y="2979516"/>
          <a:ext cx="17432593" cy="5459967"/>
        </p:xfrm>
        <a:graphic>
          <a:graphicData uri="http://schemas.openxmlformats.org/drawingml/2006/table">
            <a:tbl>
              <a:tblPr/>
              <a:tblGrid>
                <a:gridCol w="1013854">
                  <a:extLst>
                    <a:ext uri="{9D8B030D-6E8A-4147-A177-3AD203B41FA5}">
                      <a16:colId xmlns:a16="http://schemas.microsoft.com/office/drawing/2014/main" val="3385976726"/>
                    </a:ext>
                  </a:extLst>
                </a:gridCol>
                <a:gridCol w="6377779">
                  <a:extLst>
                    <a:ext uri="{9D8B030D-6E8A-4147-A177-3AD203B41FA5}">
                      <a16:colId xmlns:a16="http://schemas.microsoft.com/office/drawing/2014/main" val="387965550"/>
                    </a:ext>
                  </a:extLst>
                </a:gridCol>
                <a:gridCol w="3378850">
                  <a:extLst>
                    <a:ext uri="{9D8B030D-6E8A-4147-A177-3AD203B41FA5}">
                      <a16:colId xmlns:a16="http://schemas.microsoft.com/office/drawing/2014/main" val="3237992119"/>
                    </a:ext>
                  </a:extLst>
                </a:gridCol>
                <a:gridCol w="3479749">
                  <a:extLst>
                    <a:ext uri="{9D8B030D-6E8A-4147-A177-3AD203B41FA5}">
                      <a16:colId xmlns:a16="http://schemas.microsoft.com/office/drawing/2014/main" val="3171945615"/>
                    </a:ext>
                  </a:extLst>
                </a:gridCol>
                <a:gridCol w="1858725">
                  <a:extLst>
                    <a:ext uri="{9D8B030D-6E8A-4147-A177-3AD203B41FA5}">
                      <a16:colId xmlns:a16="http://schemas.microsoft.com/office/drawing/2014/main" val="1961565998"/>
                    </a:ext>
                  </a:extLst>
                </a:gridCol>
                <a:gridCol w="1323636">
                  <a:extLst>
                    <a:ext uri="{9D8B030D-6E8A-4147-A177-3AD203B41FA5}">
                      <a16:colId xmlns:a16="http://schemas.microsoft.com/office/drawing/2014/main" val="4184035809"/>
                    </a:ext>
                  </a:extLst>
                </a:gridCol>
              </a:tblGrid>
              <a:tr h="151836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číslo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podporné opatrenie 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Finančné prostriedky sa budú prideľovať podľa zákona č. 597/2003 Z. z.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500" b="1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Komentár  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spôsob pridelenia príspevku v súlade so zákonom 597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žiadosť školy ?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498702"/>
                  </a:ext>
                </a:extLst>
              </a:tr>
              <a:tr h="69863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špeciálne edukačné publikácie a kompenzačné pomôcky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4e ods. 2 písm. a)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800" b="1" i="1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5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skutočná potreba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áno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5264"/>
                  </a:ext>
                </a:extLst>
              </a:tr>
              <a:tr h="61357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odstraňovanie fyzických bariér 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3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4e ods. 2 písm. b)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800" b="1" i="1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5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skutočná potreba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áno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8753453"/>
                  </a:ext>
                </a:extLst>
              </a:tr>
              <a:tr h="70471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úprava priestorov školy 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4e ods. 2 písm. c)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800" b="1" i="1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5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skutočná potreba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áno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153765"/>
                  </a:ext>
                </a:extLst>
              </a:tr>
              <a:tr h="895911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diétne stravovanie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4e ods. 2 písm. d)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800" b="1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5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skutočná potreba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áno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695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0070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A5A8E81E-3759-7BA3-B353-DD2E0AAC1A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763298"/>
              </p:ext>
            </p:extLst>
          </p:nvPr>
        </p:nvGraphicFramePr>
        <p:xfrm>
          <a:off x="752167" y="3147244"/>
          <a:ext cx="16754166" cy="4228776"/>
        </p:xfrm>
        <a:graphic>
          <a:graphicData uri="http://schemas.openxmlformats.org/drawingml/2006/table">
            <a:tbl>
              <a:tblPr/>
              <a:tblGrid>
                <a:gridCol w="974398">
                  <a:extLst>
                    <a:ext uri="{9D8B030D-6E8A-4147-A177-3AD203B41FA5}">
                      <a16:colId xmlns:a16="http://schemas.microsoft.com/office/drawing/2014/main" val="3385976726"/>
                    </a:ext>
                  </a:extLst>
                </a:gridCol>
                <a:gridCol w="6827500">
                  <a:extLst>
                    <a:ext uri="{9D8B030D-6E8A-4147-A177-3AD203B41FA5}">
                      <a16:colId xmlns:a16="http://schemas.microsoft.com/office/drawing/2014/main" val="387965550"/>
                    </a:ext>
                  </a:extLst>
                </a:gridCol>
                <a:gridCol w="3436374">
                  <a:extLst>
                    <a:ext uri="{9D8B030D-6E8A-4147-A177-3AD203B41FA5}">
                      <a16:colId xmlns:a16="http://schemas.microsoft.com/office/drawing/2014/main" val="3237992119"/>
                    </a:ext>
                  </a:extLst>
                </a:gridCol>
                <a:gridCol w="2457382">
                  <a:extLst>
                    <a:ext uri="{9D8B030D-6E8A-4147-A177-3AD203B41FA5}">
                      <a16:colId xmlns:a16="http://schemas.microsoft.com/office/drawing/2014/main" val="3171945615"/>
                    </a:ext>
                  </a:extLst>
                </a:gridCol>
                <a:gridCol w="1786389">
                  <a:extLst>
                    <a:ext uri="{9D8B030D-6E8A-4147-A177-3AD203B41FA5}">
                      <a16:colId xmlns:a16="http://schemas.microsoft.com/office/drawing/2014/main" val="1961565998"/>
                    </a:ext>
                  </a:extLst>
                </a:gridCol>
                <a:gridCol w="1272123">
                  <a:extLst>
                    <a:ext uri="{9D8B030D-6E8A-4147-A177-3AD203B41FA5}">
                      <a16:colId xmlns:a16="http://schemas.microsoft.com/office/drawing/2014/main" val="4184035809"/>
                    </a:ext>
                  </a:extLst>
                </a:gridCol>
              </a:tblGrid>
              <a:tr h="151836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číslo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podporné opatrenie 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Finančné prostriedky sa budú prideľovať podľa zákona č. 597/2003 Z. z.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500" b="1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Komentár  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spôsob pridelenia príspevku v súlade so zákonom 597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žiadosť školy ?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498702"/>
                  </a:ext>
                </a:extLst>
              </a:tr>
              <a:tr h="631518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doučovanie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8c  </a:t>
                      </a:r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ods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. 1 </a:t>
                      </a:r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písm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. c)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skutočná potreba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áno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057532"/>
                  </a:ext>
                </a:extLst>
              </a:tr>
              <a:tr h="631518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 dirty="0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jazykové kurzy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8c  </a:t>
                      </a:r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ods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. 1 </a:t>
                      </a:r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písm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. c)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skutočná potreba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áno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731499"/>
                  </a:ext>
                </a:extLst>
              </a:tr>
              <a:tr h="66590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36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6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dopravné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§ 4aa ods. 3 písm. k)</a:t>
                      </a:r>
                    </a:p>
                  </a:txBody>
                  <a:tcPr marL="9441" marR="9441" marT="94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2500" b="0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skutočná potreba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36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áno</a:t>
                      </a:r>
                    </a:p>
                  </a:txBody>
                  <a:tcPr marL="9441" marR="9441" marT="944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937424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713B7F96-D13C-486E-F3EC-900CE3D35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68" y="1507306"/>
            <a:ext cx="17093688" cy="354959"/>
          </a:xfrm>
        </p:spPr>
        <p:txBody>
          <a:bodyPr/>
          <a:lstStyle/>
          <a:p>
            <a:pPr algn="l"/>
            <a:r>
              <a:rPr lang="sk-SK" altLang="sk-SK" sz="5000" b="1" dirty="0">
                <a:solidFill>
                  <a:srgbClr val="2A2768"/>
                </a:solidFill>
                <a:cs typeface="Times New Roman" panose="02020603050405020304" pitchFamily="18" charset="0"/>
              </a:rPr>
              <a:t>ZOZNAM MOŽNOSTÍ PRIDELENIA FINANČNÝCH PROSTRIEDKOV </a:t>
            </a:r>
            <a:br>
              <a:rPr lang="sk-SK" altLang="sk-SK" sz="5000" b="1" dirty="0">
                <a:solidFill>
                  <a:srgbClr val="2A2768"/>
                </a:solidFill>
                <a:cs typeface="Times New Roman" panose="02020603050405020304" pitchFamily="18" charset="0"/>
              </a:rPr>
            </a:br>
            <a:r>
              <a:rPr lang="sk-SK" altLang="sk-SK" sz="5000" b="1" dirty="0">
                <a:solidFill>
                  <a:srgbClr val="2A2768"/>
                </a:solidFill>
                <a:cs typeface="Times New Roman" panose="02020603050405020304" pitchFamily="18" charset="0"/>
              </a:rPr>
              <a:t>NA ZABEZPEČENIE PODPORNÝCH OPATRENÍ</a:t>
            </a:r>
            <a:endParaRPr lang="sk-SK" altLang="sk-SK" sz="5000" dirty="0">
              <a:solidFill>
                <a:srgbClr val="2A27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053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9727" y="1015574"/>
            <a:ext cx="10123827" cy="490864"/>
            <a:chOff x="0" y="0"/>
            <a:chExt cx="13498436" cy="6544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98449" cy="654431"/>
            </a:xfrm>
            <a:custGeom>
              <a:avLst/>
              <a:gdLst/>
              <a:ahLst/>
              <a:cxnLst/>
              <a:rect l="l" t="t" r="r" b="b"/>
              <a:pathLst>
                <a:path w="13498449" h="654431">
                  <a:moveTo>
                    <a:pt x="0" y="0"/>
                  </a:moveTo>
                  <a:lnTo>
                    <a:pt x="13498449" y="0"/>
                  </a:lnTo>
                  <a:lnTo>
                    <a:pt x="13498449" y="654431"/>
                  </a:lnTo>
                  <a:lnTo>
                    <a:pt x="0" y="6544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-169605"/>
            <a:ext cx="4196023" cy="10519530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375013" y="5342220"/>
            <a:ext cx="3466674" cy="3492870"/>
          </a:xfrm>
          <a:custGeom>
            <a:avLst/>
            <a:gdLst/>
            <a:ahLst/>
            <a:cxnLst/>
            <a:rect l="l" t="t" r="r" b="b"/>
            <a:pathLst>
              <a:path w="3466674" h="3492870">
                <a:moveTo>
                  <a:pt x="0" y="0"/>
                </a:moveTo>
                <a:lnTo>
                  <a:pt x="3466673" y="0"/>
                </a:lnTo>
                <a:lnTo>
                  <a:pt x="3466673" y="3492870"/>
                </a:lnTo>
                <a:lnTo>
                  <a:pt x="0" y="34928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914C6-5F57-8A2D-3A16-CA998916830B}"/>
              </a:ext>
            </a:extLst>
          </p:cNvPr>
          <p:cNvSpPr txBox="1"/>
          <p:nvPr/>
        </p:nvSpPr>
        <p:spPr>
          <a:xfrm>
            <a:off x="5089791" y="3042476"/>
            <a:ext cx="12113465" cy="420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000" spc="-272" dirty="0">
                <a:solidFill>
                  <a:srgbClr val="ED1C24"/>
                </a:solidFill>
                <a:latin typeface="+mj-lt"/>
                <a:cs typeface="Calibri (MS) Bold"/>
              </a:rPr>
              <a:t>www.podporneopatrenia.minedu.sk</a:t>
            </a:r>
          </a:p>
          <a:p>
            <a:pPr algn="ctr">
              <a:lnSpc>
                <a:spcPts val="8399"/>
              </a:lnSpc>
            </a:pPr>
            <a:endParaRPr lang="sk-SK" sz="4800" spc="-272" dirty="0">
              <a:solidFill>
                <a:srgbClr val="002060"/>
              </a:solidFill>
              <a:latin typeface="Calibri (MS) Bold"/>
              <a:cs typeface="Calibri (MS) Bold"/>
            </a:endParaRPr>
          </a:p>
          <a:p>
            <a:pPr algn="ctr">
              <a:lnSpc>
                <a:spcPts val="8399"/>
              </a:lnSpc>
            </a:pPr>
            <a:endParaRPr lang="sk-SK" sz="4800" spc="-272" dirty="0">
              <a:solidFill>
                <a:srgbClr val="002060"/>
              </a:solidFill>
              <a:latin typeface="Calibri (MS) Bold"/>
              <a:cs typeface="Calibri (MS) Bold"/>
            </a:endParaRPr>
          </a:p>
          <a:p>
            <a:pPr algn="ctr">
              <a:lnSpc>
                <a:spcPts val="8399"/>
              </a:lnSpc>
            </a:pPr>
            <a:r>
              <a:rPr lang="en-US" sz="4800" spc="-272" dirty="0">
                <a:solidFill>
                  <a:srgbClr val="ED1C24"/>
                </a:solidFill>
                <a:latin typeface="+mj-lt"/>
                <a:ea typeface="+mn-lt"/>
                <a:cs typeface="Calibri (MS) Bold"/>
              </a:rPr>
              <a:t>podporneopatrenia@nivam.sk</a:t>
            </a:r>
            <a:endParaRPr lang="en-US" sz="4800" dirty="0">
              <a:solidFill>
                <a:srgbClr val="ED1C24"/>
              </a:solidFill>
              <a:latin typeface="+mj-lt"/>
              <a:cs typeface="Calibri (MS) Bold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8C2447B-18C0-3D21-AE61-B65B6CF0D0B4}"/>
              </a:ext>
            </a:extLst>
          </p:cNvPr>
          <p:cNvSpPr txBox="1"/>
          <p:nvPr/>
        </p:nvSpPr>
        <p:spPr>
          <a:xfrm>
            <a:off x="4195790" y="2270647"/>
            <a:ext cx="1390146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000" spc="-272" dirty="0">
                <a:solidFill>
                  <a:srgbClr val="002060"/>
                </a:solidFill>
                <a:latin typeface="Calibri (MS) Bold"/>
              </a:rPr>
              <a:t>WEB </a:t>
            </a:r>
            <a:r>
              <a:rPr lang="sk-SK" sz="7000" spc="-272" dirty="0">
                <a:solidFill>
                  <a:srgbClr val="002060"/>
                </a:solidFill>
                <a:latin typeface="Calibri (MS) Bold"/>
              </a:rPr>
              <a:t>K PODPORNÝM OPATRENIAM</a:t>
            </a:r>
            <a:endParaRPr lang="sk-SK" sz="7000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B7E7635-E4A9-DBCB-95AD-1FD1722A79E6}"/>
              </a:ext>
            </a:extLst>
          </p:cNvPr>
          <p:cNvSpPr txBox="1"/>
          <p:nvPr/>
        </p:nvSpPr>
        <p:spPr>
          <a:xfrm>
            <a:off x="4216700" y="5389552"/>
            <a:ext cx="1390146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7200" spc="-272" dirty="0">
                <a:solidFill>
                  <a:srgbClr val="002060"/>
                </a:solidFill>
                <a:latin typeface="Calibri (MS) Bold"/>
                <a:cs typeface="Calibri (MS) Bold"/>
              </a:rPr>
              <a:t>OTÁZKY MÔŽETE PÍSAŤ AJ NA: </a:t>
            </a:r>
          </a:p>
        </p:txBody>
      </p:sp>
    </p:spTree>
    <p:extLst>
      <p:ext uri="{BB962C8B-B14F-4D97-AF65-F5344CB8AC3E}">
        <p14:creationId xmlns:p14="http://schemas.microsoft.com/office/powerpoint/2010/main" val="8807448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3678" y="227992"/>
            <a:ext cx="15792798" cy="9831017"/>
          </a:xfrm>
          <a:custGeom>
            <a:avLst/>
            <a:gdLst/>
            <a:ahLst/>
            <a:cxnLst/>
            <a:rect l="l" t="t" r="r" b="b"/>
            <a:pathLst>
              <a:path w="15792798" h="9831017">
                <a:moveTo>
                  <a:pt x="0" y="0"/>
                </a:moveTo>
                <a:lnTo>
                  <a:pt x="15792798" y="0"/>
                </a:lnTo>
                <a:lnTo>
                  <a:pt x="15792798" y="9831016"/>
                </a:lnTo>
                <a:lnTo>
                  <a:pt x="0" y="9831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2274591" y="2763996"/>
            <a:ext cx="14482960" cy="270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999">
                <a:solidFill>
                  <a:srgbClr val="002060"/>
                </a:solidFill>
                <a:latin typeface="Calibri (MS)"/>
              </a:rPr>
              <a:t>„To, </a:t>
            </a:r>
            <a:r>
              <a:rPr lang="en-US" sz="6999" err="1">
                <a:solidFill>
                  <a:srgbClr val="002060"/>
                </a:solidFill>
                <a:latin typeface="Calibri (MS)"/>
              </a:rPr>
              <a:t>čo</a:t>
            </a:r>
            <a:r>
              <a:rPr lang="en-US" sz="699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6999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699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6999" err="1">
                <a:solidFill>
                  <a:srgbClr val="002060"/>
                </a:solidFill>
                <a:latin typeface="Calibri (MS)"/>
              </a:rPr>
              <a:t>má</a:t>
            </a:r>
            <a:r>
              <a:rPr lang="en-US" sz="6999">
                <a:solidFill>
                  <a:srgbClr val="002060"/>
                </a:solidFill>
                <a:latin typeface="Calibri (MS)"/>
              </a:rPr>
              <a:t> v </a:t>
            </a:r>
            <a:r>
              <a:rPr lang="en-US" sz="6999" err="1">
                <a:solidFill>
                  <a:srgbClr val="002060"/>
                </a:solidFill>
                <a:latin typeface="Calibri (MS)"/>
              </a:rPr>
              <a:t>budúcnosti</a:t>
            </a:r>
            <a:r>
              <a:rPr lang="en-US" sz="699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6999" err="1">
                <a:solidFill>
                  <a:srgbClr val="002060"/>
                </a:solidFill>
                <a:latin typeface="Calibri (MS)"/>
              </a:rPr>
              <a:t>stať</a:t>
            </a:r>
            <a:r>
              <a:rPr lang="en-US" sz="699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6999" err="1">
                <a:solidFill>
                  <a:srgbClr val="002060"/>
                </a:solidFill>
                <a:latin typeface="Calibri (MS)"/>
              </a:rPr>
              <a:t>veľkým</a:t>
            </a:r>
            <a:r>
              <a:rPr lang="en-US" sz="6999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6999" err="1">
                <a:solidFill>
                  <a:srgbClr val="002060"/>
                </a:solidFill>
                <a:latin typeface="Calibri (MS)"/>
              </a:rPr>
              <a:t>rodí</a:t>
            </a:r>
            <a:r>
              <a:rPr lang="en-US" sz="699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6999" err="1">
                <a:solidFill>
                  <a:srgbClr val="002060"/>
                </a:solidFill>
                <a:latin typeface="Calibri (MS)"/>
              </a:rPr>
              <a:t>sa</a:t>
            </a:r>
            <a:r>
              <a:rPr lang="en-US" sz="6999">
                <a:solidFill>
                  <a:srgbClr val="002060"/>
                </a:solidFill>
                <a:latin typeface="Calibri (MS)"/>
              </a:rPr>
              <a:t> z </a:t>
            </a:r>
            <a:r>
              <a:rPr lang="en-US" sz="6999" err="1">
                <a:solidFill>
                  <a:srgbClr val="002060"/>
                </a:solidFill>
                <a:latin typeface="Calibri (MS)"/>
              </a:rPr>
              <a:t>nepatrných</a:t>
            </a:r>
            <a:r>
              <a:rPr lang="en-US" sz="699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6999" err="1">
                <a:solidFill>
                  <a:srgbClr val="002060"/>
                </a:solidFill>
                <a:latin typeface="Calibri (MS)"/>
              </a:rPr>
              <a:t>počiatkov</a:t>
            </a:r>
            <a:r>
              <a:rPr lang="en-US" sz="6999">
                <a:solidFill>
                  <a:srgbClr val="002060"/>
                </a:solidFill>
                <a:latin typeface="Calibri (MS)"/>
              </a:rPr>
              <a:t>.“</a:t>
            </a:r>
          </a:p>
          <a:p>
            <a:pPr algn="ctr">
              <a:lnSpc>
                <a:spcPts val="7000"/>
              </a:lnSpc>
            </a:pPr>
            <a:endParaRPr lang="en-US" sz="6999">
              <a:solidFill>
                <a:srgbClr val="002060"/>
              </a:solidFill>
              <a:latin typeface="Calibri (MS)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90278" y="4754154"/>
            <a:ext cx="8597722" cy="62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1"/>
              </a:lnSpc>
            </a:pPr>
            <a:r>
              <a:rPr lang="en-US" sz="2799" err="1">
                <a:solidFill>
                  <a:srgbClr val="002060"/>
                </a:solidFill>
                <a:latin typeface="Calibri (MS)"/>
              </a:rPr>
              <a:t>Publilius</a:t>
            </a:r>
            <a:r>
              <a:rPr lang="en-US" sz="279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2799" err="1">
                <a:solidFill>
                  <a:srgbClr val="002060"/>
                </a:solidFill>
                <a:latin typeface="Calibri (MS)"/>
              </a:rPr>
              <a:t>Syrus</a:t>
            </a:r>
            <a:r>
              <a:rPr lang="en-US" sz="2799">
                <a:solidFill>
                  <a:srgbClr val="002060"/>
                </a:solidFill>
                <a:latin typeface="Calibri (MS)"/>
              </a:rPr>
              <a:t>, </a:t>
            </a:r>
            <a:r>
              <a:rPr lang="en-US" sz="2799" err="1">
                <a:solidFill>
                  <a:srgbClr val="002060"/>
                </a:solidFill>
                <a:latin typeface="Calibri (MS)"/>
              </a:rPr>
              <a:t>latinský</a:t>
            </a:r>
            <a:r>
              <a:rPr lang="en-US" sz="2799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2799" err="1">
                <a:solidFill>
                  <a:srgbClr val="002060"/>
                </a:solidFill>
                <a:latin typeface="Calibri (MS)"/>
              </a:rPr>
              <a:t>spisovateľ</a:t>
            </a:r>
            <a:endParaRPr lang="en-US" sz="2799">
              <a:solidFill>
                <a:srgbClr val="002060"/>
              </a:solidFill>
              <a:latin typeface="Calibri (MS)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12442" y="7961612"/>
            <a:ext cx="7542756" cy="101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en-US" sz="5198">
                <a:solidFill>
                  <a:srgbClr val="002060"/>
                </a:solidFill>
                <a:latin typeface="Calibri (MS) Bold"/>
              </a:rPr>
              <a:t>Ďakujeme za pozornosť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56870"/>
            <a:ext cx="4196023" cy="10506795"/>
          </a:xfrm>
          <a:custGeom>
            <a:avLst/>
            <a:gdLst/>
            <a:ahLst/>
            <a:cxnLst/>
            <a:rect l="l" t="t" r="r" b="b"/>
            <a:pathLst>
              <a:path w="4276691" h="10412850">
                <a:moveTo>
                  <a:pt x="0" y="0"/>
                </a:moveTo>
                <a:lnTo>
                  <a:pt x="4276690" y="0"/>
                </a:lnTo>
                <a:lnTo>
                  <a:pt x="4276690" y="10412850"/>
                </a:lnTo>
                <a:lnTo>
                  <a:pt x="0" y="10412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309670" y="5248275"/>
            <a:ext cx="3496015" cy="3590259"/>
          </a:xfrm>
          <a:custGeom>
            <a:avLst/>
            <a:gdLst/>
            <a:ahLst/>
            <a:cxnLst/>
            <a:rect l="l" t="t" r="r" b="b"/>
            <a:pathLst>
              <a:path w="3496015" h="3590259">
                <a:moveTo>
                  <a:pt x="0" y="0"/>
                </a:moveTo>
                <a:lnTo>
                  <a:pt x="3496015" y="0"/>
                </a:lnTo>
                <a:lnTo>
                  <a:pt x="3496015" y="3590259"/>
                </a:lnTo>
                <a:lnTo>
                  <a:pt x="0" y="3590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4432328" y="482277"/>
            <a:ext cx="13407989" cy="2336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500" dirty="0">
                <a:solidFill>
                  <a:srgbClr val="002060"/>
                </a:solidFill>
                <a:latin typeface="Calibri (MS) Bold"/>
              </a:rPr>
              <a:t>PRÍPRAVA KATALÓGU PODPORNÝCH OPATRENÍ A SPRIEVODNÝCH MATERIÁLOV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32328" y="2948150"/>
            <a:ext cx="13546002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b="1" spc="-117" dirty="0" err="1">
                <a:solidFill>
                  <a:srgbClr val="002060"/>
                </a:solidFill>
                <a:latin typeface="Calibri (MS)"/>
              </a:rPr>
              <a:t>Hlavná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</a:rPr>
              <a:t>koordinačná</a:t>
            </a:r>
            <a:r>
              <a:rPr lang="en-US" sz="3500" b="1" spc="-117" dirty="0">
                <a:solidFill>
                  <a:srgbClr val="002060"/>
                </a:solidFill>
                <a:latin typeface="Calibri (MS)"/>
              </a:rPr>
              <a:t> </a:t>
            </a:r>
            <a:r>
              <a:rPr lang="en-US" sz="3500" b="1" spc="-117" dirty="0" err="1">
                <a:solidFill>
                  <a:srgbClr val="002060"/>
                </a:solidFill>
                <a:latin typeface="Calibri (MS)"/>
              </a:rPr>
              <a:t>skupina</a:t>
            </a:r>
            <a:endParaRPr lang="en-US" sz="3500" b="1" spc="-117" dirty="0">
              <a:solidFill>
                <a:srgbClr val="002060"/>
              </a:solidFill>
              <a:latin typeface="Calibri (MS)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Zastúpenie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jednotlivých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organizácii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profesijné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pozície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: </a:t>
            </a:r>
          </a:p>
          <a:p>
            <a:pPr marL="1295400" lvl="2" indent="-431800">
              <a:lnSpc>
                <a:spcPts val="4200"/>
              </a:lnSpc>
              <a:buFont typeface="Arial,Sans-Serif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Odborový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zväz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zamestnancov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 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škôl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Združenie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zamestnancov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základných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škôl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Združenie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Odborných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učilíšť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,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špeciálnych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škôl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a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špeciálnych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výchovných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zariadení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Platforma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Asistenti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učiteľa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  <a:p>
            <a:pPr marL="1295400" lvl="2" indent="-431800">
              <a:lnSpc>
                <a:spcPts val="4200"/>
              </a:lnSpc>
              <a:buFont typeface="Arial"/>
              <a:buChar char="⚬"/>
            </a:pP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Združenie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študentov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stredných</a:t>
            </a:r>
            <a:r>
              <a:rPr lang="en-US" sz="3500" spc="-117" dirty="0">
                <a:solidFill>
                  <a:srgbClr val="002060"/>
                </a:solidFill>
                <a:latin typeface="Calibri (MS)"/>
                <a:cs typeface="Calibri (MS)"/>
              </a:rPr>
              <a:t> </a:t>
            </a:r>
            <a:r>
              <a:rPr lang="en-US" sz="3500" spc="-117" dirty="0" err="1">
                <a:solidFill>
                  <a:srgbClr val="002060"/>
                </a:solidFill>
                <a:latin typeface="Calibri (MS)"/>
                <a:cs typeface="Calibri (MS)"/>
              </a:rPr>
              <a:t>škôl</a:t>
            </a:r>
            <a:endParaRPr lang="en-US" sz="3500" spc="-117" dirty="0">
              <a:solidFill>
                <a:srgbClr val="002060"/>
              </a:solidFill>
              <a:latin typeface="Calibri (MS)"/>
              <a:cs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val="2380123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CF276CA36D1740912990FB19C79C02" ma:contentTypeVersion="3" ma:contentTypeDescription="Umožňuje vytvoriť nový dokument." ma:contentTypeScope="" ma:versionID="d7b64b3adb5175fc82ac18f46fa677ba">
  <xsd:schema xmlns:xsd="http://www.w3.org/2001/XMLSchema" xmlns:xs="http://www.w3.org/2001/XMLSchema" xmlns:p="http://schemas.microsoft.com/office/2006/metadata/properties" xmlns:ns2="3d5a6f36-6053-4801-a571-ffc6991609ed" targetNamespace="http://schemas.microsoft.com/office/2006/metadata/properties" ma:root="true" ma:fieldsID="3e5372df23aaeacf660f0f03e9ae05d1" ns2:_="">
    <xsd:import namespace="3d5a6f36-6053-4801-a571-ffc6991609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5a6f36-6053-4801-a571-ffc6991609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21428F-944D-42FA-B5B6-088A78A134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294976-311B-440E-8D5C-220EC82A7A0A}">
  <ds:schemaRefs>
    <ds:schemaRef ds:uri="3d5a6f36-6053-4801-a571-ffc6991609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E04EE8D-7CFD-4B7E-A131-E8C85D47D245}">
  <ds:schemaRefs>
    <ds:schemaRef ds:uri="cddcf510-afc0-4ad2-aa52-b56ca089b7d5"/>
    <ds:schemaRef ds:uri="dd2df663-efdf-438f-a450-add33cc9ec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2396</TotalTime>
  <Words>5169</Words>
  <Application>Microsoft Office PowerPoint</Application>
  <PresentationFormat>Vlastná</PresentationFormat>
  <Paragraphs>958</Paragraphs>
  <Slides>85</Slides>
  <Notes>84</Notes>
  <HiddenSlides>0</HiddenSlides>
  <MMClips>0</MMClips>
  <ScaleCrop>false</ScaleCrop>
  <HeadingPairs>
    <vt:vector size="6" baseType="variant">
      <vt:variant>
        <vt:lpstr>Použité písma</vt:lpstr>
      </vt:variant>
      <vt:variant>
        <vt:i4>10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85</vt:i4>
      </vt:variant>
    </vt:vector>
  </HeadingPairs>
  <TitlesOfParts>
    <vt:vector size="97" baseType="lpstr">
      <vt:lpstr>Calibri (MS)</vt:lpstr>
      <vt:lpstr>Arimo Bold</vt:lpstr>
      <vt:lpstr>Arial Bold</vt:lpstr>
      <vt:lpstr>Times New Roman</vt:lpstr>
      <vt:lpstr>Arial,Sans-Serif</vt:lpstr>
      <vt:lpstr>Calibri </vt:lpstr>
      <vt:lpstr>Canva Sans Bold</vt:lpstr>
      <vt:lpstr>Arial</vt:lpstr>
      <vt:lpstr>Calibri</vt:lpstr>
      <vt:lpstr>Calibri (MS) Bold</vt:lpstr>
      <vt:lpstr>Office Theme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ZOZNAM MOŽNOSTÍ PRIDELENIA FINANČNÝCH PROSTRIEDKOV  NA ZABEZPEČENIE PODPORNÝCH OPATRENÍ</vt:lpstr>
      <vt:lpstr>ZOZNAM MOŽNOSTÍ PRIDELENIA FINANČNÝCH PROSTRIEDKOV  NA ZABEZPEČENIE PODPORNÝCH OPATRENÍ</vt:lpstr>
      <vt:lpstr>ZOZNAM MOŽNOSTÍ PRIDELENIA FINANČNÝCH PROSTRIEDKOV  NA ZABEZPEČENIE PODPORNÝCH OPATRENÍ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Prezentacia 15.8.pptx</dc:title>
  <dc:creator>MarketingPARK</dc:creator>
  <cp:lastModifiedBy>Ivana Drangová</cp:lastModifiedBy>
  <cp:revision>44</cp:revision>
  <dcterms:created xsi:type="dcterms:W3CDTF">2006-08-16T00:00:00Z</dcterms:created>
  <dcterms:modified xsi:type="dcterms:W3CDTF">2023-09-26T07:58:36Z</dcterms:modified>
  <dc:identifier>DAFrr6iIRDU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0x01010003CF276CA36D1740912990FB19C79C02</vt:lpwstr>
  </property>
</Properties>
</file>